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3"/>
  </p:notesMasterIdLst>
  <p:handoutMasterIdLst>
    <p:handoutMasterId r:id="rId14"/>
  </p:handout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2" r:id="rId10"/>
    <p:sldId id="273" r:id="rId11"/>
    <p:sldId id="274" r:id="rId12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FD4"/>
    <a:srgbClr val="0033CC"/>
    <a:srgbClr val="6699FF"/>
    <a:srgbClr val="66CCFF"/>
    <a:srgbClr val="9999FF"/>
    <a:srgbClr val="6666FF"/>
    <a:srgbClr val="0000FF"/>
    <a:srgbClr val="5ACBF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735" autoAdjust="0"/>
    <p:restoredTop sz="95547" autoAdjust="0"/>
  </p:normalViewPr>
  <p:slideViewPr>
    <p:cSldViewPr snapToObjects="1">
      <p:cViewPr>
        <p:scale>
          <a:sx n="100" d="100"/>
          <a:sy n="100" d="100"/>
        </p:scale>
        <p:origin x="-168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2AE25B-787D-4A7D-B7FE-786D6180A479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C0F2532-F355-4420-9968-524DA2962F14}">
      <dgm:prSet phldrT="[文本]"/>
      <dgm:spPr>
        <a:solidFill>
          <a:schemeClr val="bg2"/>
        </a:solidFill>
      </dgm:spPr>
      <dgm:t>
        <a:bodyPr/>
        <a:lstStyle/>
        <a:p>
          <a:r>
            <a:rPr lang="en-US" altLang="zh-CN" dirty="0" smtClean="0">
              <a:solidFill>
                <a:srgbClr val="008FD4"/>
              </a:solidFill>
            </a:rPr>
            <a:t>Phase 1*</a:t>
          </a:r>
          <a:endParaRPr lang="zh-CN" altLang="en-US" dirty="0">
            <a:solidFill>
              <a:srgbClr val="008FD4"/>
            </a:solidFill>
          </a:endParaRPr>
        </a:p>
      </dgm:t>
    </dgm:pt>
    <dgm:pt modelId="{98AC31B0-8A6B-4057-B27C-182F9F4B171C}" type="parTrans" cxnId="{0D0CB38E-A545-4E16-8718-9F70B17FB13E}">
      <dgm:prSet/>
      <dgm:spPr/>
      <dgm:t>
        <a:bodyPr/>
        <a:lstStyle/>
        <a:p>
          <a:endParaRPr lang="zh-CN" altLang="en-US"/>
        </a:p>
      </dgm:t>
    </dgm:pt>
    <dgm:pt modelId="{BAC30E59-933F-4A7E-83D9-105AE5F62A37}" type="sibTrans" cxnId="{0D0CB38E-A545-4E16-8718-9F70B17FB13E}">
      <dgm:prSet/>
      <dgm:spPr/>
      <dgm:t>
        <a:bodyPr/>
        <a:lstStyle/>
        <a:p>
          <a:endParaRPr lang="zh-CN" altLang="en-US"/>
        </a:p>
      </dgm:t>
    </dgm:pt>
    <dgm:pt modelId="{DECED5A5-3FC5-4F4C-9795-E67E91111CC4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Tight inter-working </a:t>
          </a:r>
        </a:p>
        <a:p>
          <a:r>
            <a:rPr lang="en-US" altLang="zh-CN" b="1" dirty="0" smtClean="0">
              <a:solidFill>
                <a:srgbClr val="FF0000"/>
              </a:solidFill>
            </a:rPr>
            <a:t>Stand alone</a:t>
          </a:r>
          <a:endParaRPr lang="zh-CN" altLang="en-US" b="1" dirty="0"/>
        </a:p>
      </dgm:t>
    </dgm:pt>
    <dgm:pt modelId="{6C26EAB6-0482-4655-8520-CC89EDFA9FFE}" type="parTrans" cxnId="{C12E423D-C4BB-4992-BD28-5A37CCD3D1A7}">
      <dgm:prSet/>
      <dgm:spPr/>
      <dgm:t>
        <a:bodyPr/>
        <a:lstStyle/>
        <a:p>
          <a:endParaRPr lang="zh-CN" altLang="en-US"/>
        </a:p>
      </dgm:t>
    </dgm:pt>
    <dgm:pt modelId="{5841C4D8-0B3B-4333-B26A-F1D41787833E}" type="sibTrans" cxnId="{C12E423D-C4BB-4992-BD28-5A37CCD3D1A7}">
      <dgm:prSet/>
      <dgm:spPr/>
      <dgm:t>
        <a:bodyPr/>
        <a:lstStyle/>
        <a:p>
          <a:endParaRPr lang="zh-CN" altLang="en-US"/>
        </a:p>
      </dgm:t>
    </dgm:pt>
    <dgm:pt modelId="{5B55660B-3096-4A7A-9AB0-857532527BE1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&gt; 6GHz  band</a:t>
          </a:r>
        </a:p>
        <a:p>
          <a:r>
            <a:rPr lang="en-US" altLang="zh-CN" dirty="0" smtClean="0">
              <a:solidFill>
                <a:srgbClr val="FF0000"/>
              </a:solidFill>
            </a:rPr>
            <a:t>&lt;= 6GHz band</a:t>
          </a:r>
          <a:endParaRPr lang="zh-CN" altLang="en-US" dirty="0"/>
        </a:p>
      </dgm:t>
    </dgm:pt>
    <dgm:pt modelId="{65F83730-8F44-427E-8B4D-F9CDBB581EDC}" type="parTrans" cxnId="{9C25AFE3-0006-40A4-9BFD-2A270D7F3211}">
      <dgm:prSet/>
      <dgm:spPr/>
      <dgm:t>
        <a:bodyPr/>
        <a:lstStyle/>
        <a:p>
          <a:endParaRPr lang="zh-CN" altLang="en-US"/>
        </a:p>
      </dgm:t>
    </dgm:pt>
    <dgm:pt modelId="{37AE4AED-D2BC-4C8E-9D46-1B7C6B82068F}" type="sibTrans" cxnId="{9C25AFE3-0006-40A4-9BFD-2A270D7F3211}">
      <dgm:prSet/>
      <dgm:spPr/>
      <dgm:t>
        <a:bodyPr/>
        <a:lstStyle/>
        <a:p>
          <a:endParaRPr lang="zh-CN" altLang="en-US"/>
        </a:p>
      </dgm:t>
    </dgm:pt>
    <dgm:pt modelId="{3354EE94-3D90-4D0F-99AF-9D2CB1D59AFD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err="1" smtClean="0">
              <a:solidFill>
                <a:srgbClr val="FF0000"/>
              </a:solidFill>
            </a:rPr>
            <a:t>eMBB</a:t>
          </a:r>
          <a:endParaRPr lang="en-US" altLang="zh-CN" dirty="0" smtClean="0">
            <a:solidFill>
              <a:srgbClr val="FF0000"/>
            </a:solidFill>
          </a:endParaRPr>
        </a:p>
        <a:p>
          <a:r>
            <a:rPr lang="en-US" altLang="zh-CN" dirty="0" smtClean="0">
              <a:solidFill>
                <a:srgbClr val="FF0000"/>
              </a:solidFill>
            </a:rPr>
            <a:t>URLLC </a:t>
          </a:r>
        </a:p>
        <a:p>
          <a:r>
            <a:rPr lang="en-US" altLang="zh-CN" dirty="0" err="1" smtClean="0">
              <a:solidFill>
                <a:schemeClr val="bg1">
                  <a:lumMod val="75000"/>
                </a:schemeClr>
              </a:solidFill>
            </a:rPr>
            <a:t>mMTC</a:t>
          </a:r>
          <a:endParaRPr lang="zh-CN" altLang="en-US" dirty="0">
            <a:solidFill>
              <a:schemeClr val="bg1">
                <a:lumMod val="75000"/>
              </a:schemeClr>
            </a:solidFill>
          </a:endParaRPr>
        </a:p>
      </dgm:t>
    </dgm:pt>
    <dgm:pt modelId="{FDF4CFAB-C7A5-45C5-B50B-90E24A014077}" type="parTrans" cxnId="{5453C4C1-BFF9-4941-A2EA-C4C4D64FBF3F}">
      <dgm:prSet/>
      <dgm:spPr/>
      <dgm:t>
        <a:bodyPr/>
        <a:lstStyle/>
        <a:p>
          <a:endParaRPr lang="zh-CN" altLang="en-US"/>
        </a:p>
      </dgm:t>
    </dgm:pt>
    <dgm:pt modelId="{81B9F277-AD03-4B6F-8524-1E23B80F9495}" type="sibTrans" cxnId="{5453C4C1-BFF9-4941-A2EA-C4C4D64FBF3F}">
      <dgm:prSet/>
      <dgm:spPr/>
      <dgm:t>
        <a:bodyPr/>
        <a:lstStyle/>
        <a:p>
          <a:endParaRPr lang="zh-CN" altLang="en-US"/>
        </a:p>
      </dgm:t>
    </dgm:pt>
    <dgm:pt modelId="{1759DCE6-4C80-4F49-9860-EB4270822168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err="1" smtClean="0">
              <a:solidFill>
                <a:srgbClr val="FF0000"/>
              </a:solidFill>
            </a:rPr>
            <a:t>NextGen</a:t>
          </a:r>
          <a:r>
            <a:rPr lang="en-US" altLang="zh-CN" dirty="0" smtClean="0">
              <a:solidFill>
                <a:srgbClr val="FF0000"/>
              </a:solidFill>
            </a:rPr>
            <a:t> Core</a:t>
          </a:r>
          <a:endParaRPr lang="zh-CN" altLang="en-US" dirty="0"/>
        </a:p>
      </dgm:t>
    </dgm:pt>
    <dgm:pt modelId="{A0817DC4-E142-43C5-8941-3A859D9FA4CB}" type="parTrans" cxnId="{A863CDBA-08DB-44F7-97AE-9E7F2ED4D535}">
      <dgm:prSet/>
      <dgm:spPr/>
      <dgm:t>
        <a:bodyPr/>
        <a:lstStyle/>
        <a:p>
          <a:endParaRPr lang="zh-CN" altLang="en-US"/>
        </a:p>
      </dgm:t>
    </dgm:pt>
    <dgm:pt modelId="{39DB796B-936A-4A8A-A507-ABA78946BE97}" type="sibTrans" cxnId="{A863CDBA-08DB-44F7-97AE-9E7F2ED4D535}">
      <dgm:prSet/>
      <dgm:spPr/>
      <dgm:t>
        <a:bodyPr/>
        <a:lstStyle/>
        <a:p>
          <a:endParaRPr lang="zh-CN" altLang="en-US"/>
        </a:p>
      </dgm:t>
    </dgm:pt>
    <dgm:pt modelId="{54356EB5-B7FD-4B39-9105-AFCE0CD59C57}" type="pres">
      <dgm:prSet presAssocID="{012AE25B-787D-4A7D-B7FE-786D6180A47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1DAC33-9526-4076-B31B-44F056682598}" type="pres">
      <dgm:prSet presAssocID="{012AE25B-787D-4A7D-B7FE-786D6180A479}" presName="matrix" presStyleCnt="0"/>
      <dgm:spPr/>
    </dgm:pt>
    <dgm:pt modelId="{15FB7C5C-A2FB-4744-B88F-A50301678116}" type="pres">
      <dgm:prSet presAssocID="{012AE25B-787D-4A7D-B7FE-786D6180A479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A4136CD8-FF48-4CFE-BC99-67F99528F15D}" type="pres">
      <dgm:prSet presAssocID="{012AE25B-787D-4A7D-B7FE-786D6180A47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9407BF-88DA-4FDE-8483-7E1ADB4BC44F}" type="pres">
      <dgm:prSet presAssocID="{012AE25B-787D-4A7D-B7FE-786D6180A479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7C1C44F7-F0E4-4FA6-8C3A-52BDDAEBA806}" type="pres">
      <dgm:prSet presAssocID="{012AE25B-787D-4A7D-B7FE-786D6180A47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7357C3-78AB-43DE-864E-56694C314067}" type="pres">
      <dgm:prSet presAssocID="{012AE25B-787D-4A7D-B7FE-786D6180A479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F175954B-FB68-4E24-A226-A7AD90299333}" type="pres">
      <dgm:prSet presAssocID="{012AE25B-787D-4A7D-B7FE-786D6180A47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B73FC2-6533-4B13-9D81-FD77440D8035}" type="pres">
      <dgm:prSet presAssocID="{012AE25B-787D-4A7D-B7FE-786D6180A479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52E7E8B7-02C5-4630-966E-E2889F6CAD3A}" type="pres">
      <dgm:prSet presAssocID="{012AE25B-787D-4A7D-B7FE-786D6180A47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EF9B-626A-4935-B929-06252B67581D}" type="pres">
      <dgm:prSet presAssocID="{012AE25B-787D-4A7D-B7FE-786D6180A47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53C4C1-BFF9-4941-A2EA-C4C4D64FBF3F}" srcId="{8C0F2532-F355-4420-9968-524DA2962F14}" destId="{3354EE94-3D90-4D0F-99AF-9D2CB1D59AFD}" srcOrd="2" destOrd="0" parTransId="{FDF4CFAB-C7A5-45C5-B50B-90E24A014077}" sibTransId="{81B9F277-AD03-4B6F-8524-1E23B80F9495}"/>
    <dgm:cxn modelId="{B6F620A2-1951-402D-9882-6DADF6E2F627}" type="presOf" srcId="{DECED5A5-3FC5-4F4C-9795-E67E91111CC4}" destId="{A4136CD8-FF48-4CFE-BC99-67F99528F15D}" srcOrd="1" destOrd="0" presId="urn:microsoft.com/office/officeart/2005/8/layout/matrix1"/>
    <dgm:cxn modelId="{F0666E03-E7C5-4E67-A529-A837EFC60565}" type="presOf" srcId="{3354EE94-3D90-4D0F-99AF-9D2CB1D59AFD}" destId="{F175954B-FB68-4E24-A226-A7AD90299333}" srcOrd="1" destOrd="0" presId="urn:microsoft.com/office/officeart/2005/8/layout/matrix1"/>
    <dgm:cxn modelId="{4186BCE5-53C2-4D77-ACE8-62B41F93E07A}" type="presOf" srcId="{8C0F2532-F355-4420-9968-524DA2962F14}" destId="{7F35EF9B-626A-4935-B929-06252B67581D}" srcOrd="0" destOrd="0" presId="urn:microsoft.com/office/officeart/2005/8/layout/matrix1"/>
    <dgm:cxn modelId="{BDE78EDA-8314-4ED7-917B-C466AD16E501}" type="presOf" srcId="{1759DCE6-4C80-4F49-9860-EB4270822168}" destId="{0DB73FC2-6533-4B13-9D81-FD77440D8035}" srcOrd="0" destOrd="0" presId="urn:microsoft.com/office/officeart/2005/8/layout/matrix1"/>
    <dgm:cxn modelId="{9C25AFE3-0006-40A4-9BFD-2A270D7F3211}" srcId="{8C0F2532-F355-4420-9968-524DA2962F14}" destId="{5B55660B-3096-4A7A-9AB0-857532527BE1}" srcOrd="1" destOrd="0" parTransId="{65F83730-8F44-427E-8B4D-F9CDBB581EDC}" sibTransId="{37AE4AED-D2BC-4C8E-9D46-1B7C6B82068F}"/>
    <dgm:cxn modelId="{0D0CB38E-A545-4E16-8718-9F70B17FB13E}" srcId="{012AE25B-787D-4A7D-B7FE-786D6180A479}" destId="{8C0F2532-F355-4420-9968-524DA2962F14}" srcOrd="0" destOrd="0" parTransId="{98AC31B0-8A6B-4057-B27C-182F9F4B171C}" sibTransId="{BAC30E59-933F-4A7E-83D9-105AE5F62A37}"/>
    <dgm:cxn modelId="{A0132538-035F-4A20-95EC-9130C2D8B2BA}" type="presOf" srcId="{3354EE94-3D90-4D0F-99AF-9D2CB1D59AFD}" destId="{297357C3-78AB-43DE-864E-56694C314067}" srcOrd="0" destOrd="0" presId="urn:microsoft.com/office/officeart/2005/8/layout/matrix1"/>
    <dgm:cxn modelId="{5119F231-5CDC-465D-AEE8-97B89AF9FB45}" type="presOf" srcId="{1759DCE6-4C80-4F49-9860-EB4270822168}" destId="{52E7E8B7-02C5-4630-966E-E2889F6CAD3A}" srcOrd="1" destOrd="0" presId="urn:microsoft.com/office/officeart/2005/8/layout/matrix1"/>
    <dgm:cxn modelId="{47550B0E-3FCC-4DED-BD2D-84FD91F3C2EB}" type="presOf" srcId="{5B55660B-3096-4A7A-9AB0-857532527BE1}" destId="{7C1C44F7-F0E4-4FA6-8C3A-52BDDAEBA806}" srcOrd="1" destOrd="0" presId="urn:microsoft.com/office/officeart/2005/8/layout/matrix1"/>
    <dgm:cxn modelId="{8239342E-A9D2-465F-9039-32FE63E7FE34}" type="presOf" srcId="{5B55660B-3096-4A7A-9AB0-857532527BE1}" destId="{B29407BF-88DA-4FDE-8483-7E1ADB4BC44F}" srcOrd="0" destOrd="0" presId="urn:microsoft.com/office/officeart/2005/8/layout/matrix1"/>
    <dgm:cxn modelId="{A863CDBA-08DB-44F7-97AE-9E7F2ED4D535}" srcId="{8C0F2532-F355-4420-9968-524DA2962F14}" destId="{1759DCE6-4C80-4F49-9860-EB4270822168}" srcOrd="3" destOrd="0" parTransId="{A0817DC4-E142-43C5-8941-3A859D9FA4CB}" sibTransId="{39DB796B-936A-4A8A-A507-ABA78946BE97}"/>
    <dgm:cxn modelId="{C12E423D-C4BB-4992-BD28-5A37CCD3D1A7}" srcId="{8C0F2532-F355-4420-9968-524DA2962F14}" destId="{DECED5A5-3FC5-4F4C-9795-E67E91111CC4}" srcOrd="0" destOrd="0" parTransId="{6C26EAB6-0482-4655-8520-CC89EDFA9FFE}" sibTransId="{5841C4D8-0B3B-4333-B26A-F1D41787833E}"/>
    <dgm:cxn modelId="{4C2D1700-4D7D-4F1E-86D9-1B89B4275EE9}" type="presOf" srcId="{012AE25B-787D-4A7D-B7FE-786D6180A479}" destId="{54356EB5-B7FD-4B39-9105-AFCE0CD59C57}" srcOrd="0" destOrd="0" presId="urn:microsoft.com/office/officeart/2005/8/layout/matrix1"/>
    <dgm:cxn modelId="{32ABE189-26D1-4ADE-A646-F3C269CFD179}" type="presOf" srcId="{DECED5A5-3FC5-4F4C-9795-E67E91111CC4}" destId="{15FB7C5C-A2FB-4744-B88F-A50301678116}" srcOrd="0" destOrd="0" presId="urn:microsoft.com/office/officeart/2005/8/layout/matrix1"/>
    <dgm:cxn modelId="{5EFE4E5B-10FD-40B1-AEB9-D1A55432DE79}" type="presParOf" srcId="{54356EB5-B7FD-4B39-9105-AFCE0CD59C57}" destId="{8C1DAC33-9526-4076-B31B-44F056682598}" srcOrd="0" destOrd="0" presId="urn:microsoft.com/office/officeart/2005/8/layout/matrix1"/>
    <dgm:cxn modelId="{7610D6A4-2D2A-4D7E-9932-79B11D96CE5B}" type="presParOf" srcId="{8C1DAC33-9526-4076-B31B-44F056682598}" destId="{15FB7C5C-A2FB-4744-B88F-A50301678116}" srcOrd="0" destOrd="0" presId="urn:microsoft.com/office/officeart/2005/8/layout/matrix1"/>
    <dgm:cxn modelId="{7F410388-A48A-4B7B-8C2B-E544867EEE51}" type="presParOf" srcId="{8C1DAC33-9526-4076-B31B-44F056682598}" destId="{A4136CD8-FF48-4CFE-BC99-67F99528F15D}" srcOrd="1" destOrd="0" presId="urn:microsoft.com/office/officeart/2005/8/layout/matrix1"/>
    <dgm:cxn modelId="{6057C174-AFF1-439F-9282-523B206D7D83}" type="presParOf" srcId="{8C1DAC33-9526-4076-B31B-44F056682598}" destId="{B29407BF-88DA-4FDE-8483-7E1ADB4BC44F}" srcOrd="2" destOrd="0" presId="urn:microsoft.com/office/officeart/2005/8/layout/matrix1"/>
    <dgm:cxn modelId="{E329DCDE-18AE-456D-9DE9-1945AC161650}" type="presParOf" srcId="{8C1DAC33-9526-4076-B31B-44F056682598}" destId="{7C1C44F7-F0E4-4FA6-8C3A-52BDDAEBA806}" srcOrd="3" destOrd="0" presId="urn:microsoft.com/office/officeart/2005/8/layout/matrix1"/>
    <dgm:cxn modelId="{B1E1B837-D5F9-42E0-94DA-64298C856E7F}" type="presParOf" srcId="{8C1DAC33-9526-4076-B31B-44F056682598}" destId="{297357C3-78AB-43DE-864E-56694C314067}" srcOrd="4" destOrd="0" presId="urn:microsoft.com/office/officeart/2005/8/layout/matrix1"/>
    <dgm:cxn modelId="{9C27E970-66E2-4397-8E67-05216AE70379}" type="presParOf" srcId="{8C1DAC33-9526-4076-B31B-44F056682598}" destId="{F175954B-FB68-4E24-A226-A7AD90299333}" srcOrd="5" destOrd="0" presId="urn:microsoft.com/office/officeart/2005/8/layout/matrix1"/>
    <dgm:cxn modelId="{00718185-6167-4033-9028-B596DF366418}" type="presParOf" srcId="{8C1DAC33-9526-4076-B31B-44F056682598}" destId="{0DB73FC2-6533-4B13-9D81-FD77440D8035}" srcOrd="6" destOrd="0" presId="urn:microsoft.com/office/officeart/2005/8/layout/matrix1"/>
    <dgm:cxn modelId="{A838139A-45D3-435D-A101-28FA961982ED}" type="presParOf" srcId="{8C1DAC33-9526-4076-B31B-44F056682598}" destId="{52E7E8B7-02C5-4630-966E-E2889F6CAD3A}" srcOrd="7" destOrd="0" presId="urn:microsoft.com/office/officeart/2005/8/layout/matrix1"/>
    <dgm:cxn modelId="{914B3AD7-767A-40A9-A876-A411FAEAC8C5}" type="presParOf" srcId="{54356EB5-B7FD-4B39-9105-AFCE0CD59C57}" destId="{7F35EF9B-626A-4935-B929-06252B67581D}" srcOrd="1" destOrd="0" presId="urn:microsoft.com/office/officeart/2005/8/layout/matrix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FB7C5C-A2FB-4744-B88F-A50301678116}">
      <dsp:nvSpPr>
        <dsp:cNvPr id="0" name=""/>
        <dsp:cNvSpPr/>
      </dsp:nvSpPr>
      <dsp:spPr>
        <a:xfrm rot="16200000">
          <a:off x="328301" y="-328301"/>
          <a:ext cx="1657883" cy="2314486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FF0000"/>
              </a:solidFill>
            </a:rPr>
            <a:t>Tight inter-working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solidFill>
                <a:srgbClr val="FF0000"/>
              </a:solidFill>
            </a:rPr>
            <a:t>Stand alone</a:t>
          </a:r>
          <a:endParaRPr lang="zh-CN" altLang="en-US" sz="1800" b="1" kern="1200" dirty="0"/>
        </a:p>
      </dsp:txBody>
      <dsp:txXfrm rot="16200000">
        <a:off x="535536" y="-535536"/>
        <a:ext cx="1243413" cy="2314486"/>
      </dsp:txXfrm>
    </dsp:sp>
    <dsp:sp modelId="{B29407BF-88DA-4FDE-8483-7E1ADB4BC44F}">
      <dsp:nvSpPr>
        <dsp:cNvPr id="0" name=""/>
        <dsp:cNvSpPr/>
      </dsp:nvSpPr>
      <dsp:spPr>
        <a:xfrm>
          <a:off x="2314486" y="0"/>
          <a:ext cx="2314486" cy="1657883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FF0000"/>
              </a:solidFill>
            </a:rPr>
            <a:t>&gt; 6GHz  band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FF0000"/>
              </a:solidFill>
            </a:rPr>
            <a:t>&lt;= 6GHz band</a:t>
          </a:r>
          <a:endParaRPr lang="zh-CN" altLang="en-US" sz="1800" kern="1200" dirty="0"/>
        </a:p>
      </dsp:txBody>
      <dsp:txXfrm>
        <a:off x="2314486" y="0"/>
        <a:ext cx="2314486" cy="1243413"/>
      </dsp:txXfrm>
    </dsp:sp>
    <dsp:sp modelId="{297357C3-78AB-43DE-864E-56694C314067}">
      <dsp:nvSpPr>
        <dsp:cNvPr id="0" name=""/>
        <dsp:cNvSpPr/>
      </dsp:nvSpPr>
      <dsp:spPr>
        <a:xfrm rot="10800000">
          <a:off x="0" y="1657883"/>
          <a:ext cx="2314486" cy="1657883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err="1" smtClean="0">
              <a:solidFill>
                <a:srgbClr val="FF0000"/>
              </a:solidFill>
            </a:rPr>
            <a:t>eMBB</a:t>
          </a:r>
          <a:endParaRPr lang="en-US" altLang="zh-CN" sz="1800" kern="1200" dirty="0" smtClean="0">
            <a:solidFill>
              <a:srgbClr val="FF0000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FF0000"/>
              </a:solidFill>
            </a:rPr>
            <a:t>URLLC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err="1" smtClean="0">
              <a:solidFill>
                <a:schemeClr val="bg1">
                  <a:lumMod val="75000"/>
                </a:schemeClr>
              </a:solidFill>
            </a:rPr>
            <a:t>mMTC</a:t>
          </a:r>
          <a:endParaRPr lang="zh-CN" altLang="en-US" sz="1800" kern="1200" dirty="0">
            <a:solidFill>
              <a:schemeClr val="bg1">
                <a:lumMod val="75000"/>
              </a:schemeClr>
            </a:solidFill>
          </a:endParaRPr>
        </a:p>
      </dsp:txBody>
      <dsp:txXfrm rot="10800000">
        <a:off x="0" y="2072354"/>
        <a:ext cx="2314486" cy="1243413"/>
      </dsp:txXfrm>
    </dsp:sp>
    <dsp:sp modelId="{0DB73FC2-6533-4B13-9D81-FD77440D8035}">
      <dsp:nvSpPr>
        <dsp:cNvPr id="0" name=""/>
        <dsp:cNvSpPr/>
      </dsp:nvSpPr>
      <dsp:spPr>
        <a:xfrm rot="5400000">
          <a:off x="2642787" y="1329582"/>
          <a:ext cx="1657883" cy="2314486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FF0000"/>
              </a:solidFill>
            </a:rPr>
            <a:t>NG core</a:t>
          </a:r>
          <a:endParaRPr lang="zh-CN" altLang="en-US" sz="1800" kern="1200" dirty="0"/>
        </a:p>
      </dsp:txBody>
      <dsp:txXfrm rot="5400000">
        <a:off x="2850023" y="1536818"/>
        <a:ext cx="1243413" cy="2314486"/>
      </dsp:txXfrm>
    </dsp:sp>
    <dsp:sp modelId="{7F35EF9B-626A-4935-B929-06252B67581D}">
      <dsp:nvSpPr>
        <dsp:cNvPr id="0" name=""/>
        <dsp:cNvSpPr/>
      </dsp:nvSpPr>
      <dsp:spPr>
        <a:xfrm>
          <a:off x="1620140" y="1243412"/>
          <a:ext cx="1388691" cy="82894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solidFill>
                <a:srgbClr val="008FD4"/>
              </a:solidFill>
            </a:rPr>
            <a:t>Phase 1*</a:t>
          </a:r>
          <a:endParaRPr lang="zh-CN" altLang="en-US" sz="1800" kern="1200" dirty="0">
            <a:solidFill>
              <a:srgbClr val="008FD4"/>
            </a:solidFill>
          </a:endParaRPr>
        </a:p>
      </dsp:txBody>
      <dsp:txXfrm>
        <a:off x="1620140" y="1243412"/>
        <a:ext cx="1388691" cy="8289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8EE6F2-E207-4976-977E-9CDB5B7A17F3}" type="datetimeFigureOut">
              <a:rPr lang="zh-CN" altLang="en-US"/>
              <a:pPr>
                <a:defRPr/>
              </a:pPr>
              <a:t>2016/6/6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9B404EC-8ABF-47B5-B55B-BF9A7EF47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492DF9-AF4D-4927-9FC0-159860D541CA}" type="datetimeFigureOut">
              <a:rPr lang="zh-CN" altLang="en-US"/>
              <a:pPr>
                <a:defRPr/>
              </a:pPr>
              <a:t>2016/6/6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1EAB59-5140-4FD5-8556-F39FB7E95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F863A8-1726-4A40-8AA2-F321D23073C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823" lvl="5" indent="-342823" defTabSz="449161" fontAlgn="base">
              <a:spcAft>
                <a:spcPts val="600"/>
              </a:spcAft>
              <a:buClr>
                <a:srgbClr val="0087E2"/>
              </a:buClr>
              <a:buSzPct val="80000"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F8513-68B8-49BB-BF8B-7839F202C1A2}" type="slidenum">
              <a:rPr lang="ko-KR" altLang="en-US" smtClean="0">
                <a:solidFill>
                  <a:prstClr val="black"/>
                </a:solidFill>
              </a:rPr>
              <a:pPr/>
              <a:t>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823" lvl="5" indent="-342823" defTabSz="449161" fontAlgn="base">
              <a:spcAft>
                <a:spcPts val="600"/>
              </a:spcAft>
              <a:buClr>
                <a:srgbClr val="0087E2"/>
              </a:buClr>
              <a:buSzPct val="80000"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F8513-68B8-49BB-BF8B-7839F202C1A2}" type="slidenum">
              <a:rPr lang="ko-KR" altLang="en-US" smtClean="0">
                <a:solidFill>
                  <a:prstClr val="black"/>
                </a:solidFill>
              </a:rPr>
              <a:pPr/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6C9DC3BD-45F2-417F-A4C7-0DAE7A0513B4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BE1184E2-9070-465F-AE3A-09DDFEACFFA5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2C874D79-3A59-44CF-B532-E4E844FCB5EB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2" r:id="rId6"/>
    <p:sldLayoutId id="2147483803" r:id="rId7"/>
    <p:sldLayoutId id="2147483804" r:id="rId8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4" y="1995488"/>
            <a:ext cx="8536018" cy="1008062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dirty="0" smtClean="0">
                <a:ea typeface="微软雅黑" pitchFamily="34" charset="-122"/>
              </a:rPr>
              <a:t>ZTE Corporation, </a:t>
            </a:r>
            <a:r>
              <a:rPr lang="it-IT" sz="1800" dirty="0" smtClean="0"/>
              <a:t>ZTE </a:t>
            </a:r>
            <a:r>
              <a:rPr lang="it-IT" sz="1800" dirty="0" err="1" smtClean="0"/>
              <a:t>Microelectronics</a:t>
            </a:r>
            <a:r>
              <a:rPr lang="it-IT" sz="1800" dirty="0" smtClean="0"/>
              <a:t>, </a:t>
            </a:r>
            <a:r>
              <a:rPr lang="it-IT" sz="1800" dirty="0" err="1" smtClean="0"/>
              <a:t>Spreadtrum</a:t>
            </a:r>
            <a:endParaRPr lang="en-US" altLang="zh-CN" sz="1800" dirty="0" smtClean="0">
              <a:ea typeface="微软雅黑" pitchFamily="34" charset="-122"/>
            </a:endParaRPr>
          </a:p>
        </p:txBody>
      </p:sp>
      <p:sp>
        <p:nvSpPr>
          <p:cNvPr id="8195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Discussion on work plan for NR</a:t>
            </a:r>
          </a:p>
        </p:txBody>
      </p:sp>
      <p:sp>
        <p:nvSpPr>
          <p:cNvPr id="4" name="Subtitle 11"/>
          <p:cNvSpPr>
            <a:spLocks noGrp="1"/>
          </p:cNvSpPr>
          <p:nvPr>
            <p:ph type="subTitle" idx="1"/>
          </p:nvPr>
        </p:nvSpPr>
        <p:spPr>
          <a:xfrm>
            <a:off x="287923" y="71420"/>
            <a:ext cx="3355383" cy="651460"/>
          </a:xfrm>
        </p:spPr>
        <p:txBody>
          <a:bodyPr>
            <a:norm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3GPP RAN #72</a:t>
            </a:r>
          </a:p>
          <a:p>
            <a:r>
              <a:rPr lang="en-US" sz="1400" dirty="0" err="1">
                <a:solidFill>
                  <a:schemeClr val="bg1"/>
                </a:solidFill>
              </a:rPr>
              <a:t>Busan</a:t>
            </a:r>
            <a:r>
              <a:rPr lang="en-US" sz="1400" dirty="0">
                <a:solidFill>
                  <a:schemeClr val="bg1"/>
                </a:solidFill>
              </a:rPr>
              <a:t>, South Korea, June 2016</a:t>
            </a:r>
          </a:p>
        </p:txBody>
      </p:sp>
      <p:sp>
        <p:nvSpPr>
          <p:cNvPr id="5" name="Subtitle 11"/>
          <p:cNvSpPr txBox="1">
            <a:spLocks/>
          </p:cNvSpPr>
          <p:nvPr/>
        </p:nvSpPr>
        <p:spPr bwMode="auto">
          <a:xfrm>
            <a:off x="5357818" y="71420"/>
            <a:ext cx="3355383" cy="65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微软雅黑"/>
                <a:cs typeface="Arial" pitchFamily="34" charset="0"/>
              </a:rPr>
              <a:t>RP-160916</a:t>
            </a:r>
            <a:endParaRPr kumimoji="1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微软雅黑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53803" y="341313"/>
            <a:ext cx="8516937" cy="722312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8FD4"/>
                </a:solidFill>
              </a:rPr>
              <a:t>Proposals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367850" y="1200150"/>
            <a:ext cx="8502890" cy="3419475"/>
          </a:xfrm>
        </p:spPr>
        <p:txBody>
          <a:bodyPr/>
          <a:lstStyle/>
          <a:p>
            <a:pPr marL="1071563" indent="-1071563"/>
            <a:r>
              <a:rPr lang="en-US" altLang="zh-CN" sz="1800" dirty="0" smtClean="0"/>
              <a:t>Proposal 1: Start NR WI after SI is finished as scheduled, i.e. March 2017, and finish in March 2018</a:t>
            </a:r>
          </a:p>
          <a:p>
            <a:pPr marL="1071563" indent="-1071563"/>
            <a:r>
              <a:rPr lang="en-US" altLang="zh-CN" sz="1800" dirty="0" smtClean="0"/>
              <a:t>Proposal 2: Cover the following aspects in Phase 1*:</a:t>
            </a:r>
          </a:p>
          <a:p>
            <a:pPr marL="1439863" lvl="1" indent="-368300"/>
            <a:r>
              <a:rPr lang="en-US" altLang="zh-CN" sz="1400" dirty="0" smtClean="0"/>
              <a:t>Address </a:t>
            </a:r>
            <a:r>
              <a:rPr lang="en-US" altLang="zh-CN" sz="1400" dirty="0" err="1" smtClean="0"/>
              <a:t>eMBB</a:t>
            </a:r>
            <a:r>
              <a:rPr lang="en-US" altLang="zh-CN" sz="1400" dirty="0" smtClean="0"/>
              <a:t> and URLLC</a:t>
            </a:r>
          </a:p>
          <a:p>
            <a:pPr marL="1439863" lvl="1" indent="-368300"/>
            <a:r>
              <a:rPr lang="en-US" altLang="zh-CN" sz="1400" dirty="0" smtClean="0"/>
              <a:t>Support both sub-6GHz and above 6GHz bands</a:t>
            </a:r>
          </a:p>
          <a:p>
            <a:pPr marL="1439863" lvl="1" indent="-368300"/>
            <a:r>
              <a:rPr lang="en-US" altLang="zh-CN" sz="1400" dirty="0" smtClean="0"/>
              <a:t>Specify both tight-interworking and standalone mode</a:t>
            </a:r>
          </a:p>
          <a:p>
            <a:pPr marL="1439863" lvl="1" indent="-368300"/>
            <a:r>
              <a:rPr lang="en-US" altLang="zh-CN" sz="1400" dirty="0" smtClean="0"/>
              <a:t>Specify Next Generation Core (simplified version, e.g. without network slicing)</a:t>
            </a:r>
          </a:p>
          <a:p>
            <a:pPr marL="1071563" indent="-1071563"/>
            <a:r>
              <a:rPr lang="en-US" altLang="zh-CN" sz="1800" dirty="0" smtClean="0"/>
              <a:t>Proposal 3: More meetings can be scheduled, e.g. </a:t>
            </a:r>
            <a:r>
              <a:rPr lang="en-US" altLang="zh-CN" sz="1800" dirty="0" err="1" smtClean="0"/>
              <a:t>AdHoc</a:t>
            </a:r>
            <a:r>
              <a:rPr lang="en-US" altLang="zh-CN" sz="1800" dirty="0" smtClean="0"/>
              <a:t> meetings in 2017 and 8 meetings from 2018</a:t>
            </a:r>
          </a:p>
          <a:p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smtClean="0">
                <a:ea typeface="微软雅黑" pitchFamily="34" charset="-122"/>
              </a:rPr>
              <a:t>Thank you</a:t>
            </a:r>
            <a:endParaRPr sz="2400" smtClean="0"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2800" b="1" dirty="0" smtClean="0">
                <a:latin typeface="+mj-lt"/>
              </a:rPr>
              <a:t>Outline</a:t>
            </a:r>
            <a:endParaRPr lang="en-US" altLang="zh-CN" sz="2800" b="1" dirty="0">
              <a:latin typeface="+mj-lt"/>
            </a:endParaRPr>
          </a:p>
        </p:txBody>
      </p:sp>
      <p:sp>
        <p:nvSpPr>
          <p:cNvPr id="10242" name="Content Placeholder 2"/>
          <p:cNvSpPr>
            <a:spLocks noGrp="1" noChangeArrowheads="1"/>
          </p:cNvSpPr>
          <p:nvPr>
            <p:ph idx="10"/>
          </p:nvPr>
        </p:nvSpPr>
        <p:spPr>
          <a:ln/>
        </p:spPr>
        <p:txBody>
          <a:bodyPr/>
          <a:lstStyle/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Background 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Original work plan and accelerated work plan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High level contents of Phase 1*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Motivations for standalone mode in Phase 1*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Detailed features in Phase 1* package</a:t>
            </a:r>
            <a:endParaRPr lang="en-US" altLang="zh-CN" dirty="0" smtClean="0">
              <a:latin typeface="+mn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Revised </a:t>
            </a:r>
            <a:r>
              <a:rPr lang="en-US" altLang="zh-CN" dirty="0" err="1" smtClean="0">
                <a:latin typeface="+mn-lt"/>
              </a:rPr>
              <a:t>NextGen</a:t>
            </a:r>
            <a:r>
              <a:rPr lang="en-US" altLang="zh-CN" dirty="0" smtClean="0">
                <a:latin typeface="+mn-lt"/>
              </a:rPr>
              <a:t> </a:t>
            </a:r>
            <a:r>
              <a:rPr lang="en-US" altLang="zh-CN" dirty="0" smtClean="0">
                <a:latin typeface="+mn-lt"/>
              </a:rPr>
              <a:t>Core Schedule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dirty="0" smtClean="0">
                <a:latin typeface="+mn-lt"/>
              </a:rPr>
              <a:t>Proposals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 txBox="1">
            <a:spLocks/>
          </p:cNvSpPr>
          <p:nvPr/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altLang="zh-CN" sz="2800" b="1" dirty="0" smtClean="0">
                <a:solidFill>
                  <a:srgbClr val="008FD4"/>
                </a:solidFill>
              </a:rPr>
              <a:t>Background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8FD4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33375" y="1327900"/>
            <a:ext cx="82535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spcAft>
                <a:spcPts val="1200"/>
              </a:spcAft>
              <a:buFont typeface="Wingdings" pitchFamily="2" charset="2"/>
              <a:buChar char="§"/>
            </a:pPr>
            <a:r>
              <a:rPr lang="en-US" altLang="zh-CN" sz="2000" dirty="0" smtClean="0"/>
              <a:t>Some operators are interested to have commercial 5G trial at the end of 2017 or early beginning of 2018</a:t>
            </a:r>
          </a:p>
          <a:p>
            <a:pPr marL="179388" indent="-179388">
              <a:spcAft>
                <a:spcPts val="1200"/>
              </a:spcAft>
              <a:buFont typeface="Wingdings" pitchFamily="2" charset="2"/>
              <a:buChar char="§"/>
            </a:pPr>
            <a:r>
              <a:rPr lang="en-US" altLang="zh-CN" sz="2000" dirty="0" smtClean="0"/>
              <a:t>Existing 3GPP work plan can’t meet this new market requirement since 1</a:t>
            </a:r>
            <a:r>
              <a:rPr lang="en-US" altLang="zh-CN" sz="2000" baseline="30000" dirty="0" smtClean="0"/>
              <a:t>st</a:t>
            </a:r>
            <a:r>
              <a:rPr lang="en-US" altLang="zh-CN" sz="2000" dirty="0" smtClean="0"/>
              <a:t> version of NR is expected to finish in Q2 2018 (stage3 freezing of Release 15)</a:t>
            </a:r>
          </a:p>
          <a:p>
            <a:pPr marL="179388" indent="-179388">
              <a:spcAft>
                <a:spcPts val="1200"/>
              </a:spcAft>
              <a:buFont typeface="Wingdings" pitchFamily="2" charset="2"/>
              <a:buChar char="§"/>
            </a:pPr>
            <a:r>
              <a:rPr lang="en-US" altLang="zh-CN" sz="2000" dirty="0" smtClean="0"/>
              <a:t>To avoid market fragment and to have global unified 5G standardization, it sounds necessary to accelerate the 3GPP work plan on NR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 txBox="1">
            <a:spLocks/>
          </p:cNvSpPr>
          <p:nvPr/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altLang="zh-CN" sz="2800" b="1" dirty="0" smtClean="0">
                <a:solidFill>
                  <a:srgbClr val="008FD4"/>
                </a:solidFill>
              </a:rPr>
              <a:t>Original work plan &amp; Accelerated work plan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8FD4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70073" y="1059300"/>
            <a:ext cx="1406306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589691" y="1059300"/>
            <a:ext cx="1386927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2016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002122" y="1059300"/>
            <a:ext cx="1385997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2017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414552" y="1059300"/>
            <a:ext cx="1361089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2018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795086" y="1059300"/>
            <a:ext cx="1629069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2019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441444" y="1059300"/>
            <a:ext cx="1543082" cy="34809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61202" tIns="30600" rIns="61202" bIns="306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12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2020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102" name="直接连接符 101"/>
          <p:cNvCxnSpPr/>
          <p:nvPr/>
        </p:nvCxnSpPr>
        <p:spPr bwMode="auto">
          <a:xfrm>
            <a:off x="1579057" y="1407899"/>
            <a:ext cx="5213" cy="3076556"/>
          </a:xfrm>
          <a:prstGeom prst="line">
            <a:avLst/>
          </a:prstGeom>
          <a:solidFill>
            <a:srgbClr val="4F81BD"/>
          </a:solidFill>
          <a:ln w="9525" cap="flat" cmpd="sng" algn="ctr">
            <a:solidFill>
              <a:srgbClr val="1F497D">
                <a:lumMod val="40000"/>
                <a:lumOff val="6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直接连接符 102"/>
          <p:cNvCxnSpPr/>
          <p:nvPr/>
        </p:nvCxnSpPr>
        <p:spPr bwMode="auto">
          <a:xfrm>
            <a:off x="2991489" y="1423185"/>
            <a:ext cx="5213" cy="3076556"/>
          </a:xfrm>
          <a:prstGeom prst="line">
            <a:avLst/>
          </a:prstGeom>
          <a:solidFill>
            <a:srgbClr val="4F81BD"/>
          </a:solidFill>
          <a:ln w="9525" cap="flat" cmpd="sng" algn="ctr">
            <a:solidFill>
              <a:srgbClr val="1F497D">
                <a:lumMod val="40000"/>
                <a:lumOff val="6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4" name="直接连接符 103"/>
          <p:cNvCxnSpPr/>
          <p:nvPr/>
        </p:nvCxnSpPr>
        <p:spPr bwMode="auto">
          <a:xfrm>
            <a:off x="4403919" y="1433818"/>
            <a:ext cx="5213" cy="3076556"/>
          </a:xfrm>
          <a:prstGeom prst="line">
            <a:avLst/>
          </a:prstGeom>
          <a:solidFill>
            <a:srgbClr val="4F81BD"/>
          </a:solidFill>
          <a:ln w="9525" cap="flat" cmpd="sng" algn="ctr">
            <a:solidFill>
              <a:srgbClr val="1F497D">
                <a:lumMod val="40000"/>
                <a:lumOff val="6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直接连接符 104"/>
          <p:cNvCxnSpPr/>
          <p:nvPr/>
        </p:nvCxnSpPr>
        <p:spPr bwMode="auto">
          <a:xfrm>
            <a:off x="5785929" y="1416973"/>
            <a:ext cx="5213" cy="3076556"/>
          </a:xfrm>
          <a:prstGeom prst="line">
            <a:avLst/>
          </a:prstGeom>
          <a:solidFill>
            <a:srgbClr val="4F81BD"/>
          </a:solidFill>
          <a:ln w="9525" cap="flat" cmpd="sng" algn="ctr">
            <a:solidFill>
              <a:srgbClr val="1F497D">
                <a:lumMod val="40000"/>
                <a:lumOff val="6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直接连接符 105"/>
          <p:cNvCxnSpPr/>
          <p:nvPr/>
        </p:nvCxnSpPr>
        <p:spPr bwMode="auto">
          <a:xfrm>
            <a:off x="7433034" y="1401919"/>
            <a:ext cx="5213" cy="3076556"/>
          </a:xfrm>
          <a:prstGeom prst="line">
            <a:avLst/>
          </a:prstGeom>
          <a:solidFill>
            <a:srgbClr val="4F81BD"/>
          </a:solidFill>
          <a:ln w="9525" cap="flat" cmpd="sng" algn="ctr">
            <a:solidFill>
              <a:srgbClr val="1F497D">
                <a:lumMod val="40000"/>
                <a:lumOff val="6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8" name="圆角矩形 107"/>
          <p:cNvSpPr/>
          <p:nvPr/>
        </p:nvSpPr>
        <p:spPr>
          <a:xfrm>
            <a:off x="1762444" y="1704064"/>
            <a:ext cx="1788829" cy="466446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flat" cmpd="sng" algn="ctr">
            <a:solidFill>
              <a:schemeClr val="bg1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IMT-2020 requirements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3551273" y="1720909"/>
            <a:ext cx="3402418" cy="44960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flat" cmpd="sng" algn="ctr">
            <a:solidFill>
              <a:schemeClr val="bg1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IMT-2020 proposals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6953692" y="1714697"/>
            <a:ext cx="2030834" cy="47265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flat" cmpd="sng" algn="ctr">
            <a:solidFill>
              <a:schemeClr val="bg1"/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IMT-2020 spec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3394069" y="2560560"/>
            <a:ext cx="1759889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Phase 1</a:t>
            </a:r>
            <a:endParaRPr kumimoji="0" lang="zh-CN" alt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7" name="圆角矩形 116"/>
          <p:cNvSpPr/>
          <p:nvPr/>
        </p:nvSpPr>
        <p:spPr>
          <a:xfrm>
            <a:off x="5153958" y="2560560"/>
            <a:ext cx="2270196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Phase 2</a:t>
            </a:r>
            <a:endParaRPr kumimoji="0" lang="zh-CN" alt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8" name="圆角矩形 117"/>
          <p:cNvSpPr/>
          <p:nvPr/>
        </p:nvSpPr>
        <p:spPr>
          <a:xfrm>
            <a:off x="1646824" y="2560560"/>
            <a:ext cx="1741489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Study</a:t>
            </a:r>
          </a:p>
        </p:txBody>
      </p:sp>
      <p:sp>
        <p:nvSpPr>
          <p:cNvPr id="119" name="圆角矩形 118"/>
          <p:cNvSpPr/>
          <p:nvPr/>
        </p:nvSpPr>
        <p:spPr>
          <a:xfrm>
            <a:off x="7424154" y="2560560"/>
            <a:ext cx="1571003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NR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Evolution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21" name="直接连接符 120"/>
          <p:cNvCxnSpPr/>
          <p:nvPr/>
        </p:nvCxnSpPr>
        <p:spPr bwMode="auto">
          <a:xfrm>
            <a:off x="3394069" y="2480004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直接连接符 121"/>
          <p:cNvCxnSpPr/>
          <p:nvPr/>
        </p:nvCxnSpPr>
        <p:spPr bwMode="auto">
          <a:xfrm>
            <a:off x="5153957" y="2498521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直接连接符 122"/>
          <p:cNvCxnSpPr/>
          <p:nvPr/>
        </p:nvCxnSpPr>
        <p:spPr bwMode="auto">
          <a:xfrm>
            <a:off x="7431195" y="2509154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4" name="TextBox 123"/>
          <p:cNvSpPr txBox="1"/>
          <p:nvPr/>
        </p:nvSpPr>
        <p:spPr>
          <a:xfrm>
            <a:off x="3119184" y="2244104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0" noProof="0" dirty="0" smtClean="0">
                <a:solidFill>
                  <a:srgbClr val="FF6600"/>
                </a:solidFill>
              </a:rPr>
              <a:t>March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866877" y="2258004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June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70348" y="2252003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0" dirty="0" smtClean="0">
                <a:solidFill>
                  <a:srgbClr val="FF6600"/>
                </a:solidFill>
              </a:rPr>
              <a:t>Dec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</a:endParaRPr>
          </a:p>
        </p:txBody>
      </p:sp>
      <p:pic>
        <p:nvPicPr>
          <p:cNvPr id="36" name="图片 35" descr="ITU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956" y="1514229"/>
            <a:ext cx="602868" cy="6731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 descr="3GPP_TM_RD副本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3155" y="2504911"/>
            <a:ext cx="793839" cy="46172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4" name="圆角矩形 33"/>
          <p:cNvSpPr/>
          <p:nvPr/>
        </p:nvSpPr>
        <p:spPr>
          <a:xfrm>
            <a:off x="3420350" y="3932120"/>
            <a:ext cx="1472808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Phase 1*</a:t>
            </a:r>
            <a:endParaRPr kumimoji="0" lang="zh-CN" alt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906978" y="3932120"/>
            <a:ext cx="2517176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Phase 2</a:t>
            </a:r>
            <a:endParaRPr kumimoji="0" lang="zh-CN" alt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673104" y="3932120"/>
            <a:ext cx="1741489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NR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0" lang="en-US" altLang="zh-CN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Study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7424154" y="3932120"/>
            <a:ext cx="1597284" cy="46172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NR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Evolution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3420349" y="3851564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直接连接符 41"/>
          <p:cNvCxnSpPr/>
          <p:nvPr/>
        </p:nvCxnSpPr>
        <p:spPr bwMode="auto">
          <a:xfrm>
            <a:off x="4906977" y="3870081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/>
          <p:nvPr/>
        </p:nvCxnSpPr>
        <p:spPr bwMode="auto">
          <a:xfrm>
            <a:off x="7431195" y="3880714"/>
            <a:ext cx="0" cy="303221"/>
          </a:xfrm>
          <a:prstGeom prst="line">
            <a:avLst/>
          </a:prstGeom>
          <a:solidFill>
            <a:srgbClr val="4F81BD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3155974" y="3605154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March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19897" y="3619054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0" dirty="0" smtClean="0">
                <a:solidFill>
                  <a:srgbClr val="FF0000"/>
                </a:solidFill>
              </a:rPr>
              <a:t>March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70348" y="3634073"/>
            <a:ext cx="65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0" dirty="0" smtClean="0">
                <a:solidFill>
                  <a:srgbClr val="FF0000"/>
                </a:solidFill>
              </a:rPr>
              <a:t>Dec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48" name="图片 47" descr="3GPP_TM_RD副本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435" y="3876471"/>
            <a:ext cx="793839" cy="46172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9" name="矩形 48"/>
          <p:cNvSpPr/>
          <p:nvPr/>
        </p:nvSpPr>
        <p:spPr>
          <a:xfrm>
            <a:off x="497963" y="3064327"/>
            <a:ext cx="11961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kern="0" dirty="0" smtClean="0">
                <a:solidFill>
                  <a:srgbClr val="FF0000"/>
                </a:solidFill>
                <a:latin typeface="Calibri"/>
                <a:ea typeface="微软雅黑" pitchFamily="34" charset="-122"/>
              </a:rPr>
              <a:t>Accelerated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0" name="右箭头 49"/>
          <p:cNvSpPr/>
          <p:nvPr/>
        </p:nvSpPr>
        <p:spPr>
          <a:xfrm rot="5400000">
            <a:off x="852189" y="3414292"/>
            <a:ext cx="383534" cy="36071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008FD4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idx="4294967295"/>
          </p:nvPr>
        </p:nvSpPr>
        <p:spPr>
          <a:xfrm>
            <a:off x="448393" y="351823"/>
            <a:ext cx="8516937" cy="722312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8FD4"/>
                </a:solidFill>
              </a:rPr>
              <a:t>High level contents of Phase 1*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1968380" y="1063625"/>
          <a:ext cx="4628973" cy="3315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4700" y="904743"/>
            <a:ext cx="831382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arenR"/>
            </a:pPr>
            <a:r>
              <a:rPr lang="en-US" altLang="zh-CN" dirty="0" smtClean="0"/>
              <a:t>To allow fast </a:t>
            </a:r>
            <a:r>
              <a:rPr lang="en-US" altLang="zh-CN" dirty="0"/>
              <a:t>track </a:t>
            </a:r>
            <a:r>
              <a:rPr lang="en-US" altLang="zh-CN" dirty="0" smtClean="0"/>
              <a:t>and clean slate </a:t>
            </a:r>
            <a:r>
              <a:rPr lang="en-US" altLang="zh-CN" dirty="0"/>
              <a:t>development of 3GPP 5G system </a:t>
            </a:r>
            <a:r>
              <a:rPr lang="en-US" altLang="zh-CN" dirty="0" smtClean="0"/>
              <a:t>and to </a:t>
            </a:r>
            <a:r>
              <a:rPr lang="en-US" altLang="zh-CN" dirty="0"/>
              <a:t>ensure </a:t>
            </a:r>
            <a:r>
              <a:rPr lang="en-US" altLang="zh-CN" dirty="0" smtClean="0"/>
              <a:t>a scalable</a:t>
            </a:r>
            <a:r>
              <a:rPr lang="en-US" altLang="zh-CN" dirty="0"/>
              <a:t>, highly efficient </a:t>
            </a:r>
            <a:r>
              <a:rPr lang="en-US" altLang="zh-CN" dirty="0" smtClean="0"/>
              <a:t>solution with </a:t>
            </a:r>
            <a:r>
              <a:rPr lang="en-US" altLang="zh-CN" dirty="0"/>
              <a:t>outstanding performance </a:t>
            </a:r>
            <a:r>
              <a:rPr lang="en-US" altLang="zh-CN" dirty="0" smtClean="0"/>
              <a:t>and without legacy compatibility burden. </a:t>
            </a:r>
            <a:endParaRPr lang="en-US" altLang="zh-CN" dirty="0"/>
          </a:p>
          <a:p>
            <a:pPr marL="342900" indent="-342900">
              <a:spcAft>
                <a:spcPts val="600"/>
              </a:spcAft>
              <a:buFont typeface="+mj-lt"/>
              <a:buAutoNum type="arabicParenR"/>
            </a:pPr>
            <a:r>
              <a:rPr lang="en-US" altLang="zh-CN" dirty="0" smtClean="0"/>
              <a:t>To strive for the same system design between tight inter-working and standalone mode as much as possible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arenR"/>
            </a:pPr>
            <a:r>
              <a:rPr lang="en-US" altLang="zh-CN" dirty="0" smtClean="0"/>
              <a:t>To </a:t>
            </a:r>
            <a:r>
              <a:rPr lang="en-US" altLang="zh-CN" dirty="0"/>
              <a:t>align the system design between high spectrum band (&gt;</a:t>
            </a:r>
            <a:r>
              <a:rPr lang="en-US" altLang="zh-CN" dirty="0" smtClean="0"/>
              <a:t>6GHz) </a:t>
            </a:r>
            <a:r>
              <a:rPr lang="en-US" altLang="zh-CN" dirty="0"/>
              <a:t>and low spectrum band </a:t>
            </a:r>
            <a:r>
              <a:rPr lang="en-US" altLang="zh-CN" dirty="0" smtClean="0"/>
              <a:t>(&lt;=6GHz) </a:t>
            </a:r>
            <a:r>
              <a:rPr lang="en-US" altLang="zh-CN" dirty="0"/>
              <a:t>as much as possible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arenR"/>
            </a:pPr>
            <a:r>
              <a:rPr lang="en-US" altLang="zh-CN" dirty="0" smtClean="0"/>
              <a:t>To </a:t>
            </a:r>
            <a:r>
              <a:rPr lang="en-US" altLang="zh-CN" dirty="0"/>
              <a:t>enable early 5G system </a:t>
            </a:r>
            <a:r>
              <a:rPr lang="en-US" altLang="zh-CN" dirty="0" smtClean="0"/>
              <a:t>deployment for </a:t>
            </a:r>
            <a:r>
              <a:rPr lang="en-US" altLang="zh-CN" dirty="0"/>
              <a:t>3GPP </a:t>
            </a:r>
            <a:r>
              <a:rPr lang="en-US" altLang="zh-CN" dirty="0" smtClean="0"/>
              <a:t>operators who </a:t>
            </a:r>
            <a:r>
              <a:rPr lang="en-US" altLang="zh-CN" dirty="0"/>
              <a:t>have urgent 5G </a:t>
            </a:r>
            <a:r>
              <a:rPr lang="en-US" altLang="zh-CN" dirty="0" smtClean="0"/>
              <a:t>timeline</a:t>
            </a:r>
            <a:endParaRPr lang="en-US" altLang="zh-CN" dirty="0"/>
          </a:p>
          <a:p>
            <a:pPr marL="342900" indent="-342900">
              <a:spcAft>
                <a:spcPts val="600"/>
              </a:spcAft>
              <a:buFont typeface="+mj-lt"/>
              <a:buAutoNum type="arabicParenR"/>
            </a:pPr>
            <a:r>
              <a:rPr lang="en-US" altLang="zh-CN" dirty="0" smtClean="0"/>
              <a:t>To </a:t>
            </a:r>
            <a:r>
              <a:rPr lang="en-US" altLang="zh-CN" dirty="0"/>
              <a:t>promote healthy and unified 5G eco-system from day 1 and to </a:t>
            </a:r>
            <a:r>
              <a:rPr lang="en-US" altLang="zh-CN" dirty="0" smtClean="0"/>
              <a:t>lower the risk of market </a:t>
            </a:r>
            <a:r>
              <a:rPr lang="en-US" altLang="zh-CN" dirty="0"/>
              <a:t>fragmentation due to proprietary 5G </a:t>
            </a:r>
            <a:r>
              <a:rPr lang="en-US" altLang="zh-CN" dirty="0" smtClean="0"/>
              <a:t>product solutions</a:t>
            </a:r>
            <a:endParaRPr lang="en-US" altLang="zh-CN" dirty="0"/>
          </a:p>
        </p:txBody>
      </p:sp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364313" y="341313"/>
            <a:ext cx="8516937" cy="722312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8FD4"/>
                </a:solidFill>
              </a:rPr>
              <a:t>Motivations of </a:t>
            </a:r>
            <a:r>
              <a:rPr lang="en-US" altLang="zh-CN" sz="2800" b="1" dirty="0">
                <a:solidFill>
                  <a:srgbClr val="008FD4"/>
                </a:solidFill>
              </a:rPr>
              <a:t>S</a:t>
            </a:r>
            <a:r>
              <a:rPr lang="en-US" altLang="zh-CN" sz="2800" b="1" dirty="0" smtClean="0">
                <a:solidFill>
                  <a:srgbClr val="008FD4"/>
                </a:solidFill>
              </a:rPr>
              <a:t>tandalone Mode in Phase 1*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5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en-US" altLang="zh-CN" sz="2800" b="1" dirty="0" smtClean="0">
                <a:solidFill>
                  <a:srgbClr val="008FD4"/>
                </a:solidFill>
              </a:rPr>
              <a:t>Key features in Phase 1* package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4294967295"/>
          </p:nvPr>
        </p:nvGraphicFramePr>
        <p:xfrm>
          <a:off x="346830" y="1139825"/>
          <a:ext cx="7204254" cy="3167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130"/>
                <a:gridCol w="5435124"/>
              </a:tblGrid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Working</a:t>
                      </a:r>
                      <a:r>
                        <a:rPr lang="en-US" altLang="zh-CN" baseline="0" dirty="0" smtClean="0"/>
                        <a:t> group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Key features</a:t>
                      </a:r>
                      <a:endParaRPr lang="zh-CN" altLang="en-US" dirty="0"/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Numerology, frame structure, wave form, channel coding;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Reference signal and measurement; 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Control/data channel and its corresponding procedure;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Initial access (synchronization, system information, PRACH)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Paging, RLM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Beam forming with essential part</a:t>
                      </a:r>
                      <a:endParaRPr lang="zh-CN" alt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(tight inter-working with LTE </a:t>
                      </a:r>
                      <a:r>
                        <a:rPr lang="en-US" altLang="zh-CN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MeNB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standalone), CP/UP protocol  architecture and detail design, e.g. initial access procedure including System information; RACH procedure; RRC connection setup and  RRC connection maintenance; RRC state management; Paging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Mobility (intra-NR), both network controlled and UE based </a:t>
                      </a:r>
                      <a:endParaRPr lang="zh-CN" alt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(tight inter-working with LTE </a:t>
                      </a:r>
                      <a:r>
                        <a:rPr lang="en-US" altLang="zh-CN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MeNB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standalone)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 design between network nodes, e.g. S1*, X2*</a:t>
                      </a:r>
                      <a:endParaRPr lang="zh-CN" alt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2783" y="341313"/>
            <a:ext cx="8516937" cy="722312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Additional features for standalone </a:t>
            </a:r>
            <a:r>
              <a:rPr lang="en-US" altLang="zh-CN" sz="2800" b="1" dirty="0" smtClean="0">
                <a:solidFill>
                  <a:srgbClr val="008FD4"/>
                </a:solidFill>
              </a:rPr>
              <a:t>in Phase 1* package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4294967295"/>
          </p:nvPr>
        </p:nvGraphicFramePr>
        <p:xfrm>
          <a:off x="346830" y="1139825"/>
          <a:ext cx="7204254" cy="3167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130"/>
                <a:gridCol w="5435124"/>
              </a:tblGrid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Working</a:t>
                      </a:r>
                      <a:r>
                        <a:rPr lang="en-US" altLang="zh-CN" baseline="0" dirty="0" smtClean="0"/>
                        <a:t> group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Key features</a:t>
                      </a:r>
                      <a:endParaRPr lang="zh-CN" altLang="en-US" dirty="0"/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Numerology, frame structure, wave form, channel coding;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Reference signal and measurement; 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Control/data channel and its corresponding procedure;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Initial access (synchronization,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system information, 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PRACH)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Paging, RLM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Beam forming with essential part</a:t>
                      </a:r>
                      <a:endParaRPr lang="zh-CN" alt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(tight inter-working with LTE </a:t>
                      </a:r>
                      <a:r>
                        <a:rPr lang="en-US" altLang="zh-CN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MeNB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standalone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), CP/UP protocol  architecture and detail design, e.g. initial access procedure including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System information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RACH procedure; RRC connection setup and  RRC connection maintenance;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RRC state management; Paging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Mobility (intra-NR), both network controlled and UE based </a:t>
                      </a:r>
                      <a:endParaRPr lang="zh-CN" altLang="en-US" sz="12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36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(tight inter-working with LTE </a:t>
                      </a:r>
                      <a:r>
                        <a:rPr lang="en-US" altLang="zh-CN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MeNB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standalone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zh-CN" sz="12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 design between network nodes, e.g. </a:t>
                      </a:r>
                      <a:r>
                        <a:rPr lang="en-US" altLang="zh-CN" sz="1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S1*, 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X2*</a:t>
                      </a:r>
                      <a:endParaRPr lang="zh-CN" alt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7"/>
          <p:cNvSpPr>
            <a:spLocks noGrp="1"/>
          </p:cNvSpPr>
          <p:nvPr>
            <p:ph type="title" idx="4294967295"/>
          </p:nvPr>
        </p:nvSpPr>
        <p:spPr>
          <a:xfrm>
            <a:off x="294280" y="177360"/>
            <a:ext cx="8640763" cy="722313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8FD4"/>
                </a:solidFill>
              </a:rPr>
              <a:t>Revised Phase-1 </a:t>
            </a:r>
            <a:r>
              <a:rPr lang="en-US" altLang="zh-CN" sz="2800" b="1" dirty="0" err="1" smtClean="0">
                <a:solidFill>
                  <a:srgbClr val="008FD4"/>
                </a:solidFill>
              </a:rPr>
              <a:t>NextGen</a:t>
            </a:r>
            <a:r>
              <a:rPr lang="en-US" altLang="zh-CN" sz="2800" b="1" dirty="0" smtClean="0">
                <a:solidFill>
                  <a:srgbClr val="008FD4"/>
                </a:solidFill>
              </a:rPr>
              <a:t> Core Schedule and Key </a:t>
            </a:r>
            <a:r>
              <a:rPr lang="en-US" altLang="zh-CN" sz="2800" b="1" dirty="0">
                <a:solidFill>
                  <a:srgbClr val="008FD4"/>
                </a:solidFill>
              </a:rPr>
              <a:t>D</a:t>
            </a:r>
            <a:r>
              <a:rPr lang="en-US" altLang="zh-CN" sz="2800" b="1" dirty="0" smtClean="0">
                <a:solidFill>
                  <a:srgbClr val="008FD4"/>
                </a:solidFill>
              </a:rPr>
              <a:t>elivery</a:t>
            </a:r>
            <a:endParaRPr lang="zh-CN" altLang="en-US" sz="2800" b="1" dirty="0">
              <a:solidFill>
                <a:srgbClr val="008FD4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6408" y="618713"/>
            <a:ext cx="7681423" cy="2167351"/>
            <a:chOff x="666408" y="2632844"/>
            <a:chExt cx="7681423" cy="2167351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925617" y="4135822"/>
              <a:ext cx="4072755" cy="635874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00B05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smtClean="0"/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830318" y="3499945"/>
              <a:ext cx="4014952" cy="630621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8" name="组合 62"/>
            <p:cNvGrpSpPr/>
            <p:nvPr/>
          </p:nvGrpSpPr>
          <p:grpSpPr>
            <a:xfrm>
              <a:off x="666408" y="2916211"/>
              <a:ext cx="7681423" cy="632429"/>
              <a:chOff x="666408" y="2916211"/>
              <a:chExt cx="7681423" cy="632429"/>
            </a:xfrm>
          </p:grpSpPr>
          <p:grpSp>
            <p:nvGrpSpPr>
              <p:cNvPr id="21" name="组合 70"/>
              <p:cNvGrpSpPr/>
              <p:nvPr/>
            </p:nvGrpSpPr>
            <p:grpSpPr>
              <a:xfrm>
                <a:off x="802561" y="3369380"/>
                <a:ext cx="7239069" cy="179260"/>
                <a:chOff x="628307" y="1163521"/>
                <a:chExt cx="7239069" cy="295687"/>
              </a:xfrm>
            </p:grpSpPr>
            <p:cxnSp>
              <p:nvCxnSpPr>
                <p:cNvPr id="43" name="直接连接符 42"/>
                <p:cNvCxnSpPr/>
                <p:nvPr/>
              </p:nvCxnSpPr>
              <p:spPr bwMode="auto">
                <a:xfrm rot="5400000">
                  <a:off x="532646" y="1297283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4" name="直接连接符 43"/>
                <p:cNvCxnSpPr/>
                <p:nvPr/>
              </p:nvCxnSpPr>
              <p:spPr bwMode="auto">
                <a:xfrm rot="5400000">
                  <a:off x="1022694" y="13068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5" name="直接连接符 44"/>
                <p:cNvCxnSpPr/>
                <p:nvPr/>
              </p:nvCxnSpPr>
              <p:spPr bwMode="auto">
                <a:xfrm rot="5400000">
                  <a:off x="1456571" y="1297283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6" name="直接连接符 45"/>
                <p:cNvCxnSpPr/>
                <p:nvPr/>
              </p:nvCxnSpPr>
              <p:spPr bwMode="auto">
                <a:xfrm rot="5400000">
                  <a:off x="1889469" y="13068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7" name="直接连接符 46"/>
                <p:cNvCxnSpPr/>
                <p:nvPr/>
              </p:nvCxnSpPr>
              <p:spPr bwMode="auto">
                <a:xfrm flipV="1">
                  <a:off x="628307" y="1172333"/>
                  <a:ext cx="7239069" cy="71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8" name="直接连接符 47"/>
                <p:cNvCxnSpPr/>
                <p:nvPr/>
              </p:nvCxnSpPr>
              <p:spPr bwMode="auto">
                <a:xfrm rot="5400000">
                  <a:off x="2318094" y="13068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9" name="直接连接符 48"/>
                <p:cNvCxnSpPr/>
                <p:nvPr/>
              </p:nvCxnSpPr>
              <p:spPr bwMode="auto">
                <a:xfrm rot="5400000">
                  <a:off x="2751972" y="1305983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0" name="直接连接符 49"/>
                <p:cNvCxnSpPr/>
                <p:nvPr/>
              </p:nvCxnSpPr>
              <p:spPr bwMode="auto">
                <a:xfrm rot="5400000">
                  <a:off x="3242020" y="13155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1" name="直接连接符 50"/>
                <p:cNvCxnSpPr/>
                <p:nvPr/>
              </p:nvCxnSpPr>
              <p:spPr bwMode="auto">
                <a:xfrm rot="5400000">
                  <a:off x="3675897" y="1305983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2" name="直接连接符 51"/>
                <p:cNvCxnSpPr/>
                <p:nvPr/>
              </p:nvCxnSpPr>
              <p:spPr bwMode="auto">
                <a:xfrm rot="5400000">
                  <a:off x="4108795" y="13155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3" name="直接连接符 52"/>
                <p:cNvCxnSpPr/>
                <p:nvPr/>
              </p:nvCxnSpPr>
              <p:spPr bwMode="auto">
                <a:xfrm rot="5400000">
                  <a:off x="4537420" y="1315509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4" name="直接连接符 53"/>
                <p:cNvCxnSpPr/>
                <p:nvPr/>
              </p:nvCxnSpPr>
              <p:spPr bwMode="auto">
                <a:xfrm rot="5400000">
                  <a:off x="4980822" y="1306808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5" name="直接连接符 54"/>
                <p:cNvCxnSpPr/>
                <p:nvPr/>
              </p:nvCxnSpPr>
              <p:spPr bwMode="auto">
                <a:xfrm rot="5400000">
                  <a:off x="5470870" y="1316334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6" name="直接连接符 55"/>
                <p:cNvCxnSpPr/>
                <p:nvPr/>
              </p:nvCxnSpPr>
              <p:spPr bwMode="auto">
                <a:xfrm rot="5400000">
                  <a:off x="5904747" y="1306808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直接连接符 56"/>
                <p:cNvCxnSpPr/>
                <p:nvPr/>
              </p:nvCxnSpPr>
              <p:spPr bwMode="auto">
                <a:xfrm rot="5400000">
                  <a:off x="6337645" y="1316334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8" name="直接连接符 57"/>
                <p:cNvCxnSpPr/>
                <p:nvPr/>
              </p:nvCxnSpPr>
              <p:spPr bwMode="auto">
                <a:xfrm rot="5400000">
                  <a:off x="6766270" y="1316334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9" name="直接连接符 58"/>
                <p:cNvCxnSpPr/>
                <p:nvPr/>
              </p:nvCxnSpPr>
              <p:spPr bwMode="auto">
                <a:xfrm rot="5400000">
                  <a:off x="7200146" y="1315921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0" name="直接连接符 59"/>
                <p:cNvCxnSpPr/>
                <p:nvPr/>
              </p:nvCxnSpPr>
              <p:spPr bwMode="auto">
                <a:xfrm rot="5400000">
                  <a:off x="7690194" y="1325447"/>
                  <a:ext cx="267523" cy="0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22" name="TextBox 21"/>
              <p:cNvSpPr txBox="1"/>
              <p:nvPr/>
            </p:nvSpPr>
            <p:spPr>
              <a:xfrm>
                <a:off x="666408" y="3131259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Dec</a:t>
                </a:r>
                <a:endParaRPr lang="zh-CN" altLang="en-US" sz="1000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154986" y="3132276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Mar</a:t>
                </a:r>
                <a:endParaRPr lang="zh-CN" altLang="en-US" sz="1000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610785" y="3132687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Jun</a:t>
                </a:r>
                <a:endParaRPr lang="zh-CN" altLang="en-US" sz="1000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031286" y="3131972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Sep</a:t>
                </a:r>
                <a:endParaRPr lang="zh-CN" altLang="en-US" sz="1000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439529" y="3131259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Dec</a:t>
                </a:r>
                <a:endParaRPr lang="zh-CN" altLang="en-US" sz="1000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928107" y="3132276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Mar</a:t>
                </a:r>
                <a:endParaRPr lang="zh-CN" altLang="en-US" sz="10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383906" y="3132687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Jun</a:t>
                </a:r>
                <a:endParaRPr lang="zh-CN" altLang="en-US" sz="1000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804407" y="3131972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Sep</a:t>
                </a:r>
                <a:endParaRPr lang="zh-CN" altLang="en-US" sz="1000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230117" y="3131974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Dec</a:t>
                </a:r>
                <a:endParaRPr lang="zh-CN" altLang="en-US" sz="1000" dirty="0"/>
              </a:p>
            </p:txBody>
          </p:sp>
          <p:sp>
            <p:nvSpPr>
              <p:cNvPr id="31" name="TextBox 17"/>
              <p:cNvSpPr txBox="1"/>
              <p:nvPr/>
            </p:nvSpPr>
            <p:spPr>
              <a:xfrm>
                <a:off x="4718695" y="3132991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Mar</a:t>
                </a:r>
                <a:endParaRPr lang="zh-CN" altLang="en-US" sz="10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5164969" y="3133402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Jun</a:t>
                </a:r>
                <a:endParaRPr lang="zh-CN" altLang="en-US" sz="1000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594995" y="3132687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Sep</a:t>
                </a:r>
                <a:endParaRPr lang="zh-CN" altLang="en-US" sz="10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037107" y="3131259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Dec</a:t>
                </a:r>
                <a:endParaRPr lang="zh-CN" altLang="en-US" sz="10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468535" y="3132276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Mar</a:t>
                </a:r>
                <a:endParaRPr lang="zh-CN" altLang="en-US" sz="10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905284" y="3132687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Jun</a:t>
                </a:r>
                <a:endParaRPr lang="zh-CN" altLang="en-US" sz="1000" dirty="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373410" y="3131972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Sep</a:t>
                </a:r>
                <a:endParaRPr lang="zh-CN" altLang="en-US" sz="10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7811628" y="3131974"/>
                <a:ext cx="5362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 smtClean="0"/>
                  <a:t>Dec</a:t>
                </a:r>
                <a:endParaRPr lang="zh-CN" altLang="en-US" sz="1000" dirty="0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330710" y="2948477"/>
                <a:ext cx="866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2016</a:t>
                </a:r>
                <a:endParaRPr lang="zh-CN" alt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192847" y="2948477"/>
                <a:ext cx="866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2017</a:t>
                </a:r>
                <a:endParaRPr lang="zh-CN" altLang="en-US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912110" y="2948477"/>
                <a:ext cx="866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2018</a:t>
                </a:r>
                <a:endParaRPr lang="zh-CN" altLang="en-US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645661" y="2916211"/>
                <a:ext cx="866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2019</a:t>
                </a:r>
                <a:endParaRPr lang="zh-CN" altLang="en-US" dirty="0"/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840662" y="3538950"/>
              <a:ext cx="1356824" cy="27630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Rel-14 SID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197486" y="3531484"/>
              <a:ext cx="1786428" cy="294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Rel-15 stage 2 SID+WIDs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3539526" y="3825762"/>
              <a:ext cx="1295399" cy="3048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Rel-15 Stage</a:t>
              </a:r>
              <a:r>
                <a:rPr kumimoji="0" lang="en-US" altLang="zh-CN" sz="12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 3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3962401" y="4163334"/>
              <a:ext cx="1366344" cy="28254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200" b="1" dirty="0" smtClean="0"/>
                <a:t>Rel-16 stage 2 SID</a:t>
              </a:r>
              <a:endParaRPr lang="zh-CN" altLang="en-US" sz="1200" b="1" dirty="0" smtClean="0"/>
            </a:p>
          </p:txBody>
        </p:sp>
        <p:cxnSp>
          <p:nvCxnSpPr>
            <p:cNvPr id="13" name="直接箭头连接符 12"/>
            <p:cNvCxnSpPr/>
            <p:nvPr/>
          </p:nvCxnSpPr>
          <p:spPr bwMode="auto">
            <a:xfrm rot="16200000" flipH="1">
              <a:off x="4737728" y="2982342"/>
              <a:ext cx="257455" cy="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" name="矩形 13"/>
            <p:cNvSpPr/>
            <p:nvPr/>
          </p:nvSpPr>
          <p:spPr bwMode="auto">
            <a:xfrm>
              <a:off x="5328746" y="4158079"/>
              <a:ext cx="1765738" cy="28780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200" b="1" dirty="0" smtClean="0"/>
                <a:t>Rel-16 stage 2 WID</a:t>
              </a:r>
              <a:endParaRPr lang="zh-CN" altLang="en-US" sz="1200" b="1" dirty="0" smtClean="0"/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6642539" y="4447108"/>
              <a:ext cx="1371574" cy="29305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200" b="1" dirty="0" smtClean="0"/>
                <a:t>Rel-16 stage 3</a:t>
              </a:r>
              <a:endParaRPr lang="zh-CN" altLang="en-US" sz="1200" b="1" dirty="0" smtClean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04086" y="2669635"/>
              <a:ext cx="5885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 smtClean="0"/>
                <a:t>Rel-16</a:t>
              </a:r>
              <a:endParaRPr lang="zh-CN" altLang="en-US" sz="1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77260" y="2632844"/>
              <a:ext cx="5885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 smtClean="0"/>
                <a:t>Rel-15</a:t>
              </a:r>
              <a:endParaRPr lang="zh-CN" altLang="en-US" sz="1000" b="1" dirty="0"/>
            </a:p>
          </p:txBody>
        </p:sp>
        <p:cxnSp>
          <p:nvCxnSpPr>
            <p:cNvPr id="18" name="直接箭头连接符 17"/>
            <p:cNvCxnSpPr/>
            <p:nvPr/>
          </p:nvCxnSpPr>
          <p:spPr bwMode="auto">
            <a:xfrm rot="16200000" flipH="1">
              <a:off x="7864556" y="3019131"/>
              <a:ext cx="257455" cy="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914400" y="3794234"/>
              <a:ext cx="840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00B0F0"/>
                  </a:solidFill>
                </a:rPr>
                <a:t>Phase 1</a:t>
              </a:r>
              <a:endParaRPr lang="zh-CN" altLang="en-US" sz="1600" b="1" dirty="0">
                <a:solidFill>
                  <a:srgbClr val="00B0F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88676" y="4461641"/>
              <a:ext cx="840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00B050"/>
                  </a:solidFill>
                </a:rPr>
                <a:t>Phase 2</a:t>
              </a:r>
              <a:endParaRPr lang="zh-CN" altLang="en-US" sz="1600" b="1" dirty="0">
                <a:solidFill>
                  <a:srgbClr val="00B050"/>
                </a:solidFill>
              </a:endParaRPr>
            </a:p>
          </p:txBody>
        </p:sp>
      </p:grpSp>
      <p:graphicFrame>
        <p:nvGraphicFramePr>
          <p:cNvPr id="61" name="内容占位符 4"/>
          <p:cNvGraphicFramePr>
            <a:graphicFrameLocks/>
          </p:cNvGraphicFramePr>
          <p:nvPr/>
        </p:nvGraphicFramePr>
        <p:xfrm>
          <a:off x="4013270" y="2928940"/>
          <a:ext cx="2773308" cy="1950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63135"/>
                <a:gridCol w="1010173"/>
              </a:tblGrid>
              <a:tr h="225981">
                <a:tc>
                  <a:txBody>
                    <a:bodyPr/>
                    <a:lstStyle/>
                    <a:p>
                      <a:r>
                        <a:rPr lang="en-GB" altLang="zh-CN" sz="1000" kern="1200" dirty="0" smtClean="0"/>
                        <a:t>Functionalities </a:t>
                      </a:r>
                      <a:endParaRPr lang="zh-CN" altLang="en-US" sz="10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P1</a:t>
                      </a:r>
                      <a:endParaRPr lang="zh-CN" altLang="en-US" sz="10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err="1" smtClean="0"/>
                        <a:t>QoS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Charging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Policy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Authentication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Mobility management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Session continuity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Session management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63" name="内容占位符 4"/>
          <p:cNvGraphicFramePr>
            <a:graphicFrameLocks/>
          </p:cNvGraphicFramePr>
          <p:nvPr/>
        </p:nvGraphicFramePr>
        <p:xfrm>
          <a:off x="500034" y="2432977"/>
          <a:ext cx="3245246" cy="23355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78211"/>
                <a:gridCol w="507693"/>
                <a:gridCol w="459342"/>
              </a:tblGrid>
              <a:tr h="193651">
                <a:tc>
                  <a:txBody>
                    <a:bodyPr/>
                    <a:lstStyle/>
                    <a:p>
                      <a:pPr algn="l"/>
                      <a:r>
                        <a:rPr lang="en-GB" altLang="zh-CN" sz="1000" kern="1200" dirty="0" smtClean="0"/>
                        <a:t>Architectural enablers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P1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P2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04"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1000" kern="1200" dirty="0" smtClean="0"/>
                        <a:t>Minimizing access dependencies (incl. non-3GPP access integration aspects).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Shared network and roaming scenarios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CP/UP separation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RAN-CN functional split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impacts of scaling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5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Co-existence, migration and interworking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04"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functions granularity and interaction between them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99"/>
</p:tagLst>
</file>

<file path=ppt/theme/theme1.xml><?xml version="1.0" encoding="utf-8"?>
<a:theme xmlns:a="http://schemas.openxmlformats.org/drawingml/2006/main" name="ZTE-Internal use only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4480</TotalTime>
  <Words>797</Words>
  <Application>Microsoft Office PowerPoint</Application>
  <PresentationFormat>On-screen Show (16:9)</PresentationFormat>
  <Paragraphs>169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ZTE-Internal use only-16X9</vt:lpstr>
      <vt:lpstr>Discussion on work plan for NR</vt:lpstr>
      <vt:lpstr>Outline</vt:lpstr>
      <vt:lpstr>Slide 3</vt:lpstr>
      <vt:lpstr>Slide 4</vt:lpstr>
      <vt:lpstr>High level contents of Phase 1*</vt:lpstr>
      <vt:lpstr>Motivations of Standalone Mode in Phase 1*</vt:lpstr>
      <vt:lpstr>Key features in Phase 1* package</vt:lpstr>
      <vt:lpstr>Additional features for standalone in Phase 1* package</vt:lpstr>
      <vt:lpstr>Revised Phase-1 NextGen Core Schedule and Key Delivery</vt:lpstr>
      <vt:lpstr>Proposals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ZTE</cp:lastModifiedBy>
  <cp:revision>503</cp:revision>
  <dcterms:created xsi:type="dcterms:W3CDTF">2015-05-17T14:43:21Z</dcterms:created>
  <dcterms:modified xsi:type="dcterms:W3CDTF">2016-06-06T15:02:46Z</dcterms:modified>
</cp:coreProperties>
</file>