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3" r:id="rId3"/>
    <p:sldId id="265" r:id="rId4"/>
    <p:sldId id="266" r:id="rId5"/>
    <p:sldId id="267" r:id="rId6"/>
    <p:sldId id="259" r:id="rId7"/>
    <p:sldId id="268" r:id="rId8"/>
    <p:sldId id="269" r:id="rId9"/>
    <p:sldId id="270"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39" autoAdjust="0"/>
    <p:restoredTop sz="94660"/>
  </p:normalViewPr>
  <p:slideViewPr>
    <p:cSldViewPr snapToGrid="0">
      <p:cViewPr varScale="1">
        <p:scale>
          <a:sx n="70" d="100"/>
          <a:sy n="70" d="100"/>
        </p:scale>
        <p:origin x="-115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FE373-5F87-4163-90E9-6EB9096F12A4}" type="datetimeFigureOut">
              <a:rPr lang="zh-CN" altLang="en-US" smtClean="0"/>
              <a:pPr/>
              <a:t>2016-6-7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67C47A-0C7A-4A9E-96AF-74257B1F8276}" type="slidenum">
              <a:rPr lang="zh-CN" altLang="en-US" smtClean="0"/>
              <a:pPr/>
              <a:t>‹#›</a:t>
            </a:fld>
            <a:endParaRPr lang="zh-CN" altLang="en-US"/>
          </a:p>
        </p:txBody>
      </p:sp>
    </p:spTree>
    <p:extLst>
      <p:ext uri="{BB962C8B-B14F-4D97-AF65-F5344CB8AC3E}">
        <p14:creationId xmlns:p14="http://schemas.microsoft.com/office/powerpoint/2010/main" xmlns="" val="3440900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8</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9</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915A99-7717-490C-92DA-5795429F0B57}" type="datetime1">
              <a:rPr lang="zh-CN" altLang="en-US" smtClean="0"/>
              <a:pPr/>
              <a:t>2016-6-7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sz="2000"/>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64749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CAA8-E3FC-4C3A-A017-143B80CCD4DE}" type="datetime1">
              <a:rPr lang="zh-CN" altLang="en-US" smtClean="0"/>
              <a:pPr/>
              <a:t>2016-6-7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25732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E0B75B-F3F1-4757-B18B-4829463FB285}" type="datetime1">
              <a:rPr lang="zh-CN" altLang="en-US" smtClean="0"/>
              <a:pPr/>
              <a:t>2016-6-7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724662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37629E3-7634-47BF-9E74-9512ABDF8FF4}" type="datetime1">
              <a:rPr lang="zh-CN" altLang="en-US" smtClean="0"/>
              <a:pPr/>
              <a:t>2016-6-7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77152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F000BE0-39EA-4F01-8411-F61E7F6358A7}" type="datetime1">
              <a:rPr lang="zh-CN" altLang="en-US" smtClean="0"/>
              <a:pPr/>
              <a:t>2016-6-7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94112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FDF9F-7838-4542-83D3-CB97BFDC7B8C}" type="datetime1">
              <a:rPr lang="zh-CN" altLang="en-US" smtClean="0"/>
              <a:pPr/>
              <a:t>2016-6-7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4127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619A52-1F2C-49B8-B83B-8CB4E9620620}" type="datetime1">
              <a:rPr lang="zh-CN" altLang="en-US" smtClean="0"/>
              <a:pPr/>
              <a:t>2016-6-7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68212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2C754B-2913-40BB-8636-1CC69A8A2B88}" type="datetime1">
              <a:rPr lang="zh-CN" altLang="en-US" smtClean="0"/>
              <a:pPr/>
              <a:t>2016-6-7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31128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C04D27-72E4-4BC8-990C-448A75E81949}" type="datetime1">
              <a:rPr lang="zh-CN" altLang="en-US" smtClean="0"/>
              <a:pPr/>
              <a:t>2016-6-7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108262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3CB9A35-0E2A-4018-B64F-DDD55BBE6462}" type="datetime1">
              <a:rPr lang="zh-CN" altLang="en-US" smtClean="0"/>
              <a:pPr/>
              <a:t>2016-6-7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65395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831602-5D46-4A73-BA6F-E832FB6178E7}" type="datetime1">
              <a:rPr lang="zh-CN" altLang="en-US" smtClean="0"/>
              <a:pPr/>
              <a:t>2016-6-7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123445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F4BDA-1CF2-4ACC-A74A-FB73175EEF67}" type="datetime1">
              <a:rPr lang="zh-CN" altLang="en-US" smtClean="0"/>
              <a:pPr/>
              <a:t>2016-6-7</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600" b="1">
                <a:solidFill>
                  <a:schemeClr val="tx1">
                    <a:tint val="75000"/>
                  </a:schemeClr>
                </a:solidFill>
              </a:defRPr>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427879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0"/>
          <p:cNvSpPr txBox="1">
            <a:spLocks noChangeArrowheads="1"/>
          </p:cNvSpPr>
          <p:nvPr/>
        </p:nvSpPr>
        <p:spPr>
          <a:xfrm>
            <a:off x="182906" y="2047875"/>
            <a:ext cx="11866519" cy="250937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800" dirty="0"/>
              <a:t>Motivation for WI Proposal on Quality of Experience (QoE) Measurement Collection for streaming services</a:t>
            </a:r>
            <a:endParaRPr lang="zh-CN" altLang="en-US" sz="4800" dirty="0"/>
          </a:p>
          <a:p>
            <a:endParaRPr lang="en-US" altLang="zh-CN" sz="3600" dirty="0"/>
          </a:p>
        </p:txBody>
      </p:sp>
      <p:sp>
        <p:nvSpPr>
          <p:cNvPr id="5" name="矩形 30"/>
          <p:cNvSpPr txBox="1">
            <a:spLocks noChangeArrowheads="1"/>
          </p:cNvSpPr>
          <p:nvPr/>
        </p:nvSpPr>
        <p:spPr>
          <a:xfrm>
            <a:off x="1826886" y="5058715"/>
            <a:ext cx="8769751" cy="1021060"/>
          </a:xfrm>
          <a:prstGeom prst="rect">
            <a:avLst/>
          </a:prstGeom>
        </p:spPr>
        <p:txBody>
          <a:bodyPr/>
          <a:lstStyle/>
          <a:p>
            <a:pPr algn="ctr">
              <a:lnSpc>
                <a:spcPct val="140000"/>
              </a:lnSpc>
              <a:spcBef>
                <a:spcPts val="4200"/>
              </a:spcBef>
              <a:defRPr/>
            </a:pPr>
            <a:r>
              <a:rPr lang="en-US" altLang="zh-CN" sz="2800" kern="0" dirty="0">
                <a:latin typeface="+mj-lt"/>
                <a:ea typeface="+mj-ea"/>
                <a:cs typeface="Arial" pitchFamily="34" charset="0"/>
              </a:rPr>
              <a:t>China Unicom</a:t>
            </a:r>
            <a:endParaRPr lang="zh-CN" altLang="zh-CN" sz="2800" i="1" kern="0" dirty="0">
              <a:latin typeface="+mj-lt"/>
              <a:ea typeface="隶书" pitchFamily="49" charset="-122"/>
              <a:cs typeface="+mj-cs"/>
            </a:endParaRPr>
          </a:p>
        </p:txBody>
      </p:sp>
      <p:sp>
        <p:nvSpPr>
          <p:cNvPr id="6" name="Rectangle 1"/>
          <p:cNvSpPr>
            <a:spLocks noChangeArrowheads="1"/>
          </p:cNvSpPr>
          <p:nvPr/>
        </p:nvSpPr>
        <p:spPr bwMode="auto">
          <a:xfrm>
            <a:off x="89942"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a:t>3GPP TSG RAN Meeting #72							</a:t>
            </a:r>
            <a:r>
              <a:rPr lang="en-GB" altLang="zh-CN" b="1" i="1" dirty="0"/>
              <a:t>		</a:t>
            </a:r>
            <a:r>
              <a:rPr lang="en-GB" altLang="zh-CN" b="1" dirty="0"/>
              <a:t>RP-160798</a:t>
            </a:r>
            <a:endParaRPr lang="zh-CN" altLang="zh-CN" dirty="0"/>
          </a:p>
          <a:p>
            <a:r>
              <a:rPr lang="en-GB" altLang="zh-CN" b="1" dirty="0"/>
              <a:t>Busan, South Korea, June 13- 16, 2016	</a:t>
            </a:r>
            <a:endParaRPr lang="en-US" altLang="zh-CN" b="1" dirty="0">
              <a:latin typeface="Arial" pitchFamily="34" charset="0"/>
              <a:ea typeface="宋体" pitchFamily="2" charset="-122"/>
              <a:cs typeface="Arial" pitchFamily="34" charset="0"/>
            </a:endParaRPr>
          </a:p>
          <a:p>
            <a:endParaRPr lang="en-US" altLang="zh-CN" sz="600" b="1" dirty="0">
              <a:latin typeface="Arial" pitchFamily="34" charset="0"/>
              <a:ea typeface="宋体" pitchFamily="2" charset="-122"/>
              <a:cs typeface="Arial" pitchFamily="34" charset="0"/>
            </a:endParaRPr>
          </a:p>
          <a:p>
            <a:r>
              <a:rPr lang="en-US" altLang="zh-CN" sz="1600" b="1" dirty="0">
                <a:latin typeface="Arial" pitchFamily="34" charset="0"/>
                <a:ea typeface="宋体" pitchFamily="2" charset="-122"/>
                <a:cs typeface="Arial" pitchFamily="34" charset="0"/>
              </a:rPr>
              <a:t>Document for: Discussion</a:t>
            </a:r>
          </a:p>
          <a:p>
            <a:r>
              <a:rPr lang="en-US" altLang="zh-CN" sz="1600" b="1" dirty="0">
                <a:latin typeface="Arial" pitchFamily="34" charset="0"/>
                <a:ea typeface="宋体" pitchFamily="2" charset="-122"/>
                <a:cs typeface="Arial" pitchFamily="34" charset="0"/>
              </a:rPr>
              <a:t>Agenda Item: 10.1.2</a:t>
            </a:r>
          </a:p>
          <a:p>
            <a:pPr defTabSz="914377" eaLnBrk="0" fontAlgn="base" hangingPunct="0">
              <a:spcBef>
                <a:spcPct val="0"/>
              </a:spcBef>
              <a:spcAft>
                <a:spcPct val="0"/>
              </a:spcAft>
            </a:pPr>
            <a:endParaRPr lang="zh-CN" altLang="zh-CN" sz="2800" dirty="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314093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Time budget proposal</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xmlns="" val="3073845904"/>
              </p:ext>
            </p:extLst>
          </p:nvPr>
        </p:nvGraphicFramePr>
        <p:xfrm>
          <a:off x="689312" y="1901706"/>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RAN #72	Q3/2016	RAN #73                                                                                          Q4/2016</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algn="ctr" hangingPunct="0">
                        <a:spcAft>
                          <a:spcPts val="0"/>
                        </a:spcAft>
                      </a:pPr>
                      <a:r>
                        <a:rPr lang="en-GB" sz="1600" b="0" dirty="0">
                          <a:solidFill>
                            <a:schemeClr val="tx1"/>
                          </a:solidFill>
                          <a:effectLst/>
                        </a:rPr>
                        <a:t>86</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86</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a:effectLst/>
                          <a:latin typeface="+mn-lt"/>
                          <a:ea typeface="+mn-ea"/>
                        </a:rPr>
                        <a:t>93</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a:effectLst/>
                          <a:latin typeface="+mn-lt"/>
                          <a:ea typeface="+mn-ea"/>
                        </a:rPr>
                        <a:t>80</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86bis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86bis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93bis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80bis</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6" name="矩形 5"/>
          <p:cNvSpPr/>
          <p:nvPr/>
        </p:nvSpPr>
        <p:spPr>
          <a:xfrm>
            <a:off x="747548" y="5900757"/>
            <a:ext cx="4735720" cy="369332"/>
          </a:xfrm>
          <a:prstGeom prst="rect">
            <a:avLst/>
          </a:prstGeom>
        </p:spPr>
        <p:txBody>
          <a:bodyPr wrap="none">
            <a:spAutoFit/>
          </a:bodyPr>
          <a:lstStyle/>
          <a:p>
            <a:pPr hangingPunct="0">
              <a:spcAft>
                <a:spcPts val="0"/>
              </a:spcAft>
            </a:pPr>
            <a:r>
              <a:rPr lang="en-GB" altLang="zh-CN" dirty="0">
                <a:ea typeface="Times New Roman" panose="02020603050405020304" pitchFamily="18" charset="0"/>
              </a:rPr>
              <a:t>L: LTE, U: UMTS, J: Joint, RD: RRM/demodulation</a:t>
            </a:r>
            <a:endParaRPr lang="zh-CN" altLang="zh-CN" dirty="0">
              <a:ea typeface="Times New Roman" panose="020206030504050203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3073845904"/>
              </p:ext>
            </p:extLst>
          </p:nvPr>
        </p:nvGraphicFramePr>
        <p:xfrm>
          <a:off x="704058" y="3981229"/>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 Q4/2016		RAN #74</a:t>
                      </a:r>
                      <a:r>
                        <a:rPr lang="en-GB" sz="1600" baseline="0" dirty="0">
                          <a:effectLst/>
                        </a:rPr>
                        <a:t>                                        Q1/2017                                  RAN#75                        </a:t>
                      </a: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87</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40000"/>
                        <a:lumOff val="60000"/>
                      </a:schemeClr>
                    </a:solidFill>
                  </a:tcPr>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95</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9" name="灯片编号占位符 8"/>
          <p:cNvSpPr>
            <a:spLocks noGrp="1"/>
          </p:cNvSpPr>
          <p:nvPr>
            <p:ph type="sldNum" sz="quarter" idx="12"/>
          </p:nvPr>
        </p:nvSpPr>
        <p:spPr/>
        <p:txBody>
          <a:bodyPr/>
          <a:lstStyle/>
          <a:p>
            <a:fld id="{9BBEC874-1D71-43A6-868D-2CC93EDDD1CA}" type="slidenum">
              <a:rPr lang="zh-CN" altLang="en-US" sz="1400" smtClean="0"/>
              <a:pPr/>
              <a:t>10</a:t>
            </a:fld>
            <a:endParaRPr lang="zh-CN" altLang="en-US" sz="1400" dirty="0"/>
          </a:p>
        </p:txBody>
      </p:sp>
    </p:spTree>
    <p:extLst>
      <p:ext uri="{BB962C8B-B14F-4D97-AF65-F5344CB8AC3E}">
        <p14:creationId xmlns:p14="http://schemas.microsoft.com/office/powerpoint/2010/main" xmlns="" val="379547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2</a:t>
            </a:fld>
            <a:endParaRPr lang="zh-CN" altLang="en-US" sz="1400" dirty="0"/>
          </a:p>
        </p:txBody>
      </p:sp>
      <p:sp>
        <p:nvSpPr>
          <p:cNvPr id="12"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13" name="内容占位符 2"/>
          <p:cNvSpPr>
            <a:spLocks noGrp="1"/>
          </p:cNvSpPr>
          <p:nvPr>
            <p:ph idx="1"/>
          </p:nvPr>
        </p:nvSpPr>
        <p:spPr>
          <a:xfrm>
            <a:off x="838200" y="1228426"/>
            <a:ext cx="10515600" cy="4936400"/>
          </a:xfrm>
        </p:spPr>
        <p:txBody>
          <a:bodyPr>
            <a:normAutofit fontScale="92500"/>
          </a:bodyPr>
          <a:lstStyle/>
          <a:p>
            <a:pPr>
              <a:lnSpc>
                <a:spcPct val="100000"/>
              </a:lnSpc>
            </a:pPr>
            <a:r>
              <a:rPr lang="en-GB" altLang="zh-CN" b="1" dirty="0">
                <a:ea typeface="仿宋" panose="02010609060101010101" pitchFamily="49" charset="-122"/>
                <a:cs typeface="Times New Roman" panose="02020603050405020304" pitchFamily="18" charset="0"/>
              </a:rPr>
              <a:t>Current status of the video experience evaluation specification</a:t>
            </a:r>
            <a:endParaRPr lang="en-US" altLang="zh-CN" b="1" dirty="0">
              <a:ea typeface="仿宋" panose="02010609060101010101" pitchFamily="49" charset="-122"/>
              <a:cs typeface="Times New Roman" panose="02020603050405020304" pitchFamily="18" charset="0"/>
            </a:endParaRPr>
          </a:p>
          <a:p>
            <a:pPr lvl="1">
              <a:lnSpc>
                <a:spcPct val="100000"/>
              </a:lnSpc>
            </a:pPr>
            <a:r>
              <a:rPr lang="en-GB" altLang="zh-CN" dirty="0"/>
              <a:t>ITU-T P.NATS (progressive download and adaptive type media streaming) has been discussing the model and evaluation of MOS models for streaming services and it would be done by June 2016 SG12 meeting. </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 WI for improved QoE was approved (S4-160300 IQoE) in SA4#87, and the related QoE parameters to be captured have already been approved.</a:t>
            </a:r>
          </a:p>
          <a:p>
            <a:pPr lvl="2">
              <a:lnSpc>
                <a:spcPct val="100000"/>
              </a:lnSpc>
            </a:pPr>
            <a:r>
              <a:rPr lang="en-GB" altLang="zh-CN" dirty="0"/>
              <a:t>SA4 has discussed how to introduce the P.NATS model to 3GPP world and found that 3GPP defined QoE in SA4 for the DASH streaming service (TS 26.247) has partially covered the related parameters defined by P.NATS (</a:t>
            </a:r>
            <a:r>
              <a:rPr lang="en-GB" altLang="zh-CN" dirty="0" err="1"/>
              <a:t>IQoE</a:t>
            </a:r>
            <a:r>
              <a:rPr lang="en-GB" altLang="zh-CN" dirty="0"/>
              <a:t>, TR26.909). </a:t>
            </a:r>
          </a:p>
          <a:p>
            <a:pPr lvl="2">
              <a:lnSpc>
                <a:spcPct val="100000"/>
              </a:lnSpc>
            </a:pPr>
            <a:r>
              <a:rPr lang="en-GB" altLang="zh-CN" dirty="0"/>
              <a:t>At SA4#88 meeting, TR 26.909 v0.2.0 was agreed and in the agreed SA4 LS (from SA4 to ITU-T SG12/Q14), it was mentioned that comparing the terms of reference (ToR) of P.NATS with the specification for 3GP-DASH streaming services (TS 26.247), it was found that I.11, I.12, I.13 and I.14 input for P.NATS are already covered by 3GPP defined QoE metrics.</a:t>
            </a:r>
            <a:endParaRPr lang="en-US" altLang="zh-CN" dirty="0"/>
          </a:p>
          <a:p>
            <a:pPr lvl="1">
              <a:lnSpc>
                <a:spcPct val="100000"/>
              </a:lnSpc>
              <a:buNone/>
            </a:pPr>
            <a:r>
              <a:rPr lang="en-US" altLang="zh-CN" dirty="0">
                <a:ea typeface="仿宋" panose="02010609060101010101" pitchFamily="49" charset="-122"/>
                <a:cs typeface="Times New Roman" panose="02020603050405020304" pitchFamily="18" charset="0"/>
              </a:rPr>
              <a:t>=&gt;  </a:t>
            </a:r>
          </a:p>
          <a:p>
            <a:pPr lvl="1">
              <a:lnSpc>
                <a:spcPct val="100000"/>
              </a:lnSpc>
            </a:pPr>
            <a:endParaRPr lang="en-US" altLang="zh-CN" dirty="0">
              <a:ea typeface="仿宋" panose="02010609060101010101" pitchFamily="49" charset="-122"/>
              <a:cs typeface="Times New Roman" panose="02020603050405020304" pitchFamily="18" charset="0"/>
            </a:endParaRPr>
          </a:p>
          <a:p>
            <a:endParaRPr lang="zh-CN" altLang="en-US" dirty="0"/>
          </a:p>
        </p:txBody>
      </p:sp>
      <p:sp>
        <p:nvSpPr>
          <p:cNvPr id="14" name="矩形 13"/>
          <p:cNvSpPr/>
          <p:nvPr/>
        </p:nvSpPr>
        <p:spPr>
          <a:xfrm>
            <a:off x="1868427" y="5782630"/>
            <a:ext cx="8980548" cy="818196"/>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400" dirty="0">
                <a:solidFill>
                  <a:schemeClr val="tx1"/>
                </a:solidFill>
              </a:rPr>
              <a:t>Achievements of the video experience evaluation in ITU-T and SA4 are sufficient for the QoE Measurement Collection for streaming services  </a:t>
            </a:r>
            <a:endParaRPr lang="zh-CN" altLang="en-US" sz="2400" dirty="0">
              <a:solidFill>
                <a:schemeClr val="tx1"/>
              </a:solidFill>
            </a:endParaRPr>
          </a:p>
        </p:txBody>
      </p:sp>
    </p:spTree>
    <p:extLst>
      <p:ext uri="{BB962C8B-B14F-4D97-AF65-F5344CB8AC3E}">
        <p14:creationId xmlns:p14="http://schemas.microsoft.com/office/powerpoint/2010/main" xmlns="" val="2491721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838200" y="1036701"/>
            <a:ext cx="10515600" cy="5349356"/>
          </a:xfrm>
        </p:spPr>
        <p:txBody>
          <a:bodyPr>
            <a:normAutofit lnSpcReduction="10000"/>
          </a:bodyPr>
          <a:lstStyle/>
          <a:p>
            <a:pPr>
              <a:lnSpc>
                <a:spcPct val="100000"/>
              </a:lnSpc>
            </a:pPr>
            <a:r>
              <a:rPr lang="en-US" altLang="zh-CN" b="1" dirty="0">
                <a:ea typeface="仿宋" panose="02010609060101010101" pitchFamily="49" charset="-122"/>
                <a:cs typeface="Times New Roman" panose="02020603050405020304" pitchFamily="18" charset="0"/>
              </a:rPr>
              <a:t>Introduction to the DASH structure</a:t>
            </a:r>
          </a:p>
          <a:p>
            <a:pPr lvl="1">
              <a:lnSpc>
                <a:spcPct val="100000"/>
              </a:lnSpc>
            </a:pPr>
            <a:r>
              <a:rPr lang="en-US" altLang="zh-CN" sz="2200" dirty="0"/>
              <a:t>PSS architecture defined in TS 26.233 supports both progress download and 3GP-DASH(two typical streaming transmission types defined in TS 26.247). 3GP-DASH structure is shown as</a:t>
            </a:r>
          </a:p>
          <a:p>
            <a:pPr lvl="1">
              <a:lnSpc>
                <a:spcPct val="100000"/>
              </a:lnSpc>
            </a:pP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spcBef>
                <a:spcPts val="1800"/>
              </a:spcBef>
            </a:pPr>
            <a:endParaRPr lang="en-US" altLang="zh-CN" sz="2200" dirty="0"/>
          </a:p>
          <a:p>
            <a:pPr lvl="1">
              <a:lnSpc>
                <a:spcPct val="100000"/>
              </a:lnSpc>
              <a:spcBef>
                <a:spcPts val="1800"/>
              </a:spcBef>
            </a:pPr>
            <a:r>
              <a:rPr lang="en-US" altLang="zh-CN" sz="2200" dirty="0"/>
              <a:t>MPD: A media presentation description (MPD) describes segment information (timing, URL, media characteristics like video resolution and bit </a:t>
            </a:r>
            <a:r>
              <a:rPr lang="en-US" altLang="zh-CN" sz="2200"/>
              <a:t>rates.)</a:t>
            </a:r>
            <a:endParaRPr lang="en-US" altLang="zh-CN" sz="2200" dirty="0">
              <a:ea typeface="仿宋" panose="02010609060101010101" pitchFamily="49" charset="-122"/>
              <a:cs typeface="Times New Roman" panose="02020603050405020304" pitchFamily="18" charset="0"/>
            </a:endParaRPr>
          </a:p>
          <a:p>
            <a:endParaRPr lang="zh-CN" altLang="en-US"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3</a:t>
            </a:fld>
            <a:endParaRPr lang="zh-CN" altLang="en-US" sz="1400" dirty="0"/>
          </a:p>
        </p:txBody>
      </p:sp>
      <p:sp>
        <p:nvSpPr>
          <p:cNvPr id="9" name="标题 1"/>
          <p:cNvSpPr>
            <a:spLocks noGrp="1"/>
          </p:cNvSpPr>
          <p:nvPr>
            <p:ph type="title"/>
          </p:nvPr>
        </p:nvSpPr>
        <p:spPr>
          <a:xfrm>
            <a:off x="838200" y="261892"/>
            <a:ext cx="10515600" cy="943168"/>
          </a:xfrm>
        </p:spPr>
        <p:txBody>
          <a:bodyPr/>
          <a:lstStyle/>
          <a:p>
            <a:r>
              <a:rPr lang="en-US" altLang="zh-CN" b="1" dirty="0"/>
              <a:t>Background</a:t>
            </a:r>
            <a:endParaRPr lang="zh-CN" altLang="en-US" b="1" dirty="0"/>
          </a:p>
        </p:txBody>
      </p:sp>
      <p:sp>
        <p:nvSpPr>
          <p:cNvPr id="12" name="内容占位符 1"/>
          <p:cNvSpPr txBox="1">
            <a:spLocks/>
          </p:cNvSpPr>
          <p:nvPr/>
        </p:nvSpPr>
        <p:spPr>
          <a:xfrm>
            <a:off x="943899"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PSS</a:t>
            </a:r>
            <a:r>
              <a:rPr lang="en-US" altLang="zh-CN" sz="1600" i="1" dirty="0">
                <a:latin typeface="Times New Roman" pitchFamily="18" charset="0"/>
                <a:cs typeface="Times New Roman" pitchFamily="18" charset="0"/>
              </a:rPr>
              <a:t> stands for Packet Switched Streaming Service, which aims at defining the communication protocols between streaming client and server.</a:t>
            </a:r>
          </a:p>
        </p:txBody>
      </p:sp>
      <p:pic>
        <p:nvPicPr>
          <p:cNvPr id="1028" name="Picture 4"/>
          <p:cNvPicPr>
            <a:picLocks noChangeAspect="1" noChangeArrowheads="1"/>
          </p:cNvPicPr>
          <p:nvPr/>
        </p:nvPicPr>
        <p:blipFill>
          <a:blip r:embed="rId2" cstate="print"/>
          <a:srcRect/>
          <a:stretch>
            <a:fillRect/>
          </a:stretch>
        </p:blipFill>
        <p:spPr bwMode="auto">
          <a:xfrm>
            <a:off x="3206749" y="2501386"/>
            <a:ext cx="5781676" cy="2713553"/>
          </a:xfrm>
          <a:prstGeom prst="rect">
            <a:avLst/>
          </a:prstGeom>
          <a:noFill/>
          <a:ln w="9525">
            <a:noFill/>
            <a:miter lim="800000"/>
            <a:headEnd/>
            <a:tailEnd/>
          </a:ln>
        </p:spPr>
      </p:pic>
    </p:spTree>
    <p:extLst>
      <p:ext uri="{BB962C8B-B14F-4D97-AF65-F5344CB8AC3E}">
        <p14:creationId xmlns:p14="http://schemas.microsoft.com/office/powerpoint/2010/main" xmlns="" val="249172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10"/>
          <p:cNvSpPr>
            <a:spLocks noGrp="1"/>
          </p:cNvSpPr>
          <p:nvPr>
            <p:ph type="sldNum" sz="quarter" idx="12"/>
          </p:nvPr>
        </p:nvSpPr>
        <p:spPr/>
        <p:txBody>
          <a:bodyPr/>
          <a:lstStyle/>
          <a:p>
            <a:fld id="{9BBEC874-1D71-43A6-868D-2CC93EDDD1CA}" type="slidenum">
              <a:rPr lang="zh-CN" altLang="en-US" sz="1400" smtClean="0"/>
              <a:pPr/>
              <a:t>4</a:t>
            </a:fld>
            <a:endParaRPr lang="zh-CN" altLang="en-US" sz="1400" dirty="0"/>
          </a:p>
        </p:txBody>
      </p:sp>
      <p:sp>
        <p:nvSpPr>
          <p:cNvPr id="13" name="标题 1"/>
          <p:cNvSpPr>
            <a:spLocks noGrp="1"/>
          </p:cNvSpPr>
          <p:nvPr>
            <p:ph type="title"/>
          </p:nvPr>
        </p:nvSpPr>
        <p:spPr>
          <a:xfrm>
            <a:off x="823452" y="143908"/>
            <a:ext cx="10515600" cy="943168"/>
          </a:xfrm>
        </p:spPr>
        <p:txBody>
          <a:bodyPr/>
          <a:lstStyle/>
          <a:p>
            <a:r>
              <a:rPr lang="en-US" altLang="zh-CN" b="1" dirty="0"/>
              <a:t>Background</a:t>
            </a:r>
            <a:endParaRPr lang="zh-CN" altLang="en-US" b="1" dirty="0"/>
          </a:p>
        </p:txBody>
      </p:sp>
      <p:sp>
        <p:nvSpPr>
          <p:cNvPr id="14" name="内容占位符 2"/>
          <p:cNvSpPr>
            <a:spLocks noGrp="1"/>
          </p:cNvSpPr>
          <p:nvPr>
            <p:ph idx="1"/>
          </p:nvPr>
        </p:nvSpPr>
        <p:spPr>
          <a:xfrm>
            <a:off x="86052" y="1125189"/>
            <a:ext cx="5238116" cy="4921650"/>
          </a:xfrm>
        </p:spPr>
        <p:txBody>
          <a:bodyPr>
            <a:normAutofit fontScale="92500" lnSpcReduction="10000"/>
          </a:bodyPr>
          <a:lstStyle/>
          <a:p>
            <a:pPr>
              <a:lnSpc>
                <a:spcPct val="100000"/>
              </a:lnSpc>
            </a:pPr>
            <a:r>
              <a:rPr lang="en-US" altLang="zh-CN" b="1" dirty="0">
                <a:ea typeface="仿宋" panose="02010609060101010101" pitchFamily="49" charset="-122"/>
                <a:cs typeface="Times New Roman" panose="02020603050405020304" pitchFamily="18" charset="0"/>
              </a:rPr>
              <a:t>QoE Measurement Collection issue</a:t>
            </a:r>
          </a:p>
          <a:p>
            <a:pPr lvl="1">
              <a:lnSpc>
                <a:spcPct val="100000"/>
              </a:lnSpc>
            </a:pPr>
            <a:r>
              <a:rPr lang="en-US" altLang="zh-CN" dirty="0"/>
              <a:t>In TS 26.247, the Quality Reporting Scheme for DASH is defined, and the right figure shows how it works. This Quality Reporting can be configured by either MPD or OMA-DM. </a:t>
            </a:r>
            <a:endParaRPr lang="en-US" altLang="zh-CN" b="1" u="sng" dirty="0"/>
          </a:p>
          <a:p>
            <a:pPr lvl="1">
              <a:lnSpc>
                <a:spcPct val="100000"/>
              </a:lnSpc>
            </a:pPr>
            <a:r>
              <a:rPr lang="en-US" altLang="zh-CN" b="1" u="sng" dirty="0"/>
              <a:t>For MPD</a:t>
            </a:r>
            <a:r>
              <a:rPr lang="en-US" altLang="zh-CN" dirty="0"/>
              <a:t>, the operator has to request the OTT player to configure QoE metrics in each MPD and thus it is complicated.</a:t>
            </a:r>
          </a:p>
          <a:p>
            <a:pPr lvl="1">
              <a:lnSpc>
                <a:spcPct val="100000"/>
              </a:lnSpc>
            </a:pPr>
            <a:r>
              <a:rPr lang="en-US" altLang="zh-CN" b="1" u="sng" dirty="0"/>
              <a:t>For OMA-DM</a:t>
            </a:r>
            <a:r>
              <a:rPr lang="en-US" altLang="zh-CN" dirty="0"/>
              <a:t>, it isn’t widely supported by operators yet, so it is impossible for the QoE server to collect QoE metric reports from the PSS client.</a:t>
            </a:r>
          </a:p>
        </p:txBody>
      </p:sp>
      <p:sp>
        <p:nvSpPr>
          <p:cNvPr id="16" name="内容占位符 1"/>
          <p:cNvSpPr txBox="1">
            <a:spLocks/>
          </p:cNvSpPr>
          <p:nvPr/>
        </p:nvSpPr>
        <p:spPr>
          <a:xfrm>
            <a:off x="781671"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OMA-DM</a:t>
            </a:r>
            <a:r>
              <a:rPr lang="en-US" altLang="zh-CN" sz="1600" i="1" dirty="0">
                <a:latin typeface="Times New Roman" pitchFamily="18" charset="0"/>
                <a:cs typeface="Times New Roman" pitchFamily="18" charset="0"/>
              </a:rPr>
              <a:t> is a device management protocol specified by the Open Mobile Alliance (OMA) Device Management (DM) Working Group and the Data Synchronization (DS) Working Group.</a:t>
            </a:r>
            <a:endParaRPr lang="en-US" altLang="zh-CN" sz="1600" dirty="0">
              <a:latin typeface="Times New Roman" pitchFamily="18" charset="0"/>
              <a:ea typeface="华文细黑" pitchFamily="2" charset="-122"/>
              <a:cs typeface="Times New Roman" pitchFamily="18" charset="0"/>
            </a:endParaRPr>
          </a:p>
        </p:txBody>
      </p:sp>
      <p:sp>
        <p:nvSpPr>
          <p:cNvPr id="17" name="内容占位符 1"/>
          <p:cNvSpPr txBox="1">
            <a:spLocks/>
          </p:cNvSpPr>
          <p:nvPr/>
        </p:nvSpPr>
        <p:spPr>
          <a:xfrm>
            <a:off x="5102956" y="5412662"/>
            <a:ext cx="811155"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2000" i="1" dirty="0">
                <a:latin typeface="Times New Roman" pitchFamily="18" charset="0"/>
                <a:cs typeface="Times New Roman" pitchFamily="18" charset="0"/>
              </a:rPr>
              <a:t>=&gt;</a:t>
            </a:r>
            <a:endParaRPr lang="en-US" altLang="zh-CN" sz="2000" dirty="0">
              <a:latin typeface="Times New Roman" pitchFamily="18" charset="0"/>
              <a:ea typeface="华文细黑" pitchFamily="2" charset="-122"/>
              <a:cs typeface="Times New Roman" pitchFamily="18" charset="0"/>
            </a:endParaRPr>
          </a:p>
        </p:txBody>
      </p:sp>
      <p:sp>
        <p:nvSpPr>
          <p:cNvPr id="18" name="矩形 17"/>
          <p:cNvSpPr/>
          <p:nvPr/>
        </p:nvSpPr>
        <p:spPr>
          <a:xfrm>
            <a:off x="5682706" y="5132439"/>
            <a:ext cx="6288074" cy="901004"/>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000" dirty="0">
                <a:solidFill>
                  <a:schemeClr val="tx1"/>
                </a:solidFill>
              </a:rPr>
              <a:t>New approach needs to be investigated to allow operators to collect QoE measurements easily for streaming services</a:t>
            </a:r>
            <a:endParaRPr lang="zh-CN" altLang="en-US" sz="2000" dirty="0">
              <a:solidFill>
                <a:schemeClr val="tx1"/>
              </a:solidFill>
            </a:endParaRPr>
          </a:p>
        </p:txBody>
      </p:sp>
      <p:graphicFrame>
        <p:nvGraphicFramePr>
          <p:cNvPr id="2051" name="Object 3"/>
          <p:cNvGraphicFramePr>
            <a:graphicFrameLocks noChangeAspect="1"/>
          </p:cNvGraphicFramePr>
          <p:nvPr/>
        </p:nvGraphicFramePr>
        <p:xfrm>
          <a:off x="5672138" y="260350"/>
          <a:ext cx="6265862" cy="4679950"/>
        </p:xfrm>
        <a:graphic>
          <a:graphicData uri="http://schemas.openxmlformats.org/presentationml/2006/ole">
            <p:oleObj spid="_x0000_s2054" name="Visio" r:id="rId3" imgW="4597146" imgH="3434429" progId="">
              <p:embed/>
            </p:oleObj>
          </a:graphicData>
        </a:graphic>
      </p:graphicFrame>
    </p:spTree>
    <p:extLst>
      <p:ext uri="{BB962C8B-B14F-4D97-AF65-F5344CB8AC3E}">
        <p14:creationId xmlns:p14="http://schemas.microsoft.com/office/powerpoint/2010/main" xmlns="" val="249172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9BBEC874-1D71-43A6-868D-2CC93EDDD1CA}" type="slidenum">
              <a:rPr lang="zh-CN" altLang="en-US" sz="1400" smtClean="0"/>
              <a:pPr/>
              <a:t>5</a:t>
            </a:fld>
            <a:endParaRPr lang="zh-CN" altLang="en-US" sz="1400" dirty="0"/>
          </a:p>
        </p:txBody>
      </p:sp>
      <p:sp>
        <p:nvSpPr>
          <p:cNvPr id="8"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9" name="内容占位符 2"/>
          <p:cNvSpPr>
            <a:spLocks noGrp="1"/>
          </p:cNvSpPr>
          <p:nvPr>
            <p:ph idx="1"/>
          </p:nvPr>
        </p:nvSpPr>
        <p:spPr>
          <a:xfrm>
            <a:off x="838200" y="1228426"/>
            <a:ext cx="10515600" cy="4936400"/>
          </a:xfrm>
        </p:spPr>
        <p:txBody>
          <a:bodyPr>
            <a:normAutofit/>
          </a:bodyPr>
          <a:lstStyle/>
          <a:p>
            <a:pPr>
              <a:lnSpc>
                <a:spcPct val="100000"/>
              </a:lnSpc>
            </a:pPr>
            <a:r>
              <a:rPr lang="en-US" altLang="zh-CN" b="1" dirty="0">
                <a:ea typeface="仿宋" panose="02010609060101010101" pitchFamily="49" charset="-122"/>
                <a:cs typeface="Times New Roman" panose="02020603050405020304" pitchFamily="18" charset="0"/>
              </a:rPr>
              <a:t>Chaos and inaccuracy of QoE measurement</a:t>
            </a:r>
          </a:p>
          <a:p>
            <a:pPr lvl="1">
              <a:lnSpc>
                <a:spcPct val="100000"/>
              </a:lnSpc>
            </a:pPr>
            <a:r>
              <a:rPr lang="en-GB" altLang="zh-CN" b="1" dirty="0"/>
              <a:t>Operators now have limited ways to collect the QoE parameters</a:t>
            </a:r>
            <a:r>
              <a:rPr lang="en-GB" altLang="zh-CN" dirty="0"/>
              <a:t>. All of possible ways do not have unified </a:t>
            </a:r>
            <a:r>
              <a:rPr lang="en-GB" altLang="zh-CN" dirty="0" err="1"/>
              <a:t>QoE</a:t>
            </a:r>
            <a:r>
              <a:rPr lang="en-GB" altLang="zh-CN" dirty="0"/>
              <a:t> measurement</a:t>
            </a:r>
            <a:r>
              <a:rPr lang="en-US" altLang="zh-CN" dirty="0"/>
              <a:t>,</a:t>
            </a:r>
            <a:r>
              <a:rPr lang="en-GB" altLang="zh-CN" dirty="0"/>
              <a:t> which achieve diverse understanding of user experience.</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All the feasible ways for QoE measurement do not involve RAN, which actually impact UE experience much.</a:t>
            </a:r>
            <a:endParaRPr lang="en-GB" altLang="zh-CN" dirty="0"/>
          </a:p>
          <a:p>
            <a:pPr lvl="1">
              <a:lnSpc>
                <a:spcPct val="100000"/>
              </a:lnSpc>
            </a:pPr>
            <a:r>
              <a:rPr lang="en-GB" altLang="zh-CN" b="1" dirty="0"/>
              <a:t>It is beneficial to introduce the QoE Measurement Collection for streaming services in RAN</a:t>
            </a:r>
            <a:r>
              <a:rPr lang="en-GB" altLang="zh-CN" dirty="0"/>
              <a:t>. </a:t>
            </a:r>
          </a:p>
          <a:p>
            <a:pPr lvl="2">
              <a:lnSpc>
                <a:spcPct val="100000"/>
              </a:lnSpc>
            </a:pPr>
            <a:r>
              <a:rPr lang="en-GB" altLang="zh-CN" dirty="0"/>
              <a:t>It provides means for operators to better understand the user perception and try to find some convenient ways to figure out the problems of user experience on streaming services. </a:t>
            </a:r>
          </a:p>
          <a:p>
            <a:pPr lvl="2">
              <a:lnSpc>
                <a:spcPct val="100000"/>
              </a:lnSpc>
            </a:pPr>
            <a:r>
              <a:rPr lang="en-GB" altLang="zh-CN" dirty="0"/>
              <a:t>Based on both QoE and RAN information, operators could </a:t>
            </a:r>
            <a:r>
              <a:rPr lang="en-US" altLang="zh-CN" dirty="0"/>
              <a:t>choose the appropriate way for network optimization and enhance user experience.</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91721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6</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Motivation</a:t>
            </a:r>
            <a:endParaRPr lang="zh-CN" altLang="en-US" sz="4000" b="1" dirty="0"/>
          </a:p>
        </p:txBody>
      </p:sp>
      <p:sp>
        <p:nvSpPr>
          <p:cNvPr id="10" name="Content Placeholder 2"/>
          <p:cNvSpPr txBox="1">
            <a:spLocks/>
          </p:cNvSpPr>
          <p:nvPr/>
        </p:nvSpPr>
        <p:spPr>
          <a:xfrm>
            <a:off x="538508" y="1042802"/>
            <a:ext cx="10934091" cy="5446488"/>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Accurate, cost efficient and unified UE experience evaluation</a:t>
            </a:r>
          </a:p>
          <a:p>
            <a:pPr marL="685783" lvl="1" indent="-228594" defTabSz="914377">
              <a:lnSpc>
                <a:spcPct val="90000"/>
              </a:lnSpc>
              <a:spcBef>
                <a:spcPts val="500"/>
              </a:spcBef>
              <a:buFont typeface="Arial" panose="020B0604020202020204" pitchFamily="34" charset="0"/>
              <a:buChar char="•"/>
            </a:pPr>
            <a:r>
              <a:rPr lang="en-GB" altLang="zh-CN" sz="2200" dirty="0"/>
              <a:t>Currently, if operators want to know the user experience for streaming services at UE side, one possible way is to install an APP on each UE, which costs some extra expense and more efforts. While UEs might not have willing to report user experience related information, because it is not clear on the motivations, e.g. what rewards will be got from UE point of view. </a:t>
            </a:r>
          </a:p>
          <a:p>
            <a:pPr marL="685783" lvl="1" indent="-228594" defTabSz="914377">
              <a:lnSpc>
                <a:spcPct val="90000"/>
              </a:lnSpc>
              <a:spcBef>
                <a:spcPts val="500"/>
              </a:spcBef>
              <a:buFont typeface="Arial" panose="020B0604020202020204" pitchFamily="34" charset="0"/>
              <a:buChar char="•"/>
            </a:pPr>
            <a:r>
              <a:rPr lang="en-GB" altLang="zh-CN" sz="2200" dirty="0"/>
              <a:t>Operators regard streaming services (typically video services) as the key booster of the commercial outstanding performance growth rate, customers’ experience should be focused on. The evaluation of UE experience is vital to operators.</a:t>
            </a:r>
            <a:endParaRPr lang="en-US" altLang="zh-CN" sz="2200" dirty="0"/>
          </a:p>
          <a:p>
            <a:pPr marL="685783" lvl="1" indent="-228594" defTabSz="914377">
              <a:lnSpc>
                <a:spcPct val="90000"/>
              </a:lnSpc>
              <a:spcBef>
                <a:spcPts val="500"/>
              </a:spcBef>
              <a:buFont typeface="Arial" panose="020B0604020202020204" pitchFamily="34" charset="0"/>
              <a:buChar char="•"/>
            </a:pPr>
            <a:r>
              <a:rPr lang="en-US" altLang="zh-CN" sz="2200" dirty="0"/>
              <a:t>Operators can utilize QoE measurement to evaluate user experience accurately. By  connecting QoE measurement with radio parameters, operators can optimize the network accordingly to achieve better user experience . </a:t>
            </a:r>
            <a:endParaRPr lang="en-US"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Applicable to both UTRAN and E-UTRAN</a:t>
            </a:r>
          </a:p>
          <a:p>
            <a:pPr marL="685783" lvl="1" indent="-228594" defTabSz="914377">
              <a:lnSpc>
                <a:spcPct val="90000"/>
              </a:lnSpc>
              <a:spcBef>
                <a:spcPts val="500"/>
              </a:spcBef>
              <a:buFont typeface="Arial" panose="020B0604020202020204" pitchFamily="34" charset="0"/>
              <a:buChar char="•"/>
            </a:pPr>
            <a:r>
              <a:rPr lang="en-US" altLang="zh-CN" sz="2200" dirty="0">
                <a:ea typeface="仿宋" panose="02010609060101010101" pitchFamily="49" charset="-122"/>
                <a:cs typeface="Times New Roman" panose="02020603050405020304" pitchFamily="18" charset="0"/>
              </a:rPr>
              <a:t>UTRAN</a:t>
            </a:r>
            <a:r>
              <a:rPr lang="zh-CN" altLang="en-US" sz="2200" dirty="0">
                <a:ea typeface="仿宋" panose="02010609060101010101" pitchFamily="49" charset="-122"/>
                <a:cs typeface="Times New Roman" panose="02020603050405020304" pitchFamily="18" charset="0"/>
              </a:rPr>
              <a:t> </a:t>
            </a:r>
            <a:r>
              <a:rPr lang="en-US" altLang="zh-CN" sz="2200" dirty="0">
                <a:ea typeface="仿宋" panose="02010609060101010101" pitchFamily="49" charset="-122"/>
                <a:cs typeface="Times New Roman" panose="02020603050405020304" pitchFamily="18" charset="0"/>
              </a:rPr>
              <a:t>and E-UTRAN are the main networks for streaming services. Both should be considered. </a:t>
            </a:r>
          </a:p>
          <a:p>
            <a:pPr marL="685783" lvl="1" indent="-228594" defTabSz="914377">
              <a:lnSpc>
                <a:spcPct val="80000"/>
              </a:lnSpc>
              <a:spcBef>
                <a:spcPts val="500"/>
              </a:spcBef>
              <a:buFont typeface="Arial" panose="020B0604020202020204" pitchFamily="34" charset="0"/>
              <a:buChar char="•"/>
            </a:pPr>
            <a:endParaRPr lang="en-US" altLang="zh-CN" sz="2200" b="1"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7</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Benefit for Operators</a:t>
            </a:r>
            <a:endParaRPr lang="zh-CN" altLang="en-US" sz="4000" b="1" dirty="0"/>
          </a:p>
        </p:txBody>
      </p:sp>
      <p:sp>
        <p:nvSpPr>
          <p:cNvPr id="10" name="Content Placeholder 2"/>
          <p:cNvSpPr txBox="1">
            <a:spLocks/>
          </p:cNvSpPr>
          <p:nvPr/>
        </p:nvSpPr>
        <p:spPr>
          <a:xfrm>
            <a:off x="538508" y="998557"/>
            <a:ext cx="10934091" cy="5623469"/>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QoE measurement parameters</a:t>
            </a:r>
          </a:p>
          <a:p>
            <a:pPr marL="685783" lvl="1" indent="-228594" defTabSz="914377">
              <a:lnSpc>
                <a:spcPct val="90000"/>
              </a:lnSpc>
              <a:spcBef>
                <a:spcPts val="500"/>
              </a:spcBef>
              <a:buFont typeface="Arial" panose="020B0604020202020204" pitchFamily="34" charset="0"/>
              <a:buChar char="•"/>
            </a:pPr>
            <a:r>
              <a:rPr lang="en-GB" altLang="zh-CN" sz="2200" dirty="0"/>
              <a:t>Network can achieve not only the final evaluation result of streaming services (e.g. video MOS), but also the related parameters for calculation (e.g. QoE measurements), which can be combined with radio parameters for well understanding of UE experience</a:t>
            </a:r>
            <a:endParaRPr lang="en-US" altLang="zh-CN" sz="2200" dirty="0"/>
          </a:p>
          <a:p>
            <a:pPr marL="1295381" lvl="2" indent="-11430">
              <a:spcBef>
                <a:spcPts val="200"/>
              </a:spcBef>
              <a:buFont typeface="Arial" pitchFamily="34" charset="0"/>
              <a:buChar char="•"/>
            </a:pPr>
            <a:r>
              <a:rPr lang="en-GB" altLang="zh-CN" sz="2133" kern="0" dirty="0"/>
              <a:t>The network optimization related parameters</a:t>
            </a:r>
          </a:p>
          <a:p>
            <a:pPr marL="1295381" lvl="2" indent="-11430">
              <a:spcBef>
                <a:spcPts val="200"/>
              </a:spcBef>
              <a:buFont typeface="Arial" pitchFamily="34" charset="0"/>
              <a:buChar char="•"/>
            </a:pPr>
            <a:r>
              <a:rPr lang="en-GB" altLang="zh-CN" sz="2133" kern="0" dirty="0"/>
              <a:t>Whether the terminal or the streaming original quality of the network which impacts</a:t>
            </a:r>
            <a:endParaRPr lang="en-US" altLang="zh-CN" sz="2133" kern="0" dirty="0"/>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control</a:t>
            </a:r>
          </a:p>
          <a:p>
            <a:pPr marL="685783" lvl="1" indent="-228594" defTabSz="914377">
              <a:lnSpc>
                <a:spcPct val="90000"/>
              </a:lnSpc>
              <a:spcBef>
                <a:spcPts val="500"/>
              </a:spcBef>
              <a:buFont typeface="Arial" panose="020B0604020202020204" pitchFamily="34" charset="0"/>
              <a:buChar char="•"/>
            </a:pPr>
            <a:r>
              <a:rPr lang="en-GB" altLang="zh-CN" sz="2200" dirty="0">
                <a:ea typeface="仿宋" panose="02010609060101010101" pitchFamily="49" charset="-122"/>
                <a:cs typeface="Times New Roman" panose="02020603050405020304" pitchFamily="18" charset="0"/>
              </a:rPr>
              <a:t>Operators could control when, where and how often to collect QoE measurements in order to calculate the video MOS, for the need might vary from place to place and the video MOS calculation is the trade off of UE</a:t>
            </a:r>
            <a:r>
              <a:rPr lang="en-US" altLang="zh-CN" sz="2200" dirty="0">
                <a:ea typeface="仿宋" panose="02010609060101010101" pitchFamily="49" charset="-122"/>
                <a:cs typeface="Times New Roman" panose="02020603050405020304" pitchFamily="18" charset="0"/>
              </a:rPr>
              <a:t>/network</a:t>
            </a:r>
            <a:r>
              <a:rPr lang="en-GB" altLang="zh-CN" sz="2200" dirty="0">
                <a:ea typeface="仿宋" panose="02010609060101010101" pitchFamily="49" charset="-122"/>
                <a:cs typeface="Times New Roman" panose="02020603050405020304" pitchFamily="18" charset="0"/>
              </a:rPr>
              <a:t> burden and usefulness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Unified metrics</a:t>
            </a:r>
          </a:p>
          <a:p>
            <a:pPr marL="685783" lvl="1" indent="-228594" defTabSz="914377">
              <a:lnSpc>
                <a:spcPct val="90000"/>
              </a:lnSpc>
              <a:spcBef>
                <a:spcPts val="500"/>
              </a:spcBef>
              <a:buFont typeface="Arial" panose="020B0604020202020204" pitchFamily="34" charset="0"/>
              <a:buChar char="•"/>
            </a:pPr>
            <a:r>
              <a:rPr lang="en-GB" altLang="zh-CN" sz="2200" dirty="0">
                <a:ea typeface="仿宋" panose="02010609060101010101" pitchFamily="49" charset="-122"/>
                <a:cs typeface="Times New Roman" panose="02020603050405020304" pitchFamily="18" charset="0"/>
              </a:rPr>
              <a:t>Unified QoE metrics and a unified interpretation of video MOS are beneficial for operators to evaluate the real user experience for streaming services.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optimization</a:t>
            </a:r>
          </a:p>
          <a:p>
            <a:pPr marL="685783" lvl="1" indent="-228594" defTabSz="914377">
              <a:lnSpc>
                <a:spcPct val="90000"/>
              </a:lnSpc>
              <a:spcBef>
                <a:spcPts val="500"/>
              </a:spcBef>
              <a:buFont typeface="Arial" panose="020B0604020202020204" pitchFamily="34" charset="0"/>
              <a:buChar char="•"/>
            </a:pPr>
            <a:r>
              <a:rPr lang="en-GB" altLang="zh-CN" sz="2200" dirty="0"/>
              <a:t>Operators can optimize the networks for better video service experience according to the collected QoE measurements combining with radio parameters</a:t>
            </a:r>
            <a:endParaRPr lang="en-US" altLang="zh-CN" sz="2200" dirty="0">
              <a:ea typeface="仿宋" panose="02010609060101010101" pitchFamily="49" charset="-122"/>
              <a:cs typeface="Times New Roman" panose="02020603050405020304" pitchFamily="18" charset="0"/>
            </a:endParaRPr>
          </a:p>
          <a:p>
            <a:pPr marL="685783" lvl="1" indent="-228594" defTabSz="914377">
              <a:lnSpc>
                <a:spcPct val="80000"/>
              </a:lnSpc>
              <a:spcBef>
                <a:spcPts val="500"/>
              </a:spcBef>
              <a:buFont typeface="Arial" panose="020B0604020202020204" pitchFamily="34" charset="0"/>
              <a:buChar char="•"/>
            </a:pPr>
            <a:endParaRPr lang="en-US" altLang="zh-CN" sz="2200"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258295" y="958631"/>
            <a:ext cx="11653492" cy="5899370"/>
          </a:xfrm>
          <a:prstGeom prst="rect">
            <a:avLst/>
          </a:prstGeom>
        </p:spPr>
        <p:txBody>
          <a:bodyPr/>
          <a:lstStyle/>
          <a:p>
            <a:pPr marL="380981" indent="-380981">
              <a:spcBef>
                <a:spcPct val="20000"/>
              </a:spcBef>
              <a:buFont typeface="Arial" pitchFamily="34" charset="0"/>
              <a:buChar char="•"/>
            </a:pPr>
            <a:r>
              <a:rPr lang="en-GB" altLang="zh-CN" sz="2400" b="1" kern="0" dirty="0"/>
              <a:t>The objective of this work item is to determine</a:t>
            </a:r>
            <a:endParaRPr lang="en-US" altLang="zh-CN" sz="2400" b="1" kern="0" dirty="0"/>
          </a:p>
          <a:p>
            <a:pPr marL="838181" lvl="1" indent="-380981">
              <a:spcBef>
                <a:spcPct val="20000"/>
              </a:spcBef>
              <a:buFont typeface="Arial" pitchFamily="34" charset="0"/>
              <a:buChar char="•"/>
            </a:pPr>
            <a:r>
              <a:rPr lang="en-GB" altLang="zh-CN" sz="2133" kern="0" dirty="0"/>
              <a:t>RAN collects QoE measurements for streaming services from the UE side</a:t>
            </a:r>
            <a:endParaRPr lang="en-US" altLang="zh-CN" sz="2133" kern="0" dirty="0"/>
          </a:p>
          <a:p>
            <a:pPr marL="838181" lvl="1" indent="-380981">
              <a:spcBef>
                <a:spcPct val="20000"/>
              </a:spcBef>
              <a:buFont typeface="Arial" pitchFamily="34" charset="0"/>
              <a:buChar char="•"/>
            </a:pPr>
            <a:r>
              <a:rPr lang="en-GB" altLang="zh-CN" sz="2133" kern="0" dirty="0"/>
              <a:t>The trigger, measurement report and UE internal handling between AS layer and app layer</a:t>
            </a:r>
            <a:endParaRPr lang="en-US" altLang="zh-CN" sz="2133" kern="0" dirty="0"/>
          </a:p>
          <a:p>
            <a:pPr marL="380981" indent="-380981">
              <a:spcBef>
                <a:spcPct val="20000"/>
              </a:spcBef>
              <a:buFont typeface="Arial" pitchFamily="34" charset="0"/>
              <a:buChar char="•"/>
            </a:pPr>
            <a:r>
              <a:rPr lang="en-GB" altLang="zh-CN" sz="2400" b="1" kern="0" dirty="0"/>
              <a:t>The following principles should be followed when developing the QoE Measurement Collection solutions:</a:t>
            </a:r>
            <a:endParaRPr lang="en-US" altLang="zh-CN" sz="2400" b="1" kern="0" dirty="0"/>
          </a:p>
          <a:p>
            <a:pPr marL="838181" lvl="1" indent="-380981">
              <a:spcBef>
                <a:spcPct val="20000"/>
              </a:spcBef>
              <a:buFont typeface="Arial" pitchFamily="34" charset="0"/>
              <a:buChar char="•"/>
            </a:pPr>
            <a:r>
              <a:rPr lang="en-US" altLang="zh-CN" sz="2133" kern="0" dirty="0"/>
              <a:t>QoE measurements are configured to the UE by E-UTRAN/UTRAN by RRC signaling, based on Network management systems measurement definitions configured to E-UTRAN/UTRAN. QoE measurements may be triggered by various rules, e.g. based on cells.</a:t>
            </a:r>
          </a:p>
          <a:p>
            <a:pPr marL="838181" lvl="1" indent="-380981">
              <a:spcBef>
                <a:spcPct val="20000"/>
              </a:spcBef>
              <a:buFont typeface="Arial" pitchFamily="34" charset="0"/>
              <a:buChar char="•"/>
            </a:pPr>
            <a:r>
              <a:rPr lang="en-US" altLang="zh-CN" sz="2133" kern="0" dirty="0"/>
              <a:t>The QoE measurement reports are sent via RRC signaling to the E-UTRAN/UTRAN. RRC signaling to report QoE measurements should also consider the SA4 progress on IQoE (S4-160300), e.g. specific QoE metrics</a:t>
            </a:r>
            <a:endParaRPr lang="zh-CN" altLang="zh-CN" sz="2133" kern="0" dirty="0"/>
          </a:p>
          <a:p>
            <a:pPr marL="838181" lvl="1" indent="-380981">
              <a:spcBef>
                <a:spcPct val="20000"/>
              </a:spcBef>
              <a:buFont typeface="Arial" pitchFamily="34" charset="0"/>
              <a:buChar char="•"/>
            </a:pPr>
            <a:r>
              <a:rPr lang="en-US" altLang="zh-CN" sz="2133" kern="0" dirty="0"/>
              <a:t>QoE measurements from the UE can be combined/processed with the network measurements already available in the E-UTRAN/UTRAN and sent to e.g., the MDT-entity outside the E-UTRAN/UTRAN. Also basic measurement objects are to be identified, which may be added to the results such as Cell ID, time (if relevant) before being transferred onwards to the respective MDT-entity outside the E-UTRAN/UTRAN</a:t>
            </a:r>
            <a:endParaRPr lang="zh-CN" altLang="zh-CN" sz="240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8</a:t>
            </a:fld>
            <a:endParaRPr lang="zh-CN" altLang="en-US" sz="1400" dirty="0"/>
          </a:p>
        </p:txBody>
      </p:sp>
    </p:spTree>
    <p:extLst>
      <p:ext uri="{BB962C8B-B14F-4D97-AF65-F5344CB8AC3E}">
        <p14:creationId xmlns:p14="http://schemas.microsoft.com/office/powerpoint/2010/main" xmlns="" val="3939712526"/>
      </p:ext>
    </p:extLst>
  </p:cSld>
  <p:clrMapOvr>
    <a:masterClrMapping/>
  </p:clrMapOvr>
  <p:transition advClick="0" advTm="8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149110" y="890391"/>
            <a:ext cx="11933705" cy="5899370"/>
          </a:xfrm>
          <a:prstGeom prst="rect">
            <a:avLst/>
          </a:prstGeom>
        </p:spPr>
        <p:txBody>
          <a:bodyPr/>
          <a:lstStyle/>
          <a:p>
            <a:pPr marL="380981" indent="-380981">
              <a:spcBef>
                <a:spcPct val="20000"/>
              </a:spcBef>
            </a:pPr>
            <a:r>
              <a:rPr lang="en-GB" altLang="zh-CN" sz="2400" dirty="0" smtClean="0"/>
              <a:t>For the above-mentioned, the work should follow the detailed work plan listed below:</a:t>
            </a:r>
            <a:endParaRPr lang="en-GB" altLang="zh-CN" sz="2400" b="1" kern="0" dirty="0" smtClean="0"/>
          </a:p>
          <a:p>
            <a:pPr marL="380981" indent="-380981">
              <a:spcBef>
                <a:spcPct val="20000"/>
              </a:spcBef>
              <a:buFont typeface="Arial" pitchFamily="34" charset="0"/>
              <a:buChar char="•"/>
            </a:pPr>
            <a:r>
              <a:rPr lang="en-GB" altLang="zh-CN" sz="2000" b="1" dirty="0" smtClean="0"/>
              <a:t>For RAN WG2:</a:t>
            </a:r>
            <a:endParaRPr lang="en-US" altLang="zh-CN" sz="2000" b="1" dirty="0" smtClean="0"/>
          </a:p>
          <a:p>
            <a:pPr marL="838181" lvl="1" indent="-380981">
              <a:spcBef>
                <a:spcPct val="20000"/>
              </a:spcBef>
              <a:buFont typeface="Arial" pitchFamily="34" charset="0"/>
              <a:buChar char="•"/>
            </a:pPr>
            <a:r>
              <a:rPr lang="en-GB" altLang="zh-CN" sz="2133" kern="0" dirty="0" smtClean="0"/>
              <a:t>Stage-2 </a:t>
            </a:r>
            <a:r>
              <a:rPr lang="en-GB" altLang="zh-CN" sz="2133" kern="0" dirty="0" smtClean="0"/>
              <a:t>specification work for </a:t>
            </a:r>
            <a:r>
              <a:rPr lang="en-GB" altLang="zh-CN" sz="2133" kern="0" dirty="0" err="1" smtClean="0"/>
              <a:t>QoE</a:t>
            </a:r>
            <a:r>
              <a:rPr lang="en-GB" altLang="zh-CN" sz="2133" kern="0" dirty="0" smtClean="0"/>
              <a:t> Measurement Collection (covering both </a:t>
            </a:r>
            <a:r>
              <a:rPr lang="en-GB" altLang="zh-CN" sz="2133" kern="0" dirty="0" smtClean="0"/>
              <a:t>E-UTRAN </a:t>
            </a:r>
            <a:r>
              <a:rPr lang="en-GB" altLang="zh-CN" sz="2133" kern="0" dirty="0" smtClean="0"/>
              <a:t>and UTRAN).</a:t>
            </a:r>
            <a:endParaRPr lang="en-US" altLang="zh-CN" sz="2133" kern="0" dirty="0" smtClean="0"/>
          </a:p>
          <a:p>
            <a:pPr marL="838181" lvl="1" indent="-380981">
              <a:spcBef>
                <a:spcPct val="20000"/>
              </a:spcBef>
              <a:buFont typeface="Arial" pitchFamily="34" charset="0"/>
              <a:buChar char="•"/>
            </a:pPr>
            <a:r>
              <a:rPr lang="en-GB" altLang="zh-CN" sz="2133" kern="0" dirty="0" smtClean="0"/>
              <a:t>Define the </a:t>
            </a:r>
            <a:r>
              <a:rPr lang="en-GB" altLang="zh-CN" sz="2133" kern="0" dirty="0" err="1" smtClean="0"/>
              <a:t>QoE</a:t>
            </a:r>
            <a:r>
              <a:rPr lang="en-GB" altLang="zh-CN" sz="2133" kern="0" dirty="0" smtClean="0"/>
              <a:t> measurements plus the procedures for configuration and reporting by using RRC</a:t>
            </a:r>
            <a:r>
              <a:rPr lang="en-GB" altLang="zh-CN" sz="2133" kern="0" dirty="0" smtClean="0"/>
              <a:t>.</a:t>
            </a:r>
          </a:p>
          <a:p>
            <a:pPr marL="838181" lvl="1" indent="-380981">
              <a:spcBef>
                <a:spcPct val="20000"/>
              </a:spcBef>
              <a:buFont typeface="Arial" pitchFamily="34" charset="0"/>
              <a:buChar char="•"/>
            </a:pPr>
            <a:r>
              <a:rPr lang="en-GB" altLang="zh-CN" sz="2133" kern="0" dirty="0" smtClean="0"/>
              <a:t>Definition of the delivery functionality towards O&amp;M in co-operation with TSG SA WG5</a:t>
            </a:r>
            <a:r>
              <a:rPr lang="en-GB" altLang="zh-CN" sz="2133" kern="0" dirty="0" smtClean="0"/>
              <a:t>.</a:t>
            </a:r>
          </a:p>
          <a:p>
            <a:pPr marL="838181" lvl="1" indent="-380981">
              <a:spcBef>
                <a:spcPct val="20000"/>
              </a:spcBef>
            </a:pPr>
            <a:endParaRPr lang="en-US" altLang="zh-CN" sz="2133" kern="0" dirty="0" smtClean="0"/>
          </a:p>
          <a:p>
            <a:pPr marL="380981" indent="-380981">
              <a:spcBef>
                <a:spcPct val="20000"/>
              </a:spcBef>
              <a:buFont typeface="Arial" pitchFamily="34" charset="0"/>
              <a:buChar char="•"/>
            </a:pPr>
            <a:r>
              <a:rPr lang="en-GB" altLang="zh-CN" sz="2000" b="1" dirty="0" smtClean="0"/>
              <a:t>For </a:t>
            </a:r>
            <a:r>
              <a:rPr lang="en-GB" altLang="zh-CN" sz="2000" b="1" dirty="0" smtClean="0"/>
              <a:t>RAN WG3:</a:t>
            </a:r>
            <a:endParaRPr lang="en-US" altLang="zh-CN" sz="2000" b="1" kern="0" dirty="0" smtClean="0"/>
          </a:p>
          <a:p>
            <a:pPr marL="838181" lvl="1" indent="-380981">
              <a:spcBef>
                <a:spcPct val="20000"/>
              </a:spcBef>
              <a:buFont typeface="Arial" pitchFamily="34" charset="0"/>
              <a:buChar char="•"/>
            </a:pPr>
            <a:r>
              <a:rPr lang="en-GB" altLang="zh-CN" sz="2133" kern="0" dirty="0" smtClean="0"/>
              <a:t>Define </a:t>
            </a:r>
            <a:r>
              <a:rPr lang="en-GB" altLang="zh-CN" sz="2133" kern="0" dirty="0" smtClean="0"/>
              <a:t>necessary E-UTRAN/UTRAN functionality for efficient </a:t>
            </a:r>
            <a:r>
              <a:rPr lang="en-GB" altLang="zh-CN" sz="2133" kern="0" dirty="0" err="1" smtClean="0"/>
              <a:t>QoE</a:t>
            </a:r>
            <a:r>
              <a:rPr lang="en-GB" altLang="zh-CN" sz="2133" kern="0" dirty="0" smtClean="0"/>
              <a:t> Measurement Collection for the interfaces under RAN3 responsibility.</a:t>
            </a:r>
            <a:endParaRPr lang="en-US" altLang="zh-CN" sz="2133" kern="0" dirty="0"/>
          </a:p>
          <a:p>
            <a:pPr marL="838181" lvl="1" indent="-380981">
              <a:spcBef>
                <a:spcPct val="20000"/>
              </a:spcBef>
              <a:buFont typeface="Arial" pitchFamily="34" charset="0"/>
              <a:buChar char="•"/>
            </a:pPr>
            <a:r>
              <a:rPr lang="en-GB" altLang="zh-CN" sz="2133" kern="0" dirty="0" smtClean="0"/>
              <a:t>Define </a:t>
            </a:r>
            <a:r>
              <a:rPr lang="en-GB" altLang="zh-CN" sz="2133" kern="0" dirty="0" smtClean="0"/>
              <a:t>new functionality in UTRAN to report Node B local information to RNC, if needed, over NBAP.</a:t>
            </a:r>
            <a:endParaRPr lang="zh-CN" altLang="zh-CN" sz="2133" kern="0" dirty="0"/>
          </a:p>
          <a:p>
            <a:pPr marL="838181" lvl="1" indent="-380981">
              <a:spcBef>
                <a:spcPct val="20000"/>
              </a:spcBef>
              <a:buFont typeface="Arial" pitchFamily="34" charset="0"/>
              <a:buChar char="•"/>
            </a:pPr>
            <a:r>
              <a:rPr lang="en-GB" altLang="zh-CN" sz="2133" kern="0" dirty="0" smtClean="0"/>
              <a:t>Definition of the O&amp;M requirements for the handling of the UE and E-UTRAN/UTRAN measurement </a:t>
            </a:r>
            <a:r>
              <a:rPr lang="en-GB" altLang="zh-CN" sz="2133" kern="0" dirty="0" smtClean="0"/>
              <a:t>data</a:t>
            </a:r>
          </a:p>
          <a:p>
            <a:pPr marL="838181" lvl="1" indent="-380981">
              <a:spcBef>
                <a:spcPct val="20000"/>
              </a:spcBef>
              <a:buFont typeface="Arial" pitchFamily="34" charset="0"/>
              <a:buChar char="•"/>
            </a:pPr>
            <a:endParaRPr lang="en-GB" altLang="zh-CN" sz="2133" kern="0" dirty="0" smtClean="0"/>
          </a:p>
          <a:p>
            <a:pPr marL="380981" indent="-380981">
              <a:spcBef>
                <a:spcPct val="20000"/>
              </a:spcBef>
              <a:buFont typeface="Arial" pitchFamily="34" charset="0"/>
              <a:buChar char="•"/>
            </a:pPr>
            <a:r>
              <a:rPr lang="en-GB" altLang="zh-CN" sz="2000" dirty="0" smtClean="0"/>
              <a:t>Coordination </a:t>
            </a:r>
            <a:r>
              <a:rPr lang="en-GB" altLang="zh-CN" sz="2000" dirty="0" smtClean="0"/>
              <a:t>between RAN2 and CT1 may be needed when designing the solutions.</a:t>
            </a:r>
            <a:endParaRPr lang="en-US" altLang="zh-CN" sz="2000" kern="0" dirty="0" smtClean="0"/>
          </a:p>
          <a:p>
            <a:pPr marL="838181" lvl="1" indent="-380981">
              <a:spcBef>
                <a:spcPct val="20000"/>
              </a:spcBef>
              <a:buFont typeface="Arial" pitchFamily="34" charset="0"/>
              <a:buChar char="•"/>
            </a:pPr>
            <a:endParaRPr lang="zh-CN" altLang="zh-CN" sz="2133" kern="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9</a:t>
            </a:fld>
            <a:endParaRPr lang="zh-CN" altLang="en-US" sz="1400" dirty="0"/>
          </a:p>
        </p:txBody>
      </p:sp>
      <p:sp>
        <p:nvSpPr>
          <p:cNvPr id="8" name="内容占位符 1"/>
          <p:cNvSpPr txBox="1">
            <a:spLocks/>
          </p:cNvSpPr>
          <p:nvPr/>
        </p:nvSpPr>
        <p:spPr>
          <a:xfrm>
            <a:off x="875658" y="2873521"/>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a:t>
            </a:r>
            <a:r>
              <a:rPr lang="en-US" altLang="zh-CN" sz="1600" b="1" i="1" dirty="0" smtClean="0"/>
              <a:t>: </a:t>
            </a:r>
            <a:r>
              <a:rPr lang="en-US" altLang="zh-CN" sz="1600" i="1" dirty="0" smtClean="0"/>
              <a:t>Existing MDT procedures should be taken as a baseline.</a:t>
            </a:r>
            <a:endParaRPr lang="en-US" altLang="zh-CN" sz="1600" i="1" dirty="0">
              <a:latin typeface="Times New Roman" pitchFamily="18" charset="0"/>
              <a:cs typeface="Times New Roman" pitchFamily="18" charset="0"/>
            </a:endParaRPr>
          </a:p>
        </p:txBody>
      </p:sp>
      <p:sp>
        <p:nvSpPr>
          <p:cNvPr id="10" name="内容占位符 1"/>
          <p:cNvSpPr txBox="1">
            <a:spLocks/>
          </p:cNvSpPr>
          <p:nvPr/>
        </p:nvSpPr>
        <p:spPr>
          <a:xfrm>
            <a:off x="902953" y="5794158"/>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a:t>
            </a:r>
            <a:r>
              <a:rPr lang="en-US" altLang="zh-CN" sz="1600" b="1" i="1" dirty="0" smtClean="0"/>
              <a:t>: </a:t>
            </a:r>
            <a:r>
              <a:rPr lang="en-US" altLang="zh-CN" sz="1600" i="1" dirty="0" smtClean="0"/>
              <a:t>Existing MDT procedures should be taken as a baseline.</a:t>
            </a:r>
            <a:endParaRPr lang="en-US" altLang="zh-CN" sz="1600" i="1" dirty="0">
              <a:latin typeface="Times New Roman" pitchFamily="18" charset="0"/>
              <a:cs typeface="Times New Roman" pitchFamily="18" charset="0"/>
            </a:endParaRPr>
          </a:p>
        </p:txBody>
      </p:sp>
    </p:spTree>
    <p:extLst>
      <p:ext uri="{BB962C8B-B14F-4D97-AF65-F5344CB8AC3E}">
        <p14:creationId xmlns:p14="http://schemas.microsoft.com/office/powerpoint/2010/main" xmlns="" val="3939712526"/>
      </p:ext>
    </p:extLst>
  </p:cSld>
  <p:clrMapOvr>
    <a:masterClrMapping/>
  </p:clrMapOvr>
  <p:transition advClick="0" advTm="8000"/>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521</TotalTime>
  <Words>1401</Words>
  <Application>Microsoft Office PowerPoint</Application>
  <PresentationFormat>自定义</PresentationFormat>
  <Paragraphs>222</Paragraphs>
  <Slides>10</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主题</vt:lpstr>
      <vt:lpstr>Visio</vt:lpstr>
      <vt:lpstr>幻灯片 1</vt:lpstr>
      <vt:lpstr>Background</vt:lpstr>
      <vt:lpstr>Background</vt:lpstr>
      <vt:lpstr>Background</vt:lpstr>
      <vt:lpstr>Background</vt:lpstr>
      <vt:lpstr>Motivation</vt:lpstr>
      <vt:lpstr>Benefit for Operators</vt:lpstr>
      <vt:lpstr>Objective and Scope</vt:lpstr>
      <vt:lpstr>Objective and Scope</vt:lpstr>
      <vt:lpstr>Time budget 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曹亘</dc:creator>
  <cp:lastModifiedBy>lenovo</cp:lastModifiedBy>
  <cp:revision>234</cp:revision>
  <dcterms:created xsi:type="dcterms:W3CDTF">2015-12-01T02:09:16Z</dcterms:created>
  <dcterms:modified xsi:type="dcterms:W3CDTF">2016-06-07T11:39:14Z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1465270750</vt:lpwstr>
  </property>
</Properties>
</file>