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4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9688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629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3120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0283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281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7363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532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373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863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962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3737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7D04D-22F3-491E-91FC-24AC6AD0CEA8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040D1-5DB5-454D-AB18-14D57B4349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49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224324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altLang="ko-KR" b="1" dirty="0"/>
              <a:t>Ways forward on flexible/full duplex operation in NR and LTE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4722924"/>
            <a:ext cx="9144000" cy="1655762"/>
          </a:xfrm>
        </p:spPr>
        <p:txBody>
          <a:bodyPr/>
          <a:lstStyle/>
          <a:p>
            <a:r>
              <a:rPr lang="en-US" altLang="ko-KR" dirty="0" smtClean="0"/>
              <a:t>LG Electronics, </a:t>
            </a:r>
            <a:r>
              <a:rPr lang="en-US" altLang="ko-KR" smtClean="0"/>
              <a:t>China Telecom, IAESI, 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363793" y="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</a:t>
            </a:r>
            <a:r>
              <a:rPr lang="en-GB" altLang="ko-K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RAN</a:t>
            </a:r>
          </a:p>
          <a:p>
            <a:pPr hangingPunct="0">
              <a:spcAft>
                <a:spcPts val="0"/>
              </a:spcAft>
            </a:pPr>
            <a:r>
              <a:rPr lang="en-GB" altLang="ko-KR" b="1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Busan</a:t>
            </a: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n-GB" altLang="ko-KR" b="1" dirty="0">
                <a:latin typeface="Arial" panose="020B0604020202020204" pitchFamily="34" charset="0"/>
                <a:ea typeface="MS Mincho" panose="02020609040205080304" pitchFamily="49" charset="-128"/>
              </a:rPr>
              <a:t>Korea</a:t>
            </a: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n-GB" altLang="ko-KR" b="1" dirty="0">
                <a:latin typeface="Arial" panose="020B0604020202020204" pitchFamily="34" charset="0"/>
                <a:ea typeface="MS Mincho" panose="02020609040205080304" pitchFamily="49" charset="-128"/>
              </a:rPr>
              <a:t>June</a:t>
            </a: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altLang="ko-KR" b="1" dirty="0">
                <a:latin typeface="Arial" panose="020B0604020202020204" pitchFamily="34" charset="0"/>
                <a:ea typeface="MS Mincho" panose="02020609040205080304" pitchFamily="49" charset="-128"/>
              </a:rPr>
              <a:t>13</a:t>
            </a: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 - </a:t>
            </a:r>
            <a:r>
              <a:rPr lang="en-GB" altLang="ko-KR" b="1" dirty="0">
                <a:latin typeface="Arial" panose="020B0604020202020204" pitchFamily="34" charset="0"/>
                <a:ea typeface="MS Mincho" panose="02020609040205080304" pitchFamily="49" charset="-128"/>
              </a:rPr>
              <a:t>16</a:t>
            </a: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, 2016</a:t>
            </a:r>
            <a:endParaRPr lang="ko-KR" altLang="ko-KR" sz="11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0328823" y="138499"/>
            <a:ext cx="141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Arial" panose="020B0604020202020204" pitchFamily="34" charset="0"/>
                <a:ea typeface="MS Mincho" panose="02020609040205080304" pitchFamily="49" charset="-128"/>
              </a:rPr>
              <a:t> </a:t>
            </a: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RP-160797</a:t>
            </a:r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63793" y="1150560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Arial" panose="020B0604020202020204" pitchFamily="34" charset="0"/>
                <a:ea typeface="MS Mincho" panose="02020609040205080304" pitchFamily="49" charset="-128"/>
              </a:rPr>
              <a:t>Agenda: 9.3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028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Motivations for Flexible Duplex in Paired Spectrum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6616272" cy="4351338"/>
          </a:xfrm>
        </p:spPr>
        <p:txBody>
          <a:bodyPr/>
          <a:lstStyle/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Allow flexible utilization of DL and UL spectrum depending on traffic pattern</a:t>
            </a:r>
          </a:p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Allow possibility of network transmission in underutilized UL spectrum</a:t>
            </a:r>
          </a:p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Allow flexible multiplexing between short-term transmission (e.g., URLLC, SRS) with long-term transmission (e.g., </a:t>
            </a:r>
            <a:r>
              <a:rPr lang="en-US" altLang="ko-KR" dirty="0" err="1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eMBB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 </a:t>
            </a:r>
            <a:r>
              <a:rPr lang="en-US" altLang="ko-KR" dirty="0" err="1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mMTC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</a:p>
        </p:txBody>
      </p:sp>
      <p:grpSp>
        <p:nvGrpSpPr>
          <p:cNvPr id="4" name="그룹 95"/>
          <p:cNvGrpSpPr>
            <a:grpSpLocks/>
          </p:cNvGrpSpPr>
          <p:nvPr/>
        </p:nvGrpSpPr>
        <p:grpSpPr bwMode="auto">
          <a:xfrm>
            <a:off x="7629269" y="2330449"/>
            <a:ext cx="3438226" cy="2127571"/>
            <a:chOff x="1064568" y="4458598"/>
            <a:chExt cx="2703489" cy="1296144"/>
          </a:xfrm>
        </p:grpSpPr>
        <p:grpSp>
          <p:nvGrpSpPr>
            <p:cNvPr id="5" name="그룹 108"/>
            <p:cNvGrpSpPr>
              <a:grpSpLocks/>
            </p:cNvGrpSpPr>
            <p:nvPr/>
          </p:nvGrpSpPr>
          <p:grpSpPr bwMode="auto">
            <a:xfrm>
              <a:off x="1064568" y="4458598"/>
              <a:ext cx="1407345" cy="1288445"/>
              <a:chOff x="8177720" y="2150347"/>
              <a:chExt cx="1407345" cy="1288445"/>
            </a:xfrm>
          </p:grpSpPr>
          <p:sp>
            <p:nvSpPr>
              <p:cNvPr id="13" name="타원 12"/>
              <p:cNvSpPr/>
              <p:nvPr/>
            </p:nvSpPr>
            <p:spPr>
              <a:xfrm rot="10146153">
                <a:off x="8177720" y="2492962"/>
                <a:ext cx="1407345" cy="945830"/>
              </a:xfrm>
              <a:prstGeom prst="ellipse">
                <a:avLst/>
              </a:prstGeom>
              <a:solidFill>
                <a:srgbClr val="002060">
                  <a:alpha val="15000"/>
                </a:srgbClr>
              </a:solidFill>
              <a:ln>
                <a:noFill/>
              </a:ln>
              <a:scene3d>
                <a:camera prst="orthographicFront">
                  <a:rot lat="1080000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4" name="그림 111" descr="antenn_s.jp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5509" y="2150347"/>
                <a:ext cx="655989" cy="690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그림 7" descr="110829_Optimus_LTE_1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1" r="-2"/>
              <a:stretch>
                <a:fillRect/>
              </a:stretch>
            </p:blipFill>
            <p:spPr bwMode="auto">
              <a:xfrm>
                <a:off x="9198745" y="3084226"/>
                <a:ext cx="151801" cy="218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6" name="직선 화살표 연결선 15"/>
              <p:cNvCxnSpPr>
                <a:cxnSpLocks noChangeShapeType="1"/>
              </p:cNvCxnSpPr>
              <p:nvPr/>
            </p:nvCxnSpPr>
            <p:spPr bwMode="auto">
              <a:xfrm flipH="1" flipV="1">
                <a:off x="9037608" y="2773005"/>
                <a:ext cx="261406" cy="243028"/>
              </a:xfrm>
              <a:prstGeom prst="straightConnector1">
                <a:avLst/>
              </a:prstGeom>
              <a:noFill/>
              <a:ln w="19050" algn="ctr">
                <a:solidFill>
                  <a:schemeClr val="accent1">
                    <a:lumMod val="50000"/>
                  </a:schemeClr>
                </a:solidFill>
                <a:round/>
                <a:headEnd type="triangle" w="med" len="med"/>
                <a:tailEnd/>
              </a:ln>
            </p:spPr>
          </p:cxnSp>
          <p:pic>
            <p:nvPicPr>
              <p:cNvPr id="17" name="그림 7" descr="110829_Optimus_LTE_1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1" r="-2"/>
              <a:stretch>
                <a:fillRect/>
              </a:stretch>
            </p:blipFill>
            <p:spPr bwMode="auto">
              <a:xfrm>
                <a:off x="8334649" y="3086451"/>
                <a:ext cx="151801" cy="218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8" name="직선 화살표 연결선 15"/>
              <p:cNvCxnSpPr>
                <a:cxnSpLocks noChangeShapeType="1"/>
              </p:cNvCxnSpPr>
              <p:nvPr/>
            </p:nvCxnSpPr>
            <p:spPr bwMode="auto">
              <a:xfrm flipV="1">
                <a:off x="8459763" y="2773005"/>
                <a:ext cx="270004" cy="303387"/>
              </a:xfrm>
              <a:prstGeom prst="straightConnector1">
                <a:avLst/>
              </a:prstGeom>
              <a:noFill/>
              <a:ln w="19050" algn="ctr">
                <a:solidFill>
                  <a:schemeClr val="accent1">
                    <a:lumMod val="50000"/>
                  </a:schemeClr>
                </a:solidFill>
                <a:round/>
                <a:headEnd type="triangle" w="med" len="med"/>
                <a:tailEnd/>
              </a:ln>
            </p:spPr>
          </p:cxnSp>
        </p:grpSp>
        <p:grpSp>
          <p:nvGrpSpPr>
            <p:cNvPr id="6" name="그룹 108"/>
            <p:cNvGrpSpPr>
              <a:grpSpLocks/>
            </p:cNvGrpSpPr>
            <p:nvPr/>
          </p:nvGrpSpPr>
          <p:grpSpPr bwMode="auto">
            <a:xfrm>
              <a:off x="2360712" y="4466297"/>
              <a:ext cx="1407345" cy="1288445"/>
              <a:chOff x="8177720" y="2150347"/>
              <a:chExt cx="1407345" cy="1288445"/>
            </a:xfrm>
          </p:grpSpPr>
          <p:sp>
            <p:nvSpPr>
              <p:cNvPr id="7" name="타원 6"/>
              <p:cNvSpPr/>
              <p:nvPr/>
            </p:nvSpPr>
            <p:spPr>
              <a:xfrm rot="10146153">
                <a:off x="8177720" y="2492962"/>
                <a:ext cx="1407345" cy="945830"/>
              </a:xfrm>
              <a:prstGeom prst="ellipse">
                <a:avLst/>
              </a:prstGeom>
              <a:solidFill>
                <a:srgbClr val="002060">
                  <a:alpha val="15000"/>
                </a:srgbClr>
              </a:solidFill>
              <a:ln>
                <a:noFill/>
              </a:ln>
              <a:scene3d>
                <a:camera prst="orthographicFront">
                  <a:rot lat="1080000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8" name="그림 105" descr="antenn_s.jp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5509" y="2150347"/>
                <a:ext cx="655989" cy="690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그림 7" descr="110829_Optimus_LTE_1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1" r="-2"/>
              <a:stretch>
                <a:fillRect/>
              </a:stretch>
            </p:blipFill>
            <p:spPr bwMode="auto">
              <a:xfrm>
                <a:off x="9144434" y="3120198"/>
                <a:ext cx="151801" cy="218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0" name="직선 화살표 연결선 15"/>
              <p:cNvCxnSpPr>
                <a:cxnSpLocks noChangeShapeType="1"/>
                <a:stCxn id="9" idx="0"/>
              </p:cNvCxnSpPr>
              <p:nvPr/>
            </p:nvCxnSpPr>
            <p:spPr bwMode="auto">
              <a:xfrm flipH="1" flipV="1">
                <a:off x="9089575" y="2820569"/>
                <a:ext cx="130760" cy="299629"/>
              </a:xfrm>
              <a:prstGeom prst="straightConnector1">
                <a:avLst/>
              </a:prstGeom>
              <a:noFill/>
              <a:ln w="19050" algn="ctr">
                <a:solidFill>
                  <a:srgbClr val="F34F0D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11" name="그림 7" descr="110829_Optimus_LTE_1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1" r="-2"/>
              <a:stretch>
                <a:fillRect/>
              </a:stretch>
            </p:blipFill>
            <p:spPr bwMode="auto">
              <a:xfrm>
                <a:off x="8406657" y="3076580"/>
                <a:ext cx="151801" cy="218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2" name="직선 화살표 연결선 15"/>
              <p:cNvCxnSpPr>
                <a:cxnSpLocks noChangeShapeType="1"/>
              </p:cNvCxnSpPr>
              <p:nvPr/>
            </p:nvCxnSpPr>
            <p:spPr bwMode="auto">
              <a:xfrm flipV="1">
                <a:off x="8503828" y="2652418"/>
                <a:ext cx="208953" cy="367537"/>
              </a:xfrm>
              <a:prstGeom prst="straightConnector1">
                <a:avLst/>
              </a:prstGeom>
              <a:noFill/>
              <a:ln w="19050" algn="ctr">
                <a:solidFill>
                  <a:srgbClr val="F34F0D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9" name="그룹 127"/>
          <p:cNvGrpSpPr>
            <a:grpSpLocks/>
          </p:cNvGrpSpPr>
          <p:nvPr/>
        </p:nvGrpSpPr>
        <p:grpSpPr bwMode="auto">
          <a:xfrm>
            <a:off x="7640381" y="3763963"/>
            <a:ext cx="3597890" cy="2135392"/>
            <a:chOff x="416496" y="5009361"/>
            <a:chExt cx="2829577" cy="1299919"/>
          </a:xfrm>
        </p:grpSpPr>
        <p:sp>
          <p:nvSpPr>
            <p:cNvPr id="20" name="원통 19"/>
            <p:cNvSpPr/>
            <p:nvPr/>
          </p:nvSpPr>
          <p:spPr bwMode="auto">
            <a:xfrm rot="5400000">
              <a:off x="812967" y="5225550"/>
              <a:ext cx="287283" cy="1080227"/>
            </a:xfrm>
            <a:prstGeom prst="can">
              <a:avLst>
                <a:gd name="adj" fmla="val 41931"/>
              </a:avLst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682967">
                <a:defRPr/>
              </a:pPr>
              <a:endParaRPr lang="ko-KR" alt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21" name="원통 20"/>
            <p:cNvSpPr/>
            <p:nvPr/>
          </p:nvSpPr>
          <p:spPr bwMode="auto">
            <a:xfrm rot="5400000">
              <a:off x="812967" y="4876365"/>
              <a:ext cx="287283" cy="1080227"/>
            </a:xfrm>
            <a:prstGeom prst="can">
              <a:avLst>
                <a:gd name="adj" fmla="val 41931"/>
              </a:avLst>
            </a:prstGeom>
            <a:solidFill>
              <a:schemeClr val="bg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682967">
                <a:defRPr/>
              </a:pPr>
              <a:endParaRPr lang="ko-KR" alt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22" name="모서리가 둥근 직사각형 21"/>
            <p:cNvSpPr/>
            <p:nvPr/>
          </p:nvSpPr>
          <p:spPr bwMode="auto">
            <a:xfrm>
              <a:off x="782879" y="5258551"/>
              <a:ext cx="431746" cy="496795"/>
            </a:xfrm>
            <a:prstGeom prst="roundRect">
              <a:avLst/>
            </a:prstGeom>
            <a:noFill/>
            <a:ln w="25400" cap="rnd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defTabSz="682967">
                <a:buFont typeface="Wingdings" pitchFamily="2" charset="2"/>
                <a:buNone/>
                <a:defRPr/>
              </a:pPr>
              <a:r>
                <a:rPr lang="en-US" altLang="ko-KR" sz="12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DL</a:t>
              </a:r>
              <a:endPara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3" name="원통 22"/>
            <p:cNvSpPr/>
            <p:nvPr/>
          </p:nvSpPr>
          <p:spPr bwMode="auto">
            <a:xfrm rot="5400000">
              <a:off x="667685" y="5370833"/>
              <a:ext cx="288871" cy="791249"/>
            </a:xfrm>
            <a:prstGeom prst="can">
              <a:avLst>
                <a:gd name="adj" fmla="val 41931"/>
              </a:avLst>
            </a:prstGeom>
            <a:solidFill>
              <a:schemeClr val="accent1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682967">
                <a:defRPr/>
              </a:pPr>
              <a:endParaRPr lang="ko-KR" alt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24" name="원통 23"/>
            <p:cNvSpPr/>
            <p:nvPr/>
          </p:nvSpPr>
          <p:spPr bwMode="auto">
            <a:xfrm rot="5400000">
              <a:off x="1173331" y="5585912"/>
              <a:ext cx="287283" cy="359502"/>
            </a:xfrm>
            <a:prstGeom prst="can">
              <a:avLst>
                <a:gd name="adj" fmla="val 41931"/>
              </a:avLst>
            </a:prstGeom>
            <a:solidFill>
              <a:srgbClr val="F34F0D"/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682967">
                <a:defRPr/>
              </a:pPr>
              <a:endParaRPr lang="ko-KR" alt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25" name="모서리가 둥근 직사각형 24"/>
            <p:cNvSpPr/>
            <p:nvPr/>
          </p:nvSpPr>
          <p:spPr bwMode="auto">
            <a:xfrm>
              <a:off x="1039175" y="5615673"/>
              <a:ext cx="450668" cy="306330"/>
            </a:xfrm>
            <a:prstGeom prst="roundRect">
              <a:avLst/>
            </a:prstGeom>
            <a:noFill/>
            <a:ln w="25400" cap="rnd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defTabSz="682967">
                <a:buFont typeface="Wingdings" pitchFamily="2" charset="2"/>
                <a:buNone/>
                <a:defRPr/>
              </a:pPr>
              <a:r>
                <a:rPr lang="en-US" altLang="ko-KR" sz="12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UL</a:t>
              </a:r>
              <a:endPara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모서리가 둥근 직사각형 25"/>
            <p:cNvSpPr/>
            <p:nvPr/>
          </p:nvSpPr>
          <p:spPr bwMode="auto">
            <a:xfrm>
              <a:off x="619469" y="5615673"/>
              <a:ext cx="448949" cy="306330"/>
            </a:xfrm>
            <a:prstGeom prst="roundRect">
              <a:avLst/>
            </a:prstGeom>
            <a:noFill/>
            <a:ln w="25400" cap="rnd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defTabSz="682967">
                <a:buFont typeface="Wingdings" pitchFamily="2" charset="2"/>
                <a:buNone/>
                <a:defRPr/>
              </a:pPr>
              <a:r>
                <a:rPr lang="en-US" altLang="ko-KR" sz="12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DL</a:t>
              </a:r>
              <a:endPara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27" name="그룹 36"/>
            <p:cNvGrpSpPr>
              <a:grpSpLocks/>
            </p:cNvGrpSpPr>
            <p:nvPr/>
          </p:nvGrpSpPr>
          <p:grpSpPr bwMode="auto">
            <a:xfrm>
              <a:off x="452624" y="6063059"/>
              <a:ext cx="1344999" cy="246221"/>
              <a:chOff x="596640" y="5634826"/>
              <a:chExt cx="1344999" cy="246221"/>
            </a:xfrm>
          </p:grpSpPr>
          <p:sp>
            <p:nvSpPr>
              <p:cNvPr id="38" name="TextBox 22"/>
              <p:cNvSpPr txBox="1">
                <a:spLocks noChangeArrowheads="1"/>
              </p:cNvSpPr>
              <p:nvPr/>
            </p:nvSpPr>
            <p:spPr bwMode="auto">
              <a:xfrm>
                <a:off x="1436047" y="5635031"/>
                <a:ext cx="505711" cy="24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0" lang="en-US" altLang="ko-KR" sz="1000" kern="0" dirty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맑은 고딕" pitchFamily="50" charset="-127"/>
                    <a:ea typeface="맑은 고딕" pitchFamily="50" charset="-127"/>
                    <a:cs typeface="Arial" panose="020B0604020202020204" pitchFamily="34" charset="0"/>
                  </a:rPr>
                  <a:t>Time</a:t>
                </a:r>
              </a:p>
            </p:txBody>
          </p:sp>
          <p:cxnSp>
            <p:nvCxnSpPr>
              <p:cNvPr id="39" name="직선 화살표 연결선 149"/>
              <p:cNvCxnSpPr>
                <a:cxnSpLocks noChangeShapeType="1"/>
              </p:cNvCxnSpPr>
              <p:nvPr/>
            </p:nvCxnSpPr>
            <p:spPr bwMode="auto">
              <a:xfrm>
                <a:off x="596640" y="5634826"/>
                <a:ext cx="1116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8" name="TextBox 138"/>
            <p:cNvSpPr txBox="1">
              <a:spLocks noChangeArrowheads="1"/>
            </p:cNvSpPr>
            <p:nvPr/>
          </p:nvSpPr>
          <p:spPr bwMode="auto">
            <a:xfrm>
              <a:off x="685557" y="5009361"/>
              <a:ext cx="6845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ko-KR" sz="1100"/>
                <a:t>Cell #1</a:t>
              </a:r>
              <a:endParaRPr lang="ko-KR" altLang="en-US" sz="1100"/>
            </a:p>
          </p:txBody>
        </p:sp>
        <p:sp>
          <p:nvSpPr>
            <p:cNvPr id="29" name="원통 28"/>
            <p:cNvSpPr/>
            <p:nvPr/>
          </p:nvSpPr>
          <p:spPr bwMode="auto">
            <a:xfrm rot="5400000">
              <a:off x="2252698" y="5225550"/>
              <a:ext cx="287283" cy="1080227"/>
            </a:xfrm>
            <a:prstGeom prst="can">
              <a:avLst>
                <a:gd name="adj" fmla="val 41931"/>
              </a:avLst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682967">
                <a:defRPr/>
              </a:pPr>
              <a:endParaRPr lang="ko-KR" alt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30" name="원통 29"/>
            <p:cNvSpPr/>
            <p:nvPr/>
          </p:nvSpPr>
          <p:spPr bwMode="auto">
            <a:xfrm rot="5400000">
              <a:off x="2252698" y="4876365"/>
              <a:ext cx="287283" cy="1080227"/>
            </a:xfrm>
            <a:prstGeom prst="can">
              <a:avLst>
                <a:gd name="adj" fmla="val 41931"/>
              </a:avLst>
            </a:prstGeom>
            <a:solidFill>
              <a:schemeClr val="bg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682967">
                <a:defRPr/>
              </a:pPr>
              <a:endParaRPr lang="ko-KR" alt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31" name="모서리가 둥근 직사각형 30"/>
            <p:cNvSpPr/>
            <p:nvPr/>
          </p:nvSpPr>
          <p:spPr bwMode="auto">
            <a:xfrm>
              <a:off x="2224329" y="5258551"/>
              <a:ext cx="431746" cy="496795"/>
            </a:xfrm>
            <a:prstGeom prst="roundRect">
              <a:avLst/>
            </a:prstGeom>
            <a:noFill/>
            <a:ln w="25400" cap="rnd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defTabSz="682967">
                <a:buFont typeface="Wingdings" pitchFamily="2" charset="2"/>
                <a:buNone/>
                <a:defRPr/>
              </a:pPr>
              <a:r>
                <a:rPr lang="en-US" altLang="ko-KR" sz="12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DL</a:t>
              </a:r>
              <a:endPara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2" name="원통 31"/>
            <p:cNvSpPr/>
            <p:nvPr/>
          </p:nvSpPr>
          <p:spPr bwMode="auto">
            <a:xfrm rot="5400000">
              <a:off x="2252698" y="5225550"/>
              <a:ext cx="287283" cy="1080227"/>
            </a:xfrm>
            <a:prstGeom prst="can">
              <a:avLst>
                <a:gd name="adj" fmla="val 41931"/>
              </a:avLst>
            </a:prstGeom>
            <a:solidFill>
              <a:srgbClr val="F34F0D"/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682967">
                <a:defRPr/>
              </a:pPr>
              <a:endParaRPr lang="ko-KR" alt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33" name="모서리가 둥근 직사각형 32"/>
            <p:cNvSpPr/>
            <p:nvPr/>
          </p:nvSpPr>
          <p:spPr bwMode="auto">
            <a:xfrm>
              <a:off x="2200248" y="5615673"/>
              <a:ext cx="448947" cy="306330"/>
            </a:xfrm>
            <a:prstGeom prst="roundRect">
              <a:avLst/>
            </a:prstGeom>
            <a:noFill/>
            <a:ln w="25400" cap="rnd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defTabSz="682967">
                <a:buFont typeface="Wingdings" pitchFamily="2" charset="2"/>
                <a:buNone/>
                <a:defRPr/>
              </a:pPr>
              <a:r>
                <a:rPr lang="en-US" altLang="ko-KR" sz="12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UL</a:t>
              </a:r>
              <a:endPara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34" name="그룹 43"/>
            <p:cNvGrpSpPr>
              <a:grpSpLocks/>
            </p:cNvGrpSpPr>
            <p:nvPr/>
          </p:nvGrpSpPr>
          <p:grpSpPr bwMode="auto">
            <a:xfrm>
              <a:off x="1892784" y="6063059"/>
              <a:ext cx="1353289" cy="246221"/>
              <a:chOff x="2036800" y="5634826"/>
              <a:chExt cx="1353289" cy="246221"/>
            </a:xfrm>
          </p:grpSpPr>
          <p:sp>
            <p:nvSpPr>
              <p:cNvPr id="36" name="TextBox 22"/>
              <p:cNvSpPr txBox="1">
                <a:spLocks noChangeArrowheads="1"/>
              </p:cNvSpPr>
              <p:nvPr/>
            </p:nvSpPr>
            <p:spPr bwMode="auto">
              <a:xfrm>
                <a:off x="2884378" y="5635031"/>
                <a:ext cx="505711" cy="24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0" lang="en-US" altLang="ko-KR" sz="1000" kern="0" dirty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맑은 고딕" pitchFamily="50" charset="-127"/>
                    <a:ea typeface="맑은 고딕" pitchFamily="50" charset="-127"/>
                    <a:cs typeface="Arial" panose="020B0604020202020204" pitchFamily="34" charset="0"/>
                  </a:rPr>
                  <a:t>Time</a:t>
                </a:r>
              </a:p>
            </p:txBody>
          </p:sp>
          <p:cxnSp>
            <p:nvCxnSpPr>
              <p:cNvPr id="37" name="직선 화살표 연결선 147"/>
              <p:cNvCxnSpPr>
                <a:cxnSpLocks noChangeShapeType="1"/>
              </p:cNvCxnSpPr>
              <p:nvPr/>
            </p:nvCxnSpPr>
            <p:spPr bwMode="auto">
              <a:xfrm>
                <a:off x="2036800" y="5634826"/>
                <a:ext cx="1116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5" name="TextBox 145"/>
            <p:cNvSpPr txBox="1">
              <a:spLocks noChangeArrowheads="1"/>
            </p:cNvSpPr>
            <p:nvPr/>
          </p:nvSpPr>
          <p:spPr bwMode="auto">
            <a:xfrm>
              <a:off x="2144688" y="5009361"/>
              <a:ext cx="6845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ko-KR" sz="1100"/>
                <a:t>Cell #2</a:t>
              </a:r>
              <a:endParaRPr lang="ko-KR" altLang="en-US" sz="1100"/>
            </a:p>
          </p:txBody>
        </p:sp>
      </p:grpSp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8040430" y="1825625"/>
            <a:ext cx="2747081" cy="591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latin typeface="굴림" panose="020B0600000101010101" pitchFamily="50" charset="-127"/>
                <a:cs typeface="Arial" panose="020B0604020202020204" pitchFamily="34" charset="0"/>
              </a:rPr>
              <a:t>Flexible FDD</a:t>
            </a:r>
          </a:p>
        </p:txBody>
      </p:sp>
    </p:spTree>
    <p:extLst>
      <p:ext uri="{BB962C8B-B14F-4D97-AF65-F5344CB8AC3E}">
        <p14:creationId xmlns:p14="http://schemas.microsoft.com/office/powerpoint/2010/main" val="316530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Deployment Scenarios for Flexible Duplex in Paired Spectrum</a:t>
            </a:r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408" y="1767900"/>
            <a:ext cx="10009391" cy="509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9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Motivations for Flexible Duplex in Unpaired Spectrum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7037439" cy="4351338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Allow UE-specific TDD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Depending on UE’s DL/UL traffic pattern, adopt different DL/UL pattern per UE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Need to address different DL and UL direction of different UEs at the same time</a:t>
            </a:r>
          </a:p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Allow different number of DL/UL switching points within 1msec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Multiplex 0.25msec interval with DL/GP/UL based on 60 kHz subcarrier spacing (i.e., four times of DL/UL switching within 1msec) and 1msec interval with DL/GP/UL based on 15 kHz subcarrier spacing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Need to address different DL and UL direction among different numerologies at the same time</a:t>
            </a:r>
          </a:p>
          <a:p>
            <a:pPr lvl="1"/>
            <a:endParaRPr lang="ko-KR" altLang="en-US" dirty="0"/>
          </a:p>
        </p:txBody>
      </p:sp>
      <p:grpSp>
        <p:nvGrpSpPr>
          <p:cNvPr id="32" name="그룹 31"/>
          <p:cNvGrpSpPr/>
          <p:nvPr/>
        </p:nvGrpSpPr>
        <p:grpSpPr>
          <a:xfrm>
            <a:off x="8519293" y="1825625"/>
            <a:ext cx="2834507" cy="3801089"/>
            <a:chOff x="8875712" y="1936034"/>
            <a:chExt cx="2478088" cy="3224213"/>
          </a:xfrm>
        </p:grpSpPr>
        <p:sp>
          <p:nvSpPr>
            <p:cNvPr id="4" name="TextBox 22"/>
            <p:cNvSpPr txBox="1">
              <a:spLocks noChangeArrowheads="1"/>
            </p:cNvSpPr>
            <p:nvPr/>
          </p:nvSpPr>
          <p:spPr bwMode="auto">
            <a:xfrm>
              <a:off x="9075737" y="1936034"/>
              <a:ext cx="1993900" cy="360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ko-KR" sz="1200" b="1" dirty="0">
                  <a:latin typeface="굴림" panose="020B0600000101010101" pitchFamily="50" charset="-127"/>
                  <a:cs typeface="Arial" panose="020B0604020202020204" pitchFamily="34" charset="0"/>
                </a:rPr>
                <a:t>UE-specific TDD</a:t>
              </a:r>
            </a:p>
          </p:txBody>
        </p:sp>
        <p:grpSp>
          <p:nvGrpSpPr>
            <p:cNvPr id="5" name="그룹 97"/>
            <p:cNvGrpSpPr>
              <a:grpSpLocks/>
            </p:cNvGrpSpPr>
            <p:nvPr/>
          </p:nvGrpSpPr>
          <p:grpSpPr bwMode="auto">
            <a:xfrm>
              <a:off x="9255125" y="2450384"/>
              <a:ext cx="1560512" cy="1277938"/>
              <a:chOff x="8095929" y="4630788"/>
              <a:chExt cx="1690852" cy="1277564"/>
            </a:xfrm>
          </p:grpSpPr>
          <p:sp>
            <p:nvSpPr>
              <p:cNvPr id="6" name="타원 5"/>
              <p:cNvSpPr/>
              <p:nvPr/>
            </p:nvSpPr>
            <p:spPr>
              <a:xfrm rot="10146153">
                <a:off x="8095929" y="4962522"/>
                <a:ext cx="1690852" cy="945830"/>
              </a:xfrm>
              <a:prstGeom prst="ellipse">
                <a:avLst/>
              </a:prstGeom>
              <a:solidFill>
                <a:srgbClr val="002060">
                  <a:alpha val="15000"/>
                </a:srgbClr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10800000" lon="10800000" rev="0"/>
                </a:camera>
                <a:lightRig rig="threePt" dir="t"/>
              </a:scene3d>
            </p:spPr>
            <p:txBody>
              <a:bodyPr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pic>
            <p:nvPicPr>
              <p:cNvPr id="7" name="그림 152" descr="antenn_s.jp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27551" y="4630788"/>
                <a:ext cx="655989" cy="690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그림 7" descr="110829_Optimus_LTE_1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1" r="-2"/>
              <a:stretch>
                <a:fillRect/>
              </a:stretch>
            </p:blipFill>
            <p:spPr bwMode="auto">
              <a:xfrm>
                <a:off x="9490964" y="5494884"/>
                <a:ext cx="151801" cy="218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9" name="직선 화살표 연결선 15"/>
              <p:cNvCxnSpPr>
                <a:cxnSpLocks noChangeShapeType="1"/>
              </p:cNvCxnSpPr>
              <p:nvPr/>
            </p:nvCxnSpPr>
            <p:spPr bwMode="auto">
              <a:xfrm flipH="1" flipV="1">
                <a:off x="9138710" y="5206852"/>
                <a:ext cx="280246" cy="289856"/>
              </a:xfrm>
              <a:prstGeom prst="straightConnector1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10" name="그림 7" descr="110829_Optimus_LTE_1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1" r="-2"/>
              <a:stretch>
                <a:fillRect/>
              </a:stretch>
            </p:blipFill>
            <p:spPr bwMode="auto">
              <a:xfrm>
                <a:off x="8274613" y="5557021"/>
                <a:ext cx="151801" cy="218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1" name="직선 화살표 연결선 15"/>
              <p:cNvCxnSpPr>
                <a:cxnSpLocks noChangeShapeType="1"/>
              </p:cNvCxnSpPr>
              <p:nvPr/>
            </p:nvCxnSpPr>
            <p:spPr bwMode="auto">
              <a:xfrm flipV="1">
                <a:off x="8418629" y="5206852"/>
                <a:ext cx="272974" cy="333821"/>
              </a:xfrm>
              <a:prstGeom prst="straightConnector1">
                <a:avLst/>
              </a:prstGeom>
              <a:noFill/>
              <a:ln w="19050" algn="ctr">
                <a:solidFill>
                  <a:srgbClr val="00B05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2" name="그룹 157"/>
            <p:cNvGrpSpPr>
              <a:grpSpLocks/>
            </p:cNvGrpSpPr>
            <p:nvPr/>
          </p:nvGrpSpPr>
          <p:grpSpPr bwMode="auto">
            <a:xfrm>
              <a:off x="8875712" y="3877547"/>
              <a:ext cx="2478088" cy="1282700"/>
              <a:chOff x="4016896" y="5013136"/>
              <a:chExt cx="2685562" cy="1281320"/>
            </a:xfrm>
          </p:grpSpPr>
          <p:sp>
            <p:nvSpPr>
              <p:cNvPr id="13" name="TextBox 158"/>
              <p:cNvSpPr txBox="1">
                <a:spLocks noChangeArrowheads="1"/>
              </p:cNvSpPr>
              <p:nvPr/>
            </p:nvSpPr>
            <p:spPr bwMode="auto">
              <a:xfrm>
                <a:off x="4446270" y="5013136"/>
                <a:ext cx="616836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ko-KR" sz="1100"/>
                  <a:t>UE #1</a:t>
                </a:r>
                <a:endParaRPr lang="ko-KR" altLang="en-US" sz="1100"/>
              </a:p>
            </p:txBody>
          </p:sp>
          <p:sp>
            <p:nvSpPr>
              <p:cNvPr id="14" name="TextBox 159"/>
              <p:cNvSpPr txBox="1">
                <a:spLocks noChangeArrowheads="1"/>
              </p:cNvSpPr>
              <p:nvPr/>
            </p:nvSpPr>
            <p:spPr bwMode="auto">
              <a:xfrm>
                <a:off x="5742414" y="5013136"/>
                <a:ext cx="616836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ko-KR" sz="1100"/>
                  <a:t>UE #2</a:t>
                </a:r>
                <a:endParaRPr lang="ko-KR" altLang="en-US" sz="1100"/>
              </a:p>
            </p:txBody>
          </p:sp>
          <p:sp>
            <p:nvSpPr>
              <p:cNvPr id="15" name="원통 14"/>
              <p:cNvSpPr/>
              <p:nvPr/>
            </p:nvSpPr>
            <p:spPr bwMode="auto">
              <a:xfrm rot="5400000">
                <a:off x="4269284" y="5049362"/>
                <a:ext cx="575642" cy="1080418"/>
              </a:xfrm>
              <a:prstGeom prst="can">
                <a:avLst>
                  <a:gd name="adj" fmla="val 41931"/>
                </a:avLst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682967">
                  <a:defRPr/>
                </a:pPr>
                <a:endParaRPr lang="ko-KR" altLang="en-US" sz="15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원통 15"/>
              <p:cNvSpPr/>
              <p:nvPr/>
            </p:nvSpPr>
            <p:spPr bwMode="auto">
              <a:xfrm rot="5400000">
                <a:off x="4124770" y="5193877"/>
                <a:ext cx="575642" cy="791389"/>
              </a:xfrm>
              <a:prstGeom prst="can">
                <a:avLst>
                  <a:gd name="adj" fmla="val 24922"/>
                </a:avLst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682967">
                  <a:defRPr/>
                </a:pPr>
                <a:endParaRPr lang="ko-KR" altLang="en-US" sz="15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원통 16"/>
              <p:cNvSpPr/>
              <p:nvPr/>
            </p:nvSpPr>
            <p:spPr bwMode="auto">
              <a:xfrm rot="5400000">
                <a:off x="4611646" y="5391723"/>
                <a:ext cx="575642" cy="395695"/>
              </a:xfrm>
              <a:prstGeom prst="can">
                <a:avLst>
                  <a:gd name="adj" fmla="val 26056"/>
                </a:avLst>
              </a:prstGeom>
              <a:solidFill>
                <a:srgbClr val="F34F0D"/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682967">
                  <a:defRPr/>
                </a:pPr>
                <a:endParaRPr lang="ko-KR" altLang="en-US" sz="15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모서리가 둥근 직사각형 17"/>
              <p:cNvSpPr/>
              <p:nvPr/>
            </p:nvSpPr>
            <p:spPr bwMode="auto">
              <a:xfrm>
                <a:off x="4648287" y="5446057"/>
                <a:ext cx="449027" cy="306058"/>
              </a:xfrm>
              <a:prstGeom prst="roundRect">
                <a:avLst/>
              </a:prstGeom>
              <a:noFill/>
              <a:ln w="25400" cap="rnd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defTabSz="682967">
                  <a:buFont typeface="Wingdings" pitchFamily="2" charset="2"/>
                  <a:buNone/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rPr>
                  <a:t>UL</a:t>
                </a:r>
                <a:endParaRPr lang="ko-KR" altLang="en-US" sz="12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9" name="모서리가 둥근 직사각형 18"/>
              <p:cNvSpPr/>
              <p:nvPr/>
            </p:nvSpPr>
            <p:spPr bwMode="auto">
              <a:xfrm>
                <a:off x="4175174" y="5444471"/>
                <a:ext cx="449028" cy="307644"/>
              </a:xfrm>
              <a:prstGeom prst="roundRect">
                <a:avLst/>
              </a:prstGeom>
              <a:noFill/>
              <a:ln w="25400" cap="rnd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defTabSz="682967">
                  <a:buFont typeface="Wingdings" pitchFamily="2" charset="2"/>
                  <a:buNone/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rPr>
                  <a:t>DL</a:t>
                </a:r>
                <a:endParaRPr lang="ko-KR" altLang="en-US" sz="12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grpSp>
            <p:nvGrpSpPr>
              <p:cNvPr id="20" name="그룹 44"/>
              <p:cNvGrpSpPr>
                <a:grpSpLocks/>
              </p:cNvGrpSpPr>
              <p:nvPr/>
            </p:nvGrpSpPr>
            <p:grpSpPr bwMode="auto">
              <a:xfrm>
                <a:off x="4053024" y="6048235"/>
                <a:ext cx="1344999" cy="246221"/>
                <a:chOff x="4326884" y="5616227"/>
                <a:chExt cx="1344999" cy="246221"/>
              </a:xfrm>
            </p:grpSpPr>
            <p:sp>
              <p:nvSpPr>
                <p:cNvPr id="30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5166445" y="5616650"/>
                  <a:ext cx="505801" cy="2457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0" lang="en-US" altLang="ko-KR" sz="1000" kern="0" dirty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맑은 고딕" pitchFamily="50" charset="-127"/>
                      <a:ea typeface="맑은 고딕" pitchFamily="50" charset="-127"/>
                      <a:cs typeface="Arial" panose="020B0604020202020204" pitchFamily="34" charset="0"/>
                    </a:rPr>
                    <a:t>Time</a:t>
                  </a:r>
                </a:p>
              </p:txBody>
            </p:sp>
            <p:cxnSp>
              <p:nvCxnSpPr>
                <p:cNvPr id="31" name="직선 화살표 연결선 177"/>
                <p:cNvCxnSpPr>
                  <a:cxnSpLocks noChangeShapeType="1"/>
                </p:cNvCxnSpPr>
                <p:nvPr/>
              </p:nvCxnSpPr>
              <p:spPr bwMode="auto">
                <a:xfrm>
                  <a:off x="4326884" y="5616227"/>
                  <a:ext cx="1116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1" name="원통 20"/>
              <p:cNvSpPr/>
              <p:nvPr/>
            </p:nvSpPr>
            <p:spPr bwMode="auto">
              <a:xfrm rot="5400000">
                <a:off x="5573356" y="5049362"/>
                <a:ext cx="575642" cy="1080418"/>
              </a:xfrm>
              <a:prstGeom prst="can">
                <a:avLst>
                  <a:gd name="adj" fmla="val 41931"/>
                </a:avLst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682967">
                  <a:defRPr/>
                </a:pPr>
                <a:endParaRPr lang="ko-KR" altLang="en-US" sz="15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원통 21"/>
              <p:cNvSpPr/>
              <p:nvPr/>
            </p:nvSpPr>
            <p:spPr bwMode="auto">
              <a:xfrm rot="5400000">
                <a:off x="5348843" y="5265273"/>
                <a:ext cx="575642" cy="648594"/>
              </a:xfrm>
              <a:prstGeom prst="can">
                <a:avLst>
                  <a:gd name="adj" fmla="val 19253"/>
                </a:avLst>
              </a:prstGeom>
              <a:solidFill>
                <a:srgbClr val="F34F0D"/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682967">
                  <a:defRPr/>
                </a:pPr>
                <a:endParaRPr lang="ko-KR" altLang="en-US" sz="15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모서리가 둥근 직사각형 22"/>
              <p:cNvSpPr/>
              <p:nvPr/>
            </p:nvSpPr>
            <p:spPr bwMode="auto">
              <a:xfrm>
                <a:off x="5367419" y="5446057"/>
                <a:ext cx="449027" cy="306058"/>
              </a:xfrm>
              <a:prstGeom prst="roundRect">
                <a:avLst/>
              </a:prstGeom>
              <a:noFill/>
              <a:ln w="25400" cap="rnd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defTabSz="682967">
                  <a:buFont typeface="Wingdings" pitchFamily="2" charset="2"/>
                  <a:buNone/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rPr>
                  <a:t>UL</a:t>
                </a:r>
                <a:endParaRPr lang="ko-KR" altLang="en-US" sz="12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grpSp>
            <p:nvGrpSpPr>
              <p:cNvPr id="24" name="그룹 47"/>
              <p:cNvGrpSpPr>
                <a:grpSpLocks/>
              </p:cNvGrpSpPr>
              <p:nvPr/>
            </p:nvGrpSpPr>
            <p:grpSpPr bwMode="auto">
              <a:xfrm>
                <a:off x="5888992" y="5301848"/>
                <a:ext cx="576000" cy="576000"/>
                <a:chOff x="5745064" y="4869840"/>
                <a:chExt cx="576000" cy="576000"/>
              </a:xfrm>
            </p:grpSpPr>
            <p:sp>
              <p:nvSpPr>
                <p:cNvPr id="28" name="원통 27"/>
                <p:cNvSpPr/>
                <p:nvPr/>
              </p:nvSpPr>
              <p:spPr bwMode="auto">
                <a:xfrm rot="5400000">
                  <a:off x="5745123" y="4869394"/>
                  <a:ext cx="575642" cy="576338"/>
                </a:xfrm>
                <a:prstGeom prst="can">
                  <a:avLst>
                    <a:gd name="adj" fmla="val 24922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defTabSz="682967">
                    <a:defRPr/>
                  </a:pPr>
                  <a:endParaRPr lang="ko-KR" altLang="en-US" sz="15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" name="모서리가 둥근 직사각형 28"/>
                <p:cNvSpPr/>
                <p:nvPr/>
              </p:nvSpPr>
              <p:spPr bwMode="auto">
                <a:xfrm>
                  <a:off x="5799828" y="5012463"/>
                  <a:ext cx="449028" cy="306058"/>
                </a:xfrm>
                <a:prstGeom prst="roundRect">
                  <a:avLst/>
                </a:prstGeom>
                <a:noFill/>
                <a:ln w="25400" cap="rnd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 defTabSz="682967">
                    <a:buFont typeface="Wingdings" pitchFamily="2" charset="2"/>
                    <a:buNone/>
                    <a:defRPr/>
                  </a:pPr>
                  <a:r>
                    <a:rPr lang="en-US" altLang="ko-KR" sz="1200" b="1" dirty="0">
                      <a:solidFill>
                        <a:schemeClr val="bg1"/>
                      </a:solidFill>
                      <a:latin typeface="맑은 고딕" pitchFamily="50" charset="-127"/>
                      <a:ea typeface="맑은 고딕" pitchFamily="50" charset="-127"/>
                    </a:rPr>
                    <a:t>DL</a:t>
                  </a:r>
                  <a:endParaRPr lang="ko-KR" altLang="en-US" sz="1200" b="1" dirty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  <p:grpSp>
            <p:nvGrpSpPr>
              <p:cNvPr id="25" name="그룹 197"/>
              <p:cNvGrpSpPr>
                <a:grpSpLocks/>
              </p:cNvGrpSpPr>
              <p:nvPr/>
            </p:nvGrpSpPr>
            <p:grpSpPr bwMode="auto">
              <a:xfrm>
                <a:off x="5357459" y="6048235"/>
                <a:ext cx="1344999" cy="246221"/>
                <a:chOff x="4326884" y="5616227"/>
                <a:chExt cx="1344999" cy="246221"/>
              </a:xfrm>
            </p:grpSpPr>
            <p:sp>
              <p:nvSpPr>
                <p:cNvPr id="26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5166082" y="5616650"/>
                  <a:ext cx="505801" cy="2457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0" lang="en-US" altLang="ko-KR" sz="1000" kern="0" dirty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맑은 고딕" pitchFamily="50" charset="-127"/>
                      <a:ea typeface="맑은 고딕" pitchFamily="50" charset="-127"/>
                      <a:cs typeface="Arial" panose="020B0604020202020204" pitchFamily="34" charset="0"/>
                    </a:rPr>
                    <a:t>Time</a:t>
                  </a:r>
                </a:p>
              </p:txBody>
            </p:sp>
            <p:cxnSp>
              <p:nvCxnSpPr>
                <p:cNvPr id="27" name="직선 화살표 연결선 173"/>
                <p:cNvCxnSpPr>
                  <a:cxnSpLocks noChangeShapeType="1"/>
                </p:cNvCxnSpPr>
                <p:nvPr/>
              </p:nvCxnSpPr>
              <p:spPr bwMode="auto">
                <a:xfrm>
                  <a:off x="4326884" y="5616227"/>
                  <a:ext cx="1116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60595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Possible options of flexible duplex in unpaired spectrum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6359013" cy="4351338"/>
          </a:xfrm>
        </p:spPr>
        <p:txBody>
          <a:bodyPr/>
          <a:lstStyle/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Dynamic DL/UL configuration change (e.g., per </a:t>
            </a:r>
            <a:r>
              <a:rPr lang="en-US" altLang="ko-KR" dirty="0" err="1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subframe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</a:p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Depending on network capability (e.g., self-interference cancellation)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Simultaneous DL and UL operation with necessary gap or</a:t>
            </a:r>
          </a:p>
          <a:p>
            <a:pPr lvl="1"/>
            <a:r>
              <a:rPr lang="en-US" altLang="ko-KR" dirty="0" err="1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Inband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full duplex operation</a:t>
            </a:r>
            <a:endParaRPr lang="ko-KR" altLang="en-US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7674" y="1455175"/>
            <a:ext cx="4592262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9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Study objectives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Physical layer procedures and design to support flexible duplex operation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Frame structure </a:t>
            </a:r>
            <a:r>
              <a:rPr lang="en-US" altLang="ko-KR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design to allow flexible duplex operation for both unpaired and paired 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spectrum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HARQ process and other physical layer procedures</a:t>
            </a:r>
          </a:p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Coexistence study in co-channel and also adjacent carrier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Inter-cell interference coordination and cancellation</a:t>
            </a:r>
            <a:endParaRPr lang="ko-KR" altLang="en-US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542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In NR study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Study flexible duplex including dynamic TDD operation from the beginning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Consider forward compatibility to support </a:t>
            </a:r>
            <a:r>
              <a:rPr lang="en-US" altLang="ko-KR" dirty="0" err="1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inband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full duplex capability</a:t>
            </a:r>
          </a:p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In LTE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Apply the study outcome from new RAT on flexible duplex operation to LTE where applicable</a:t>
            </a:r>
          </a:p>
          <a:p>
            <a:pPr lvl="1"/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Start a WI on flexible duplex on LTE in Rel-15 with possibly short-term study phase</a:t>
            </a:r>
          </a:p>
        </p:txBody>
      </p:sp>
    </p:spTree>
    <p:extLst>
      <p:ext uri="{BB962C8B-B14F-4D97-AF65-F5344CB8AC3E}">
        <p14:creationId xmlns:p14="http://schemas.microsoft.com/office/powerpoint/2010/main" val="176750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3540</TotalTime>
  <Words>361</Words>
  <Application>Microsoft Office PowerPoint</Application>
  <PresentationFormat>와이드스크린</PresentationFormat>
  <Paragraphs>55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Arial Unicode MS</vt:lpstr>
      <vt:lpstr>MS Mincho</vt:lpstr>
      <vt:lpstr>SimSun</vt:lpstr>
      <vt:lpstr>굴림</vt:lpstr>
      <vt:lpstr>맑은 고딕</vt:lpstr>
      <vt:lpstr>Arial</vt:lpstr>
      <vt:lpstr>Times New Roman</vt:lpstr>
      <vt:lpstr>Wingdings</vt:lpstr>
      <vt:lpstr>Office 테마</vt:lpstr>
      <vt:lpstr>Ways forward on flexible/full duplex operation in NR and LTE</vt:lpstr>
      <vt:lpstr>Motivations for Flexible Duplex in Paired Spectrum</vt:lpstr>
      <vt:lpstr>Deployment Scenarios for Flexible Duplex in Paired Spectrum</vt:lpstr>
      <vt:lpstr>Motivations for Flexible Duplex in Unpaired Spectrum</vt:lpstr>
      <vt:lpstr>Possible options of flexible duplex in unpaired spectrum</vt:lpstr>
      <vt:lpstr>Study objectives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Ways forward on flexible/full duplex operation in NR and LTE</dc:title>
  <dc:creator>admin</dc:creator>
  <cp:lastModifiedBy>admin</cp:lastModifiedBy>
  <cp:revision>19</cp:revision>
  <dcterms:created xsi:type="dcterms:W3CDTF">2016-06-03T21:16:08Z</dcterms:created>
  <dcterms:modified xsi:type="dcterms:W3CDTF">2016-06-07T08:11:12Z</dcterms:modified>
</cp:coreProperties>
</file>