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599" r:id="rId2"/>
    <p:sldId id="558" r:id="rId3"/>
    <p:sldId id="600" r:id="rId4"/>
    <p:sldId id="605" r:id="rId5"/>
    <p:sldId id="603" r:id="rId6"/>
    <p:sldId id="604" r:id="rId7"/>
    <p:sldId id="583" r:id="rId8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00"/>
    <a:srgbClr val="CC00CC"/>
    <a:srgbClr val="008000"/>
    <a:srgbClr val="CC3300"/>
    <a:srgbClr val="FFCC00"/>
    <a:srgbClr val="00CC00"/>
    <a:srgbClr val="FF9900"/>
    <a:srgbClr val="CCEC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771" autoAdjust="0"/>
    <p:restoredTop sz="80994" autoAdjust="0"/>
  </p:normalViewPr>
  <p:slideViewPr>
    <p:cSldViewPr showGuides="1">
      <p:cViewPr varScale="1">
        <p:scale>
          <a:sx n="116" d="100"/>
          <a:sy n="116" d="100"/>
        </p:scale>
        <p:origin x="-1482" y="-108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2016-06-03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2016-06-03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2016-06-03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2016-06-03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2016-06-03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2016-06-03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2016-06-03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2016-06-03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2016-06-03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2016-06-03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2016-06-03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2016-06-03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2016-06-03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부제목 2"/>
          <p:cNvSpPr>
            <a:spLocks noGrp="1"/>
          </p:cNvSpPr>
          <p:nvPr/>
        </p:nvSpPr>
        <p:spPr bwMode="auto">
          <a:xfrm>
            <a:off x="1104900" y="5099645"/>
            <a:ext cx="69342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415" tIns="34208" rIns="68415" bIns="34208"/>
          <a:lstStyle/>
          <a:p>
            <a:pPr algn="ctr" defTabSz="957263" eaLnBrk="0" hangingPunct="0"/>
            <a:r>
              <a:rPr kumimoji="1" lang="en-US" altLang="ko-KR" sz="2400" b="1" dirty="0">
                <a:latin typeface="맑은 고딕" pitchFamily="50" charset="-127"/>
                <a:ea typeface="맑은 고딕" pitchFamily="50" charset="-127"/>
              </a:rPr>
              <a:t>LG Electronics, </a:t>
            </a:r>
            <a:r>
              <a:rPr kumimoji="1" lang="en-US" altLang="ko-KR" sz="2400" b="1" dirty="0" smtClean="0">
                <a:latin typeface="맑은 고딕" pitchFamily="50" charset="-127"/>
                <a:ea typeface="맑은 고딕" pitchFamily="50" charset="-127"/>
              </a:rPr>
              <a:t>CATT</a:t>
            </a:r>
            <a:endParaRPr kumimoji="1" lang="ko-KR" altLang="en-US" sz="2400" b="1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제목 6"/>
          <p:cNvSpPr>
            <a:spLocks noGrp="1"/>
          </p:cNvSpPr>
          <p:nvPr/>
        </p:nvSpPr>
        <p:spPr>
          <a:xfrm>
            <a:off x="417606" y="2751063"/>
            <a:ext cx="8420100" cy="1974081"/>
          </a:xfrm>
          <a:prstGeom prst="rect">
            <a:avLst/>
          </a:prstGeom>
        </p:spPr>
        <p:txBody>
          <a:bodyPr lIns="68415" tIns="34208" rIns="68415" bIns="34208"/>
          <a:lstStyle>
            <a:lvl1pPr algn="ctr" defTabSz="957341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  <a:cs typeface="+mj-cs"/>
              </a:defRPr>
            </a:lvl1pPr>
            <a:lvl2pPr algn="ctr" defTabSz="957341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600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algn="ctr" defTabSz="957341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600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algn="ctr" defTabSz="957341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600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algn="ctr" defTabSz="957341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600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342077" algn="ctr" defTabSz="957341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600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684154" algn="ctr" defTabSz="957341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600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1026231" algn="ctr" defTabSz="957341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600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1368308" algn="ctr" defTabSz="957341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600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buNone/>
              <a:defRPr/>
            </a:pPr>
            <a:r>
              <a:rPr lang="en-US" altLang="ko-KR" sz="4000" dirty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Motivation for WI on </a:t>
            </a:r>
            <a:endParaRPr lang="en-US" altLang="ko-KR" sz="4000" dirty="0" smtClean="0">
              <a:solidFill>
                <a:srgbClr val="C5003D"/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eaLnBrk="1" hangingPunct="1">
              <a:buNone/>
              <a:defRPr/>
            </a:pPr>
            <a:r>
              <a:rPr lang="en-US" altLang="ko-KR" sz="4000" dirty="0" smtClean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"LTE-based </a:t>
            </a:r>
            <a:r>
              <a:rPr lang="en-US" altLang="ko-KR" sz="4000" dirty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V2X Services"</a:t>
            </a:r>
            <a:endParaRPr lang="en-US" altLang="ko-KR" sz="4000" dirty="0" smtClean="0">
              <a:solidFill>
                <a:srgbClr val="C5003D"/>
              </a:solidFill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838453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3GPP TSG RAN Meeting #72				 </a:t>
            </a:r>
            <a:r>
              <a:rPr lang="en-US" altLang="ko-KR" dirty="0"/>
              <a:t>RP-160794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err="1"/>
              <a:t>Busan</a:t>
            </a:r>
            <a:r>
              <a:rPr lang="en-US" altLang="ko-KR" dirty="0"/>
              <a:t>, South Korea, June 13 - 16, 2016</a:t>
            </a:r>
            <a:endParaRPr lang="en-US" altLang="ko-KR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467544" y="1630541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Agenda item: 10.1.1</a:t>
            </a:r>
          </a:p>
          <a:p>
            <a:r>
              <a:rPr lang="en-US" altLang="ko-KR" dirty="0" smtClean="0"/>
              <a:t>Document for: Discussion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9335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Progress in LTE-based V2X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 smtClean="0"/>
              <a:t>Study item on LTE-based V2X will be completed in RAN#72.</a:t>
            </a:r>
          </a:p>
          <a:p>
            <a:pPr lvl="1"/>
            <a:r>
              <a:rPr lang="en-US" altLang="ko-KR" dirty="0" smtClean="0"/>
              <a:t>TR 36.885 v2.0.0 is submitted [1].</a:t>
            </a:r>
          </a:p>
          <a:p>
            <a:pPr lvl="1"/>
            <a:r>
              <a:rPr lang="en-US" altLang="ko-KR" dirty="0" smtClean="0"/>
              <a:t>Status report claims 100 % completion level [2].</a:t>
            </a:r>
          </a:p>
          <a:p>
            <a:pPr lvl="1"/>
            <a:endParaRPr lang="en-US" altLang="ko-KR" dirty="0"/>
          </a:p>
          <a:p>
            <a:r>
              <a:rPr lang="en-US" altLang="ko-KR" dirty="0" smtClean="0"/>
              <a:t>Work item on PC5-based V2V is ongoing as a spin-off WI.</a:t>
            </a:r>
          </a:p>
          <a:p>
            <a:pPr lvl="1"/>
            <a:r>
              <a:rPr lang="en-US" altLang="ko-KR" dirty="0" smtClean="0"/>
              <a:t>65 % completion level is reported [3].</a:t>
            </a:r>
          </a:p>
          <a:p>
            <a:pPr lvl="2"/>
            <a:r>
              <a:rPr lang="en-US" altLang="ko-KR" dirty="0" smtClean="0"/>
              <a:t>Target completion is RAN#73 (Sept. 2016).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SA WGs are making good </a:t>
            </a:r>
            <a:r>
              <a:rPr lang="en-US" altLang="ko-KR" dirty="0"/>
              <a:t>progress </a:t>
            </a:r>
            <a:r>
              <a:rPr lang="en-US" altLang="ko-KR"/>
              <a:t>on</a:t>
            </a:r>
            <a:r>
              <a:rPr lang="en-US" altLang="ko-KR" smtClean="0"/>
              <a:t> LTE-based </a:t>
            </a:r>
            <a:r>
              <a:rPr lang="en-US" altLang="ko-KR" dirty="0" smtClean="0"/>
              <a:t>V2X.</a:t>
            </a:r>
          </a:p>
          <a:p>
            <a:pPr lvl="1"/>
            <a:r>
              <a:rPr lang="en-US" altLang="ko-KR" dirty="0" smtClean="0"/>
              <a:t>SA1 work was completed [4].</a:t>
            </a:r>
          </a:p>
          <a:p>
            <a:pPr lvl="1"/>
            <a:r>
              <a:rPr lang="en-US" altLang="ko-KR" dirty="0" smtClean="0"/>
              <a:t>SA2 will enter the WI phase [5].</a:t>
            </a:r>
          </a:p>
          <a:p>
            <a:pPr lvl="1"/>
            <a:r>
              <a:rPr lang="en-US" altLang="ko-KR" dirty="0"/>
              <a:t>SA3 is progressing the SI [6</a:t>
            </a:r>
            <a:r>
              <a:rPr lang="en-US" altLang="ko-KR" dirty="0" smtClean="0"/>
              <a:t>].</a:t>
            </a:r>
          </a:p>
          <a:p>
            <a:pPr lvl="1"/>
            <a:r>
              <a:rPr lang="en-US" altLang="ko-KR" dirty="0" smtClean="0"/>
              <a:t>All the SA works cover both </a:t>
            </a:r>
            <a:r>
              <a:rPr lang="en-US" altLang="ko-KR" dirty="0" err="1" smtClean="0"/>
              <a:t>Uu</a:t>
            </a:r>
            <a:r>
              <a:rPr lang="en-US" altLang="ko-KR" dirty="0" smtClean="0"/>
              <a:t>-based and PC5-based solutions.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Outcome of study on LTE-based V2X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rmAutofit lnSpcReduction="10000"/>
          </a:bodyPr>
          <a:lstStyle/>
          <a:p>
            <a:r>
              <a:rPr lang="en-US" altLang="ko-KR" dirty="0" smtClean="0"/>
              <a:t>From RAN#70, SI on LTE-based V2X has focused on</a:t>
            </a:r>
          </a:p>
          <a:p>
            <a:pPr lvl="1"/>
            <a:r>
              <a:rPr lang="en-US" altLang="ko-KR" dirty="0" err="1" smtClean="0"/>
              <a:t>Uu</a:t>
            </a:r>
            <a:r>
              <a:rPr lang="en-US" altLang="ko-KR" dirty="0" smtClean="0"/>
              <a:t>-based V2V, V2P, V2I/N</a:t>
            </a:r>
          </a:p>
          <a:p>
            <a:pPr lvl="2"/>
            <a:r>
              <a:rPr lang="en-US" altLang="ko-KR" dirty="0" smtClean="0"/>
              <a:t>Capacity aspect</a:t>
            </a:r>
          </a:p>
          <a:p>
            <a:pPr lvl="3"/>
            <a:r>
              <a:rPr lang="en-US" altLang="ko-KR" dirty="0" smtClean="0"/>
              <a:t>It </a:t>
            </a:r>
            <a:r>
              <a:rPr lang="en-US" altLang="ko-KR" dirty="0"/>
              <a:t>is challenging to meet the </a:t>
            </a:r>
            <a:r>
              <a:rPr lang="en-US" altLang="ko-KR" dirty="0" smtClean="0"/>
              <a:t>capacity </a:t>
            </a:r>
            <a:r>
              <a:rPr lang="en-US" altLang="ko-KR" dirty="0"/>
              <a:t>requirement for the </a:t>
            </a:r>
            <a:r>
              <a:rPr lang="en-US" altLang="ko-KR" dirty="0" smtClean="0"/>
              <a:t>cases with high vehicle density (e.g., urban cases).</a:t>
            </a:r>
          </a:p>
          <a:p>
            <a:pPr lvl="4"/>
            <a:r>
              <a:rPr lang="en-US" altLang="ko-KR" dirty="0" smtClean="0"/>
              <a:t>Insufficient DL capacity and high UL overhead</a:t>
            </a:r>
          </a:p>
          <a:p>
            <a:pPr lvl="2"/>
            <a:r>
              <a:rPr lang="en-US" altLang="ko-KR" dirty="0" smtClean="0"/>
              <a:t>Latency aspect</a:t>
            </a:r>
          </a:p>
          <a:p>
            <a:pPr lvl="3"/>
            <a:r>
              <a:rPr lang="en-US" altLang="ko-KR" dirty="0"/>
              <a:t>E-UTRAN may not meet the latency requirement for </a:t>
            </a:r>
            <a:r>
              <a:rPr lang="en-US" altLang="ko-KR" dirty="0" err="1"/>
              <a:t>Uu</a:t>
            </a:r>
            <a:r>
              <a:rPr lang="en-US" altLang="ko-KR" dirty="0"/>
              <a:t> transport of V2V service when a long SR periods are used.</a:t>
            </a:r>
          </a:p>
          <a:p>
            <a:pPr lvl="3"/>
            <a:r>
              <a:rPr lang="en-US" altLang="ko-KR" dirty="0"/>
              <a:t>For </a:t>
            </a:r>
            <a:r>
              <a:rPr lang="en-US" altLang="ko-KR" dirty="0" smtClean="0"/>
              <a:t>UL SPS, </a:t>
            </a:r>
            <a:r>
              <a:rPr lang="en-US" altLang="ko-KR" dirty="0"/>
              <a:t>changes in V2X message size, periodicity, and timing may lead to high latency.</a:t>
            </a:r>
          </a:p>
          <a:p>
            <a:pPr lvl="3"/>
            <a:r>
              <a:rPr lang="en-US" altLang="ko-KR" dirty="0" smtClean="0"/>
              <a:t>For DL broadcast, control plane latency due to mobility may be a problem.</a:t>
            </a:r>
          </a:p>
          <a:p>
            <a:pPr lvl="2"/>
            <a:r>
              <a:rPr lang="en-US" altLang="ko-KR" dirty="0" smtClean="0"/>
              <a:t>Beneficial enhancement options were identified in [1] for capacity and latency performance improvement.</a:t>
            </a:r>
          </a:p>
          <a:p>
            <a:pPr lvl="3"/>
            <a:r>
              <a:rPr lang="en-US" altLang="ko-KR" b="1" dirty="0"/>
              <a:t>UL enhancements to the SPS protocol </a:t>
            </a:r>
            <a:endParaRPr lang="en-US" altLang="ko-KR" b="1" dirty="0" smtClean="0"/>
          </a:p>
          <a:p>
            <a:pPr lvl="3"/>
            <a:r>
              <a:rPr lang="en-US" altLang="ko-KR" b="1" dirty="0" smtClean="0"/>
              <a:t>DL </a:t>
            </a:r>
            <a:r>
              <a:rPr lang="en-US" altLang="ko-KR" b="1" dirty="0"/>
              <a:t>enhancement to multicast/broadcast </a:t>
            </a:r>
          </a:p>
          <a:p>
            <a:pPr lvl="2"/>
            <a:r>
              <a:rPr lang="en-US" altLang="ko-KR" dirty="0" smtClean="0"/>
              <a:t>Conclusion is “</a:t>
            </a:r>
            <a:r>
              <a:rPr lang="en-GB" altLang="ko-KR" dirty="0"/>
              <a:t>it is feasible to support transport for V2V, V2I/N and V2P services over </a:t>
            </a:r>
            <a:r>
              <a:rPr lang="en-GB" altLang="ko-KR" dirty="0" err="1" smtClean="0"/>
              <a:t>Uu</a:t>
            </a:r>
            <a:r>
              <a:rPr lang="en-GB" altLang="ko-KR" dirty="0" smtClean="0"/>
              <a:t>.</a:t>
            </a:r>
            <a:r>
              <a:rPr lang="en-US" altLang="ko-KR" dirty="0" smtClean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94300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Outcome of study on LTE-based V2X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rmAutofit/>
          </a:bodyPr>
          <a:lstStyle/>
          <a:p>
            <a:pPr lvl="1"/>
            <a:r>
              <a:rPr lang="en-US" altLang="ko-KR" dirty="0" smtClean="0"/>
              <a:t>PC5-based V2P, V2I/N</a:t>
            </a:r>
          </a:p>
          <a:p>
            <a:pPr lvl="2"/>
            <a:r>
              <a:rPr lang="en-US" altLang="ko-KR" dirty="0" smtClean="0"/>
              <a:t>Necessary changes to the PC5 design for V2V were studied.</a:t>
            </a:r>
          </a:p>
          <a:p>
            <a:pPr lvl="2"/>
            <a:r>
              <a:rPr lang="en-US" altLang="ko-KR" dirty="0"/>
              <a:t>Beneficial changes were identified to reduce power consumption for V2P.</a:t>
            </a:r>
          </a:p>
          <a:p>
            <a:pPr lvl="3"/>
            <a:r>
              <a:rPr lang="en-GB" altLang="ko-KR" b="1" dirty="0"/>
              <a:t>Random resource selection for P-UEs, with additional study on sensing during limited time</a:t>
            </a:r>
            <a:endParaRPr lang="en-US" altLang="ko-KR" b="1" dirty="0"/>
          </a:p>
          <a:p>
            <a:pPr lvl="2"/>
            <a:r>
              <a:rPr lang="en-US" altLang="ko-KR" dirty="0" smtClean="0"/>
              <a:t>Conclusion is “</a:t>
            </a:r>
            <a:r>
              <a:rPr lang="en-GB" altLang="ko-KR" dirty="0"/>
              <a:t>it is feasible to support V2I and V2P </a:t>
            </a:r>
            <a:r>
              <a:rPr lang="en-GB" altLang="ko-KR" dirty="0" smtClean="0"/>
              <a:t>services over PC5.</a:t>
            </a:r>
            <a:r>
              <a:rPr lang="en-US" altLang="ko-KR" dirty="0" smtClean="0"/>
              <a:t>”</a:t>
            </a:r>
          </a:p>
          <a:p>
            <a:pPr lvl="1"/>
            <a:r>
              <a:rPr lang="en-US" altLang="ko-KR" b="1" dirty="0" smtClean="0"/>
              <a:t>Inter-PLMN </a:t>
            </a:r>
            <a:r>
              <a:rPr lang="en-US" altLang="ko-KR" b="1" dirty="0"/>
              <a:t>support</a:t>
            </a:r>
            <a:r>
              <a:rPr lang="en-US" altLang="ko-KR" dirty="0"/>
              <a:t> </a:t>
            </a:r>
            <a:r>
              <a:rPr lang="en-US" altLang="ko-KR" dirty="0" smtClean="0"/>
              <a:t>was </a:t>
            </a:r>
            <a:r>
              <a:rPr lang="en-US" altLang="ko-KR" dirty="0"/>
              <a:t>also </a:t>
            </a:r>
            <a:r>
              <a:rPr lang="en-US" altLang="ko-KR" dirty="0" smtClean="0"/>
              <a:t>studied.</a:t>
            </a:r>
          </a:p>
          <a:p>
            <a:pPr lvl="2"/>
            <a:r>
              <a:rPr lang="en-US" altLang="ko-KR" dirty="0" smtClean="0"/>
              <a:t>Potential solutions were identified in [1].</a:t>
            </a:r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SA2 is working on </a:t>
            </a:r>
            <a:r>
              <a:rPr lang="en-US" altLang="ko-KR" b="1" dirty="0" err="1" smtClean="0"/>
              <a:t>QoS</a:t>
            </a:r>
            <a:r>
              <a:rPr lang="en-US" altLang="ko-KR" b="1" dirty="0" smtClean="0"/>
              <a:t> support for V2X</a:t>
            </a:r>
            <a:r>
              <a:rPr lang="en-US" altLang="ko-KR" dirty="0" smtClean="0"/>
              <a:t> and the corresponding RAN work is needed.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06840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Potential leftovers from PC5-based V2V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WI on PC5-based V2V needs to be completed in RAN#73 as per the current time plan.</a:t>
            </a:r>
          </a:p>
          <a:p>
            <a:pPr lvl="1"/>
            <a:r>
              <a:rPr lang="en-US" altLang="ko-KR" dirty="0" smtClean="0"/>
              <a:t>Some features may not be included in this WI, but it is important to have them in Rel-14 for the competitiveness of LTE-V2X in the market.</a:t>
            </a:r>
          </a:p>
          <a:p>
            <a:pPr lvl="2"/>
            <a:r>
              <a:rPr lang="en-US" altLang="ko-KR" b="1" dirty="0" smtClean="0"/>
              <a:t>Support of 33 </a:t>
            </a:r>
            <a:r>
              <a:rPr lang="en-US" altLang="ko-KR" b="1" dirty="0" err="1" smtClean="0"/>
              <a:t>dBm</a:t>
            </a:r>
            <a:r>
              <a:rPr lang="en-US" altLang="ko-KR" b="1" dirty="0" smtClean="0"/>
              <a:t> TX power</a:t>
            </a:r>
          </a:p>
          <a:p>
            <a:pPr lvl="3"/>
            <a:r>
              <a:rPr lang="en-US" altLang="ko-KR" dirty="0" smtClean="0"/>
              <a:t>“PC5-based V2V WI assumes 23 </a:t>
            </a:r>
            <a:r>
              <a:rPr lang="en-US" altLang="ko-KR" dirty="0" err="1" smtClean="0"/>
              <a:t>dBm</a:t>
            </a:r>
            <a:r>
              <a:rPr lang="en-US" altLang="ko-KR" dirty="0" smtClean="0"/>
              <a:t> power with 0 </a:t>
            </a:r>
            <a:r>
              <a:rPr lang="en-US" altLang="ko-KR" dirty="0" err="1" smtClean="0"/>
              <a:t>dBi</a:t>
            </a:r>
            <a:r>
              <a:rPr lang="en-US" altLang="ko-KR" dirty="0" smtClean="0"/>
              <a:t> antenna gain” (from the agreement in RAN4#78bis)</a:t>
            </a:r>
          </a:p>
          <a:p>
            <a:pPr lvl="2"/>
            <a:r>
              <a:rPr lang="en-US" altLang="ko-KR" b="1" dirty="0" smtClean="0"/>
              <a:t>Support of multi-carrier operation</a:t>
            </a:r>
          </a:p>
          <a:p>
            <a:pPr lvl="3"/>
            <a:r>
              <a:rPr lang="en-US" altLang="ko-KR" dirty="0" smtClean="0"/>
              <a:t>“</a:t>
            </a:r>
            <a:r>
              <a:rPr lang="en-GB" altLang="ko-KR" dirty="0"/>
              <a:t>The analysis and specification of transmission and reception requirements for </a:t>
            </a:r>
            <a:r>
              <a:rPr lang="en-GB" altLang="ko-KR" u="sng" dirty="0"/>
              <a:t>MCC V2V operation</a:t>
            </a:r>
            <a:r>
              <a:rPr lang="en-GB" altLang="ko-KR" dirty="0"/>
              <a:t> will be completed in RAN4 </a:t>
            </a:r>
            <a:r>
              <a:rPr lang="en-GB" altLang="ko-KR" u="sng" dirty="0"/>
              <a:t>as second priority as part of the V2V WI</a:t>
            </a:r>
            <a:r>
              <a:rPr lang="en-GB" altLang="ko-KR" dirty="0" smtClean="0"/>
              <a:t>. </a:t>
            </a:r>
            <a:r>
              <a:rPr lang="en-US" altLang="ko-KR" dirty="0"/>
              <a:t>If </a:t>
            </a:r>
            <a:r>
              <a:rPr lang="en-GB" altLang="ko-KR" dirty="0"/>
              <a:t>the MCC operation for V2V service can’t be completed within V2V WI time line, RAN4 suggests to further study in Rel-14 pending agreement in the RAN plenary</a:t>
            </a:r>
            <a:r>
              <a:rPr lang="ko-KR" altLang="ko-KR" dirty="0" smtClean="0"/>
              <a:t>.</a:t>
            </a:r>
            <a:r>
              <a:rPr lang="en-US" altLang="ko-KR" dirty="0" smtClean="0"/>
              <a:t>” (from LS agreed in R4-164630)</a:t>
            </a:r>
          </a:p>
          <a:p>
            <a:pPr lvl="2"/>
            <a:r>
              <a:rPr lang="en-US" altLang="ko-KR" b="1" dirty="0" smtClean="0"/>
              <a:t>Congestion control</a:t>
            </a:r>
          </a:p>
          <a:p>
            <a:pPr lvl="3"/>
            <a:r>
              <a:rPr lang="en-US" altLang="ko-KR" dirty="0" smtClean="0"/>
              <a:t>RAN1 made a working assumption on its need, but it may be challenging to complete the whole feature (e.g., RRM requirement) in time.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86083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WI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rmAutofit/>
          </a:bodyPr>
          <a:lstStyle/>
          <a:p>
            <a:r>
              <a:rPr lang="en-US" altLang="ko-KR" u="sng" dirty="0" smtClean="0"/>
              <a:t>It is proposed to start a new WI on LTE-based V2X to specify [7]</a:t>
            </a:r>
          </a:p>
          <a:p>
            <a:pPr lvl="1"/>
            <a:r>
              <a:rPr lang="en-US" altLang="ko-KR" dirty="0" smtClean="0"/>
              <a:t>Enhancements identified beneficial in the study item phase</a:t>
            </a:r>
          </a:p>
          <a:p>
            <a:pPr lvl="2"/>
            <a:r>
              <a:rPr lang="en-US" altLang="ko-KR" dirty="0" smtClean="0"/>
              <a:t>DL broadcast enhancement including</a:t>
            </a:r>
          </a:p>
          <a:p>
            <a:pPr lvl="3"/>
            <a:r>
              <a:rPr lang="en-US" altLang="ko-KR" dirty="0" smtClean="0"/>
              <a:t>Use of a shorter CP for SFN transmissions</a:t>
            </a:r>
          </a:p>
          <a:p>
            <a:pPr lvl="3"/>
            <a:r>
              <a:rPr lang="en-US" altLang="ko-KR" dirty="0" smtClean="0"/>
              <a:t>HARQ feedback</a:t>
            </a:r>
          </a:p>
          <a:p>
            <a:pPr lvl="3"/>
            <a:r>
              <a:rPr lang="en-US" altLang="ko-KR" dirty="0" smtClean="0"/>
              <a:t>Identified signaling and architecture solutions</a:t>
            </a:r>
          </a:p>
          <a:p>
            <a:pPr lvl="4"/>
            <a:r>
              <a:rPr lang="en-US" altLang="ko-KR" dirty="0" smtClean="0"/>
              <a:t>Including those for latency reduction, CSI feedback</a:t>
            </a:r>
          </a:p>
          <a:p>
            <a:pPr lvl="2"/>
            <a:r>
              <a:rPr lang="en-US" altLang="ko-KR" dirty="0" smtClean="0"/>
              <a:t>UL SPS enhancement</a:t>
            </a:r>
          </a:p>
          <a:p>
            <a:pPr lvl="3"/>
            <a:r>
              <a:rPr lang="en-US" altLang="ko-KR" dirty="0" smtClean="0"/>
              <a:t>Multiple SPS configuration and assistance from UE</a:t>
            </a:r>
          </a:p>
          <a:p>
            <a:pPr lvl="2"/>
            <a:r>
              <a:rPr lang="en-US" altLang="ko-KR" dirty="0" smtClean="0"/>
              <a:t>SL resource allocation for V2P</a:t>
            </a:r>
          </a:p>
          <a:p>
            <a:pPr lvl="2"/>
            <a:r>
              <a:rPr lang="en-US" altLang="ko-KR" dirty="0"/>
              <a:t>Inter-PLMN support</a:t>
            </a:r>
          </a:p>
          <a:p>
            <a:pPr lvl="1"/>
            <a:r>
              <a:rPr lang="en-US" altLang="ko-KR" dirty="0" smtClean="0"/>
              <a:t>RAN-level solution to support SA2 outcome</a:t>
            </a:r>
          </a:p>
          <a:p>
            <a:pPr lvl="2"/>
            <a:r>
              <a:rPr lang="en-US" altLang="ko-KR" dirty="0" err="1" smtClean="0"/>
              <a:t>QoS</a:t>
            </a:r>
            <a:r>
              <a:rPr lang="en-US" altLang="ko-KR" dirty="0" smtClean="0"/>
              <a:t> support</a:t>
            </a:r>
          </a:p>
          <a:p>
            <a:pPr lvl="1"/>
            <a:r>
              <a:rPr lang="en-US" altLang="ko-KR" dirty="0" smtClean="0"/>
              <a:t>Leftovers from PC5-based V2V WI</a:t>
            </a:r>
          </a:p>
          <a:p>
            <a:pPr lvl="2"/>
            <a:r>
              <a:rPr lang="en-US" altLang="ko-KR" dirty="0" smtClean="0"/>
              <a:t>33 </a:t>
            </a:r>
            <a:r>
              <a:rPr lang="en-US" altLang="ko-KR" dirty="0" err="1" smtClean="0"/>
              <a:t>dBm</a:t>
            </a:r>
            <a:r>
              <a:rPr lang="en-US" altLang="ko-KR" dirty="0" smtClean="0"/>
              <a:t> maximum power</a:t>
            </a:r>
          </a:p>
          <a:p>
            <a:pPr lvl="2"/>
            <a:r>
              <a:rPr lang="en-US" altLang="ko-KR" dirty="0" smtClean="0"/>
              <a:t>Multi-carrier operation</a:t>
            </a:r>
          </a:p>
          <a:p>
            <a:pPr lvl="2"/>
            <a:r>
              <a:rPr lang="en-US" altLang="ko-KR" dirty="0" smtClean="0"/>
              <a:t>Congestion control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91993" y="5862537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Depending on the final status of PC5-based V2V WI</a:t>
            </a:r>
            <a:endParaRPr lang="ko-KR" altLang="en-US" dirty="0"/>
          </a:p>
        </p:txBody>
      </p:sp>
      <p:cxnSp>
        <p:nvCxnSpPr>
          <p:cNvPr id="7" name="직선 화살표 연결선 6"/>
          <p:cNvCxnSpPr/>
          <p:nvPr/>
        </p:nvCxnSpPr>
        <p:spPr>
          <a:xfrm>
            <a:off x="4283515" y="6185702"/>
            <a:ext cx="341430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056784" y="1652607"/>
            <a:ext cx="20517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Recommendation from RAN1 with necessary additional study</a:t>
            </a:r>
            <a:endParaRPr lang="ko-KR" altLang="en-US" dirty="0"/>
          </a:p>
        </p:txBody>
      </p:sp>
      <p:cxnSp>
        <p:nvCxnSpPr>
          <p:cNvPr id="11" name="직선 화살표 연결선 10"/>
          <p:cNvCxnSpPr>
            <a:endCxn id="10" idx="1"/>
          </p:cNvCxnSpPr>
          <p:nvPr/>
        </p:nvCxnSpPr>
        <p:spPr>
          <a:xfrm>
            <a:off x="6588224" y="2252772"/>
            <a:ext cx="468560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모서리가 둥근 직사각형 11"/>
          <p:cNvSpPr/>
          <p:nvPr/>
        </p:nvSpPr>
        <p:spPr>
          <a:xfrm>
            <a:off x="1578482" y="5860796"/>
            <a:ext cx="2705033" cy="64633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/>
        </p:nvSpPr>
        <p:spPr>
          <a:xfrm>
            <a:off x="2051720" y="1912584"/>
            <a:ext cx="4536504" cy="64633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7736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References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altLang="ko-KR" dirty="0" smtClean="0"/>
              <a:t>[1</a:t>
            </a:r>
            <a:r>
              <a:rPr lang="en-GB" altLang="ko-KR" dirty="0"/>
              <a:t>] </a:t>
            </a:r>
            <a:r>
              <a:rPr lang="en-GB" altLang="ko-KR" dirty="0" smtClean="0"/>
              <a:t>RP-160790, </a:t>
            </a:r>
            <a:r>
              <a:rPr lang="en-US" altLang="ko-KR" dirty="0"/>
              <a:t>TR 36.885 v2.0.0 on Study on  LTE-based V2X Services, LG </a:t>
            </a:r>
            <a:r>
              <a:rPr lang="en-US" altLang="ko-KR" dirty="0" smtClean="0"/>
              <a:t>Electronics.</a:t>
            </a:r>
          </a:p>
          <a:p>
            <a:pPr marL="0" indent="0">
              <a:buNone/>
            </a:pPr>
            <a:r>
              <a:rPr lang="en-US" altLang="ko-KR" dirty="0" smtClean="0"/>
              <a:t>[2] </a:t>
            </a:r>
            <a:r>
              <a:rPr lang="en-US" altLang="ko-KR" dirty="0"/>
              <a:t>RP-160789, Status report of SI: Feasibility Study on LTE-based V2X </a:t>
            </a:r>
            <a:r>
              <a:rPr lang="en-US" altLang="ko-KR" dirty="0" smtClean="0"/>
              <a:t>Services; rapporteur: </a:t>
            </a:r>
            <a:r>
              <a:rPr lang="en-US" altLang="ko-KR" dirty="0"/>
              <a:t>LG </a:t>
            </a:r>
            <a:r>
              <a:rPr lang="en-US" altLang="ko-KR" dirty="0" smtClean="0"/>
              <a:t>Electronics.</a:t>
            </a:r>
            <a:endParaRPr lang="en-US" altLang="ko-KR" dirty="0"/>
          </a:p>
          <a:p>
            <a:pPr marL="0" indent="0">
              <a:buNone/>
            </a:pPr>
            <a:r>
              <a:rPr lang="en-US" altLang="ko-KR" dirty="0" smtClean="0"/>
              <a:t>[</a:t>
            </a:r>
            <a:r>
              <a:rPr lang="en-US" altLang="ko-KR" dirty="0"/>
              <a:t>3] RP-160792, Status report of WI: Support for V2V services based on LTE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; </a:t>
            </a:r>
            <a:r>
              <a:rPr lang="en-US" altLang="ko-KR" dirty="0"/>
              <a:t>rapporteur: LG </a:t>
            </a:r>
            <a:r>
              <a:rPr lang="en-US" altLang="ko-KR" dirty="0" smtClean="0"/>
              <a:t>Electronics.</a:t>
            </a:r>
          </a:p>
          <a:p>
            <a:pPr marL="0" indent="0">
              <a:buNone/>
            </a:pPr>
            <a:r>
              <a:rPr lang="en-GB" altLang="ko-KR" dirty="0"/>
              <a:t>[4] </a:t>
            </a:r>
            <a:r>
              <a:rPr lang="en-US" altLang="ko-KR" dirty="0" smtClean="0"/>
              <a:t>TS22.185 v14.0.0, Service </a:t>
            </a:r>
            <a:r>
              <a:rPr lang="en-US" altLang="ko-KR" dirty="0"/>
              <a:t>requirements for V2X </a:t>
            </a:r>
            <a:r>
              <a:rPr lang="en-US" altLang="ko-KR" dirty="0" smtClean="0"/>
              <a:t>services.</a:t>
            </a: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[5] </a:t>
            </a:r>
            <a:r>
              <a:rPr lang="en-US" altLang="ko-KR" dirty="0" smtClean="0"/>
              <a:t>S2-163204</a:t>
            </a:r>
            <a:r>
              <a:rPr lang="en-US" altLang="ko-KR" dirty="0"/>
              <a:t>, New WID on architecture enhancements for LTE support of V2X </a:t>
            </a:r>
            <a:r>
              <a:rPr lang="en-US" altLang="ko-KR" dirty="0" smtClean="0"/>
              <a:t>services</a:t>
            </a:r>
            <a:r>
              <a:rPr lang="en-US" altLang="ko-KR" dirty="0"/>
              <a:t>, LG </a:t>
            </a:r>
            <a:r>
              <a:rPr lang="en-US" altLang="ko-KR" dirty="0" smtClean="0"/>
              <a:t>Electronics.</a:t>
            </a: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[6] </a:t>
            </a:r>
            <a:r>
              <a:rPr lang="en-US" altLang="ko-KR" dirty="0" smtClean="0"/>
              <a:t>SP-150852</a:t>
            </a:r>
            <a:r>
              <a:rPr lang="en-US" altLang="ko-KR" dirty="0"/>
              <a:t>, Proposed Update of the V2X SID of SA2 and SA3, LG Electronics, </a:t>
            </a:r>
            <a:r>
              <a:rPr lang="en-US" altLang="ko-KR" dirty="0" smtClean="0"/>
              <a:t>Huawei.</a:t>
            </a:r>
            <a:endParaRPr lang="en-US" altLang="ko-KR" dirty="0"/>
          </a:p>
          <a:p>
            <a:pPr marL="0" indent="0">
              <a:buNone/>
            </a:pPr>
            <a:r>
              <a:rPr lang="en-US" altLang="ko-KR" dirty="0" smtClean="0"/>
              <a:t>[7</a:t>
            </a:r>
            <a:r>
              <a:rPr lang="en-US" altLang="ko-KR" dirty="0"/>
              <a:t>] RP-160795, New WI proposal: LTE-based V2X </a:t>
            </a:r>
            <a:r>
              <a:rPr lang="en-US" altLang="ko-KR" dirty="0" smtClean="0"/>
              <a:t>Services</a:t>
            </a:r>
            <a:r>
              <a:rPr lang="en-US" altLang="ko-KR" dirty="0"/>
              <a:t>, LG Electronics, Huawei, </a:t>
            </a:r>
            <a:r>
              <a:rPr lang="en-US" altLang="ko-KR" dirty="0" smtClean="0"/>
              <a:t>CATT.</a:t>
            </a:r>
            <a:endParaRPr lang="en-GB" altLang="ko-KR" dirty="0" smtClean="0"/>
          </a:p>
          <a:p>
            <a:pPr marL="0" indent="0">
              <a:buNone/>
            </a:pPr>
            <a:endParaRPr lang="en-GB" altLang="ko-KR" dirty="0" smtClean="0"/>
          </a:p>
          <a:p>
            <a:endParaRPr lang="ko-KR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19926</TotalTime>
  <Words>806</Words>
  <Application>Microsoft Office PowerPoint</Application>
  <PresentationFormat>화면 슬라이드 쇼(4:3)</PresentationFormat>
  <Paragraphs>81</Paragraphs>
  <Slides>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테마</vt:lpstr>
      <vt:lpstr>PowerPoint 프레젠테이션</vt:lpstr>
      <vt:lpstr>Progress in LTE-based V2X</vt:lpstr>
      <vt:lpstr>Outcome of study on LTE-based V2X</vt:lpstr>
      <vt:lpstr>Outcome of study on LTE-based V2X</vt:lpstr>
      <vt:lpstr>Potential leftovers from PC5-based V2V </vt:lpstr>
      <vt:lpstr>Proposed WI</vt:lpstr>
      <vt:lpstr>References</vt:lpstr>
    </vt:vector>
  </TitlesOfParts>
  <Company>NEX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Digital NEX</dc:creator>
  <cp:lastModifiedBy>Hanbyul Seo</cp:lastModifiedBy>
  <cp:revision>1686</cp:revision>
  <dcterms:created xsi:type="dcterms:W3CDTF">2011-09-26T04:10:00Z</dcterms:created>
  <dcterms:modified xsi:type="dcterms:W3CDTF">2016-06-03T06:45:58Z</dcterms:modified>
</cp:coreProperties>
</file>