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18808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7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72" y="-72"/>
      </p:cViewPr>
      <p:guideLst>
        <p:guide orient="horz" pos="2160"/>
        <p:guide pos="37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1064" y="2130426"/>
            <a:ext cx="1009872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2128" y="3886200"/>
            <a:ext cx="831659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13616" y="274639"/>
            <a:ext cx="267319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4042" y="274639"/>
            <a:ext cx="782156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406901"/>
            <a:ext cx="1009872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906713"/>
            <a:ext cx="1009872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4043" y="1600201"/>
            <a:ext cx="5247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9432" y="1600201"/>
            <a:ext cx="5247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2" y="1535113"/>
            <a:ext cx="524943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2" y="2174875"/>
            <a:ext cx="524943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7" y="1535113"/>
            <a:ext cx="525150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7" y="2174875"/>
            <a:ext cx="525150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3" y="273050"/>
            <a:ext cx="390871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45082" y="273051"/>
            <a:ext cx="66417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94043" y="1435101"/>
            <a:ext cx="390871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8730" y="4800600"/>
            <a:ext cx="71285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28730" y="612775"/>
            <a:ext cx="712851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28730" y="5367338"/>
            <a:ext cx="71285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94043" y="274638"/>
            <a:ext cx="1069276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3" y="1600201"/>
            <a:ext cx="1069276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94043" y="6356351"/>
            <a:ext cx="27721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59291" y="6356351"/>
            <a:ext cx="37622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14609" y="6356351"/>
            <a:ext cx="27721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1064" y="2391023"/>
            <a:ext cx="10098723" cy="147002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Motivation for New SI:</a:t>
            </a:r>
            <a:br>
              <a:rPr lang="en-US" altLang="zh-CN" dirty="0" smtClean="0"/>
            </a:br>
            <a:r>
              <a:rPr lang="en-US" altLang="zh-CN" dirty="0" smtClean="0"/>
              <a:t>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RF requirement for coexistence with CDMA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07977" y="4700736"/>
            <a:ext cx="8316595" cy="1752600"/>
          </a:xfrm>
        </p:spPr>
        <p:txBody>
          <a:bodyPr/>
          <a:lstStyle/>
          <a:p>
            <a:r>
              <a:rPr lang="en-US" altLang="zh-CN" dirty="0" smtClean="0"/>
              <a:t>China Telecom, Sprint, SK Telecom, Qualcomm, Huawei, </a:t>
            </a:r>
            <a:r>
              <a:rPr lang="en-US" altLang="zh-CN" dirty="0" err="1" smtClean="0"/>
              <a:t>HiSilicon</a:t>
            </a:r>
            <a:endParaRPr lang="zh-CN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239246" y="188913"/>
            <a:ext cx="4073423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GB" altLang="zh-CN" sz="1800" dirty="0" smtClean="0"/>
              <a:t>3GPP TSG RAN Meeting #72</a:t>
            </a:r>
            <a:r>
              <a:rPr lang="en-GB" altLang="zh-CN" sz="1800" i="1" dirty="0" smtClean="0"/>
              <a:t>	</a:t>
            </a:r>
            <a:endParaRPr lang="zh-CN" altLang="zh-CN" sz="1800" dirty="0" smtClean="0"/>
          </a:p>
          <a:p>
            <a:pPr>
              <a:buNone/>
            </a:pPr>
            <a:r>
              <a:rPr lang="en-GB" altLang="zh-CN" sz="1800" dirty="0" err="1" smtClean="0"/>
              <a:t>Busan</a:t>
            </a:r>
            <a:r>
              <a:rPr lang="en-GB" altLang="zh-CN" sz="1800" dirty="0" smtClean="0"/>
              <a:t>, Korea, 13th – 16th June, 2016</a:t>
            </a:r>
          </a:p>
          <a:p>
            <a:pPr>
              <a:buNone/>
            </a:pPr>
            <a:r>
              <a:rPr kumimoji="0" lang="en-GB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</a:t>
            </a:r>
            <a:r>
              <a:rPr kumimoji="0"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genda</a:t>
            </a:r>
            <a:r>
              <a:rPr kumimoji="0"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Item 10.1.4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10061019" y="188913"/>
            <a:ext cx="13115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/>
              <a:t>RP-160770</a:t>
            </a:r>
            <a:endParaRPr lang="ja-JP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Justification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R13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RF requirement was specified based on the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coexistence with legacy GSM/UMTS/LTE systems. </a:t>
            </a:r>
          </a:p>
          <a:p>
            <a:r>
              <a:rPr lang="en-GB" altLang="zh-CN" dirty="0" smtClean="0"/>
              <a:t>Currently, CDMA coexistence with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has not be considered in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RF requirements evaluation. This will make it difficult for CDMA operators to deploy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, and also inter-operator coexistence might be problematic. 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Justification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043" y="1423317"/>
            <a:ext cx="10692765" cy="4525963"/>
          </a:xfrm>
        </p:spPr>
        <p:txBody>
          <a:bodyPr>
            <a:normAutofit/>
          </a:bodyPr>
          <a:lstStyle/>
          <a:p>
            <a:r>
              <a:rPr lang="en-GB" altLang="zh-CN" sz="2000" dirty="0" smtClean="0"/>
              <a:t>CDMA </a:t>
            </a:r>
            <a:r>
              <a:rPr lang="en-US" altLang="zh-CN" sz="2000" dirty="0" smtClean="0"/>
              <a:t>system</a:t>
            </a:r>
            <a:r>
              <a:rPr lang="en-GB" altLang="zh-CN" sz="2000" dirty="0" smtClean="0"/>
              <a:t> is widely used in many countries such as China, Japan, Korea, US etc. In different regions</a:t>
            </a:r>
            <a:r>
              <a:rPr lang="en-US" altLang="zh-CN" sz="2000" dirty="0" smtClean="0"/>
              <a:t>, the </a:t>
            </a:r>
            <a:r>
              <a:rPr lang="en-GB" altLang="zh-CN" sz="2000" dirty="0" smtClean="0"/>
              <a:t>frequencies below 2GHz are mainly used, while 800MHz is the most important frequency band for CDMA network to provide wide coverage. </a:t>
            </a:r>
            <a:endParaRPr lang="zh-CN" altLang="en-US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03921" y="2492896"/>
          <a:ext cx="8640653" cy="1447800"/>
        </p:xfrm>
        <a:graphic>
          <a:graphicData uri="http://schemas.openxmlformats.org/drawingml/2006/table">
            <a:tbl>
              <a:tblPr/>
              <a:tblGrid>
                <a:gridCol w="1234379"/>
                <a:gridCol w="1234379"/>
                <a:gridCol w="1234379"/>
                <a:gridCol w="1234379"/>
                <a:gridCol w="1234379"/>
                <a:gridCol w="1234379"/>
                <a:gridCol w="1234379"/>
              </a:tblGrid>
              <a:tr h="258660">
                <a:tc gridSpan="7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CDMA2000 Deployments</a:t>
                      </a:r>
                      <a:b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(includes CDMA2000 1X &amp; EV-DO)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8660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Asia - Pacific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North America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Caribbean - </a:t>
                      </a:r>
                      <a:b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Latin America 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Europe - Russia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Africa - Middle East 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Worldwide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</a:tr>
              <a:tr h="16012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Operators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73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63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48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59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71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314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</a:tr>
              <a:tr h="2586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Countries/Territories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32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24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Times New Roman"/>
                          <a:ea typeface="宋体"/>
                          <a:cs typeface="Times New Roman"/>
                        </a:rPr>
                        <a:t>14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46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118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764273" y="4149080"/>
          <a:ext cx="7920568" cy="2286000"/>
        </p:xfrm>
        <a:graphic>
          <a:graphicData uri="http://schemas.openxmlformats.org/drawingml/2006/table">
            <a:tbl>
              <a:tblPr/>
              <a:tblGrid>
                <a:gridCol w="1387264"/>
                <a:gridCol w="1387264"/>
                <a:gridCol w="568325"/>
                <a:gridCol w="675005"/>
                <a:gridCol w="610870"/>
                <a:gridCol w="501015"/>
                <a:gridCol w="481330"/>
                <a:gridCol w="702310"/>
                <a:gridCol w="714375"/>
                <a:gridCol w="892810"/>
              </a:tblGrid>
              <a:tr h="157460">
                <a:tc gridSpan="10"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CDMA2000 Devices by Operating Frequency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51258">
                <a:tc>
                  <a:txBody>
                    <a:bodyPr/>
                    <a:lstStyle/>
                    <a:p>
                      <a:endParaRPr lang="zh-CN" sz="1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450 MHz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800 MHz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800/1900 MHz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1700 MHz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1900 MHz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2100 MHz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800/2100 MHz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800/1900/</a:t>
                      </a:r>
                      <a:b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2100 MHz</a:t>
                      </a:r>
                      <a:b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(AWS)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800/1900/700/</a:t>
                      </a:r>
                      <a:b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</a:b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1700/2100 MHz (AWS)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1X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124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1065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478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167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96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1xEV-DO Rel. 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261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210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92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1xEV-DO Rev. A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45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201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394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17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39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25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EV-DO Rev. B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18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1X Advanced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746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Totals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197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1,529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1,091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268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115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70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zh-CN" sz="1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000" b="1" kern="100" dirty="0">
                          <a:latin typeface="Times New Roman"/>
                          <a:ea typeface="宋体"/>
                          <a:cs typeface="Times New Roman"/>
                        </a:rPr>
                        <a:t>52</a:t>
                      </a:r>
                      <a:endParaRPr lang="zh-CN" sz="1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8E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Justification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 smtClean="0"/>
              <a:t>In RAN4#78bis meeting, a WF on </a:t>
            </a:r>
            <a:r>
              <a:rPr lang="en-US" altLang="zh-CN" dirty="0" smtClean="0">
                <a:latin typeface="Calibri" pitchFamily="34" charset="0"/>
              </a:rPr>
              <a:t>handling of CDMA and NB-</a:t>
            </a:r>
            <a:r>
              <a:rPr lang="en-US" altLang="zh-CN" dirty="0" err="1" smtClean="0">
                <a:latin typeface="Calibri" pitchFamily="34" charset="0"/>
              </a:rPr>
              <a:t>IoT</a:t>
            </a:r>
            <a:r>
              <a:rPr lang="en-US" altLang="zh-CN" dirty="0" smtClean="0">
                <a:latin typeface="Calibri" pitchFamily="34" charset="0"/>
              </a:rPr>
              <a:t> coexistence study was approved in </a:t>
            </a:r>
            <a:r>
              <a:rPr lang="en-GB" altLang="zh-CN" dirty="0" smtClean="0"/>
              <a:t>R4-162833, and the agreements below were reached: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CDMA and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coexistence should be studied.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Considering the tight schedule of R13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, it is recommended such coexistence study be conducted and evaluated in potential R14 WI/SI.</a:t>
            </a:r>
            <a:endParaRPr lang="zh-CN" altLang="zh-CN" dirty="0" smtClean="0"/>
          </a:p>
          <a:p>
            <a:pPr lvl="1"/>
            <a:endParaRPr lang="en-GB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Objective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hangingPunct="0"/>
            <a:r>
              <a:rPr lang="en-US" altLang="zh-CN" dirty="0" smtClean="0"/>
              <a:t>Identify operating bands for interference evaluation on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coexistence with CDMA, such as bands around 800M (B5, B26 etc.)</a:t>
            </a:r>
            <a:endParaRPr lang="zh-CN" altLang="zh-CN" dirty="0" smtClean="0"/>
          </a:p>
          <a:p>
            <a:pPr hangingPunct="0"/>
            <a:r>
              <a:rPr lang="en-GB" altLang="zh-CN" dirty="0" smtClean="0"/>
              <a:t>For the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stand-alone operation mode, evaluate coexistence requirement between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and CDMA, and further evaluate whether R13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RF requirements could be reused or </a:t>
            </a:r>
            <a:r>
              <a:rPr lang="en-US" altLang="zh-CN" dirty="0" smtClean="0"/>
              <a:t>not.</a:t>
            </a:r>
            <a:endParaRPr lang="zh-CN" altLang="zh-CN" dirty="0" smtClean="0"/>
          </a:p>
          <a:p>
            <a:pPr hangingPunct="0"/>
            <a:r>
              <a:rPr lang="en-US" altLang="zh-CN" dirty="0" smtClean="0"/>
              <a:t>Identify</a:t>
            </a:r>
            <a:r>
              <a:rPr lang="en-GB" altLang="zh-CN" dirty="0" smtClean="0"/>
              <a:t> necessary additional RF requirements to ensure 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for co-existence with CDMA.  </a:t>
            </a:r>
            <a:endParaRPr lang="zh-CN" altLang="zh-CN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sz="2400" dirty="0" smtClean="0"/>
              <a:t>[1]. R4-</a:t>
            </a:r>
            <a:r>
              <a:rPr lang="en-GB" altLang="zh-CN" sz="2400" dirty="0" smtClean="0"/>
              <a:t>162833, </a:t>
            </a:r>
            <a:r>
              <a:rPr lang="en-US" altLang="zh-CN" sz="2400" dirty="0" smtClean="0">
                <a:latin typeface="Calibri" pitchFamily="34" charset="0"/>
              </a:rPr>
              <a:t>Way forward on handling of CDMA and NB-</a:t>
            </a:r>
            <a:r>
              <a:rPr lang="en-US" altLang="zh-CN" sz="2400" dirty="0" err="1" smtClean="0">
                <a:latin typeface="Calibri" pitchFamily="34" charset="0"/>
              </a:rPr>
              <a:t>IoT</a:t>
            </a:r>
            <a:r>
              <a:rPr lang="en-US" altLang="zh-CN" sz="2400" dirty="0" smtClean="0">
                <a:latin typeface="Calibri" pitchFamily="34" charset="0"/>
              </a:rPr>
              <a:t> coexistence study, </a:t>
            </a:r>
            <a:r>
              <a:rPr lang="en-GB" altLang="zh-CN" sz="2400" dirty="0" smtClean="0"/>
              <a:t>China Telecom, SK Telecom, Sprint, Qualcomm, </a:t>
            </a:r>
            <a:r>
              <a:rPr lang="en-GB" altLang="zh-CN" sz="2400" dirty="0" err="1" smtClean="0"/>
              <a:t>HuaWei</a:t>
            </a:r>
            <a:r>
              <a:rPr lang="en-GB" altLang="zh-CN" sz="2400" dirty="0" smtClean="0"/>
              <a:t>, Intel,</a:t>
            </a:r>
            <a:r>
              <a:rPr lang="en-US" altLang="zh-CN" sz="2400" dirty="0" smtClean="0"/>
              <a:t> ZTE, Samsung, 3GPP TSG-RAN WG4 Meeting #78bis,</a:t>
            </a:r>
            <a:r>
              <a:rPr lang="pt-BR" altLang="zh-CN" sz="2400" dirty="0" smtClean="0"/>
              <a:t>San Jose Del Cabo, </a:t>
            </a:r>
            <a:r>
              <a:rPr lang="en-US" altLang="zh-CN" sz="2400" dirty="0" smtClean="0"/>
              <a:t>11 – 15 Apr, 2016</a:t>
            </a:r>
            <a:endParaRPr lang="zh-CN" altLang="en-US" sz="2400" dirty="0" smtClean="0"/>
          </a:p>
          <a:p>
            <a:pPr>
              <a:buNone/>
            </a:pPr>
            <a:endParaRPr lang="zh-CN" altLang="en-US" dirty="0" smtClean="0">
              <a:latin typeface="Calibri" pitchFamily="34" charset="0"/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427</Words>
  <Application>Microsoft Office PowerPoint</Application>
  <PresentationFormat>自定义</PresentationFormat>
  <Paragraphs>112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Motivation for New SI: NB-IoT RF requirement for coexistence with CDMA</vt:lpstr>
      <vt:lpstr>Justification</vt:lpstr>
      <vt:lpstr>Justification</vt:lpstr>
      <vt:lpstr>Justification</vt:lpstr>
      <vt:lpstr>Objective</vt:lpstr>
      <vt:lpstr>Reference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WI: NB-IoT coexistence with CDMA</dc:title>
  <dc:creator>pc240</dc:creator>
  <cp:lastModifiedBy>zhaodong</cp:lastModifiedBy>
  <cp:revision>30</cp:revision>
  <dcterms:created xsi:type="dcterms:W3CDTF">2016-04-25T08:22:00Z</dcterms:created>
  <dcterms:modified xsi:type="dcterms:W3CDTF">2016-06-07T00:02:19Z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820815350</vt:i4>
  </property>
  <property fmtid="{D5CDD505-2E9C-101B-9397-08002B2CF9AE}" pid="3" name="_NewReviewCycle">
    <vt:lpwstr/>
  </property>
  <property fmtid="{D5CDD505-2E9C-101B-9397-08002B2CF9AE}" pid="4" name="_EmailSubject">
    <vt:lpwstr>回复：RE: Updated SID on NB-IoT RF requirement for coexistence with CDMA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Gheorghiu, Valentin</vt:lpwstr>
  </property>
</Properties>
</file>