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66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82" autoAdjust="0"/>
    <p:restoredTop sz="99438" autoAdjust="0"/>
  </p:normalViewPr>
  <p:slideViewPr>
    <p:cSldViewPr>
      <p:cViewPr varScale="1">
        <p:scale>
          <a:sx n="110" d="100"/>
          <a:sy n="110" d="100"/>
        </p:scale>
        <p:origin x="-16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8406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081" y="1600203"/>
            <a:ext cx="82298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081" y="274638"/>
            <a:ext cx="822983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81573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3/10/16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br>
              <a:rPr lang="en-US" altLang="ja-JP" sz="4000" dirty="0" smtClean="0"/>
            </a:br>
            <a:r>
              <a:rPr lang="en-US" altLang="ja-JP" sz="4000" dirty="0" smtClean="0"/>
              <a:t>Rel-14 RAN1/RAN2/RAN4-led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0" y="4293096"/>
            <a:ext cx="9144000" cy="144016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Qualcomm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r>
              <a:rPr lang="en-US" altLang="ja-JP" sz="2800" dirty="0" smtClean="0"/>
              <a:t>[Ericsson</a:t>
            </a:r>
            <a:r>
              <a:rPr lang="en-US" altLang="ja-JP" sz="2800" dirty="0" smtClean="0"/>
              <a:t>, DoCoMo, Nokia Networks, Alcatel-Lucent, Alcatel-Lucent SB, Dish, European Broadcasting Union, Sony, </a:t>
            </a:r>
            <a:r>
              <a:rPr lang="en-US" altLang="ja-JP" sz="2800" dirty="0" err="1" smtClean="0"/>
              <a:t>Interdigital</a:t>
            </a:r>
            <a:r>
              <a:rPr lang="en-US" altLang="ja-JP" sz="2800" dirty="0" smtClean="0"/>
              <a:t>, Mitsubishi Electric, Deutsche Telekom, Hughes </a:t>
            </a:r>
            <a:r>
              <a:rPr lang="en-US" altLang="ja-JP" sz="2800" dirty="0" smtClean="0"/>
              <a:t>Systems, </a:t>
            </a:r>
            <a:r>
              <a:rPr lang="en-US" altLang="ja-JP" sz="2800" dirty="0" err="1" smtClean="0"/>
              <a:t>NextNav</a:t>
            </a:r>
            <a:r>
              <a:rPr lang="en-US" altLang="ja-JP" sz="2800" dirty="0" smtClean="0"/>
              <a:t>]?</a:t>
            </a:r>
            <a:endParaRPr kumimoji="1"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71</a:t>
            </a:r>
          </a:p>
          <a:p>
            <a:r>
              <a:rPr lang="en-GB" altLang="ja-JP" b="1" dirty="0" err="1" smtClean="0"/>
              <a:t>Göteborg</a:t>
            </a:r>
            <a:r>
              <a:rPr lang="en-GB" altLang="ja-JP" b="1" dirty="0"/>
              <a:t>, Sweden, </a:t>
            </a:r>
            <a:r>
              <a:rPr lang="en-GB" altLang="ja-JP" b="1" dirty="0" smtClean="0"/>
              <a:t>7-10 </a:t>
            </a:r>
            <a:r>
              <a:rPr lang="en-GB" altLang="ja-JP" b="1" dirty="0"/>
              <a:t>March, 2016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40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</a:t>
            </a:r>
            <a:r>
              <a:rPr lang="en-US" altLang="ja-JP" sz="2400" smtClean="0"/>
              <a:t>-</a:t>
            </a:r>
            <a:r>
              <a:rPr lang="en-US" altLang="ja-JP" sz="2400" smtClean="0"/>
              <a:t>160663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Following items proposed for approval</a:t>
            </a:r>
            <a:endParaRPr kumimoji="1" lang="ja-JP" altLang="en-US" sz="2400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35496" y="759982"/>
            <a:ext cx="4176464" cy="5117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RAN1-led:</a:t>
            </a:r>
          </a:p>
          <a:p>
            <a:pPr lvl="1"/>
            <a:r>
              <a:rPr lang="en-US" altLang="ja-JP" sz="1600" b="1" dirty="0" err="1" smtClean="0"/>
              <a:t>eMBMS</a:t>
            </a:r>
            <a:endParaRPr lang="en-US" altLang="ja-JP" sz="1600" b="1" dirty="0" smtClean="0"/>
          </a:p>
          <a:p>
            <a:pPr lvl="2"/>
            <a:r>
              <a:rPr lang="en-US" altLang="ja-JP" sz="1400" dirty="0" smtClean="0"/>
              <a:t>Objectives d &amp; f to be studied  </a:t>
            </a:r>
          </a:p>
          <a:p>
            <a:pPr lvl="2"/>
            <a:r>
              <a:rPr lang="en-US" altLang="ja-JP" sz="1400" dirty="0" smtClean="0"/>
              <a:t>Objective a includes evaluation (exact CP length)</a:t>
            </a:r>
          </a:p>
          <a:p>
            <a:pPr lvl="1"/>
            <a:r>
              <a:rPr lang="en-US" altLang="ja-JP" sz="1600" b="1" dirty="0" smtClean="0"/>
              <a:t>FD-MIMO</a:t>
            </a:r>
          </a:p>
          <a:p>
            <a:pPr lvl="2"/>
            <a:r>
              <a:rPr lang="en-US" altLang="ja-JP" sz="1400" dirty="0" smtClean="0"/>
              <a:t>Deprioritize higher resolution for CSI reporting</a:t>
            </a:r>
          </a:p>
          <a:p>
            <a:pPr lvl="1"/>
            <a:r>
              <a:rPr lang="en-US" altLang="ja-JP" sz="1600" b="1" dirty="0" smtClean="0"/>
              <a:t>MUST</a:t>
            </a:r>
          </a:p>
          <a:p>
            <a:pPr lvl="2"/>
            <a:r>
              <a:rPr lang="en-US" altLang="ja-JP" sz="1400" dirty="0" smtClean="0"/>
              <a:t>No CSI enhancements</a:t>
            </a:r>
          </a:p>
          <a:p>
            <a:pPr lvl="1"/>
            <a:r>
              <a:rPr lang="en-US" altLang="ja-JP" sz="1600" b="1" dirty="0" smtClean="0"/>
              <a:t>UL Capacity Enhancements</a:t>
            </a:r>
          </a:p>
          <a:p>
            <a:pPr lvl="2"/>
            <a:r>
              <a:rPr lang="en-US" altLang="ja-JP" sz="1400" dirty="0" smtClean="0"/>
              <a:t>UL 256QAM only</a:t>
            </a:r>
          </a:p>
          <a:p>
            <a:pPr lvl="2"/>
            <a:r>
              <a:rPr lang="en-US" altLang="ja-JP" sz="1400" dirty="0" smtClean="0"/>
              <a:t>PUSCH </a:t>
            </a:r>
            <a:r>
              <a:rPr lang="en-US" altLang="ja-JP" sz="1400" dirty="0" err="1" smtClean="0"/>
              <a:t>UpPTS</a:t>
            </a:r>
            <a:endParaRPr lang="en-US" altLang="ja-JP" sz="1400" dirty="0" smtClean="0"/>
          </a:p>
          <a:p>
            <a:pPr lvl="1"/>
            <a:r>
              <a:rPr lang="en-US" altLang="ja-JP" sz="1600" b="1" dirty="0" smtClean="0"/>
              <a:t>SRS carrier </a:t>
            </a:r>
            <a:r>
              <a:rPr lang="en-US" altLang="ja-JP" sz="1600" b="1" dirty="0" smtClean="0"/>
              <a:t>switching</a:t>
            </a:r>
          </a:p>
          <a:p>
            <a:pPr lvl="1"/>
            <a:r>
              <a:rPr lang="en-US" altLang="ja-JP" sz="1600" b="1" dirty="0" err="1" smtClean="0"/>
              <a:t>FeCOMP</a:t>
            </a:r>
            <a:r>
              <a:rPr lang="en-US" altLang="ja-JP" sz="1600" b="1" dirty="0" smtClean="0"/>
              <a:t> </a:t>
            </a:r>
          </a:p>
          <a:p>
            <a:pPr lvl="2"/>
            <a:r>
              <a:rPr lang="en-US" altLang="ja-JP" sz="1400" dirty="0" smtClean="0"/>
              <a:t>With </a:t>
            </a:r>
            <a:r>
              <a:rPr lang="en-US" altLang="ja-JP" sz="2000" b="1" u="sng" dirty="0" smtClean="0">
                <a:solidFill>
                  <a:srgbClr val="FF0000"/>
                </a:solidFill>
              </a:rPr>
              <a:t>very major </a:t>
            </a:r>
            <a:r>
              <a:rPr lang="en-US" altLang="ja-JP" sz="1400" dirty="0" err="1" smtClean="0"/>
              <a:t>downscope</a:t>
            </a:r>
            <a:r>
              <a:rPr lang="en-US" altLang="ja-JP" sz="1400" dirty="0" smtClean="0"/>
              <a:t>: two very minor items only</a:t>
            </a:r>
            <a:endParaRPr lang="en-US" altLang="ja-JP" sz="1400" dirty="0" smtClean="0"/>
          </a:p>
          <a:p>
            <a:pPr lvl="1"/>
            <a:r>
              <a:rPr lang="en-US" altLang="ja-JP" sz="1600" b="1" dirty="0" smtClean="0"/>
              <a:t>Increase V2V WID </a:t>
            </a:r>
            <a:r>
              <a:rPr lang="en-US" altLang="ja-JP" sz="1600" dirty="0" smtClean="0"/>
              <a:t>of </a:t>
            </a:r>
            <a:r>
              <a:rPr lang="en-US" altLang="ja-JP" sz="1600" dirty="0"/>
              <a:t>0</a:t>
            </a:r>
            <a:r>
              <a:rPr lang="en-US" altLang="ja-JP" sz="1600" dirty="0" smtClean="0"/>
              <a:t>.5 TUs to cater for questions to RAN1 </a:t>
            </a:r>
          </a:p>
          <a:p>
            <a:pPr marL="914400" lvl="2" indent="0">
              <a:buNone/>
            </a:pPr>
            <a:endParaRPr lang="en-US" altLang="ja-JP" sz="1400" dirty="0" smtClean="0"/>
          </a:p>
          <a:p>
            <a:endParaRPr lang="en-US" altLang="ja-JP" sz="1800" dirty="0" smtClean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995936" y="759982"/>
            <a:ext cx="5117644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RAN2-led:</a:t>
            </a:r>
          </a:p>
          <a:p>
            <a:pPr lvl="1"/>
            <a:r>
              <a:rPr lang="en-US" altLang="ja-JP" sz="1600" b="1" dirty="0" err="1" smtClean="0"/>
              <a:t>eLWA</a:t>
            </a:r>
            <a:endParaRPr lang="en-US" altLang="ja-JP" sz="1600" b="1" dirty="0" smtClean="0"/>
          </a:p>
          <a:p>
            <a:pPr lvl="1"/>
            <a:r>
              <a:rPr lang="en-US" altLang="ja-JP" sz="1600" b="1" dirty="0" smtClean="0"/>
              <a:t>FeD2D</a:t>
            </a:r>
          </a:p>
          <a:p>
            <a:pPr lvl="1"/>
            <a:r>
              <a:rPr lang="en-US" altLang="ja-JP" sz="1600" b="1" dirty="0" err="1" smtClean="0"/>
              <a:t>VoLTE</a:t>
            </a:r>
            <a:r>
              <a:rPr lang="en-US" altLang="ja-JP" sz="1600" b="1" dirty="0" smtClean="0"/>
              <a:t> enhancement</a:t>
            </a:r>
          </a:p>
          <a:p>
            <a:pPr lvl="2"/>
            <a:r>
              <a:rPr lang="en-US" altLang="ja-JP" sz="1400" dirty="0" smtClean="0"/>
              <a:t>Remove RAN1 scope</a:t>
            </a:r>
            <a:endParaRPr lang="en-US" altLang="ja-JP" sz="1400" dirty="0"/>
          </a:p>
          <a:p>
            <a:pPr lvl="1"/>
            <a:r>
              <a:rPr lang="en-US" altLang="ja-JP" sz="1600" b="1" dirty="0" smtClean="0"/>
              <a:t>Latency reduction (L2)</a:t>
            </a:r>
          </a:p>
          <a:p>
            <a:pPr lvl="2"/>
            <a:r>
              <a:rPr lang="en-US" altLang="ja-JP" sz="1400" dirty="0" smtClean="0"/>
              <a:t>Remove contention based PUSCH</a:t>
            </a:r>
          </a:p>
          <a:p>
            <a:pPr lvl="1"/>
            <a:r>
              <a:rPr lang="en-US" altLang="ja-JP" sz="1600" b="1" dirty="0" smtClean="0"/>
              <a:t>Light connection</a:t>
            </a:r>
          </a:p>
          <a:p>
            <a:pPr lvl="2"/>
            <a:r>
              <a:rPr lang="en-US" altLang="ja-JP" sz="1400" dirty="0" smtClean="0"/>
              <a:t>Study phase w/ limited allocation in Q2-16</a:t>
            </a:r>
            <a:endParaRPr lang="en-US" altLang="ja-JP" sz="1400" dirty="0"/>
          </a:p>
          <a:p>
            <a:pPr lvl="1"/>
            <a:r>
              <a:rPr lang="en-US" altLang="ja-JP" sz="1600" b="1" dirty="0" smtClean="0"/>
              <a:t>Indoor positioning</a:t>
            </a:r>
          </a:p>
          <a:p>
            <a:pPr lvl="2"/>
            <a:r>
              <a:rPr lang="en-US" altLang="ja-JP" sz="1400" dirty="0" smtClean="0"/>
              <a:t>Limited allocation </a:t>
            </a:r>
            <a:r>
              <a:rPr lang="en-US" altLang="ja-JP" sz="1400" dirty="0"/>
              <a:t>(</a:t>
            </a:r>
            <a:r>
              <a:rPr lang="en-US" altLang="ja-JP" sz="1400" dirty="0" smtClean="0"/>
              <a:t>0.25 TU in R1 &amp; R2)</a:t>
            </a:r>
          </a:p>
          <a:p>
            <a:pPr marL="457200" lvl="1" indent="0">
              <a:buNone/>
            </a:pPr>
            <a:r>
              <a:rPr lang="en-US" altLang="ja-JP" sz="1200" i="1" dirty="0" smtClean="0"/>
              <a:t># All proposals require to adjust their scope.</a:t>
            </a:r>
          </a:p>
          <a:p>
            <a:pPr marL="457200" lvl="1" indent="0">
              <a:buNone/>
            </a:pPr>
            <a:endParaRPr lang="en-US" altLang="ja-JP" sz="1600" b="1" u="sng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RAN4-led:</a:t>
            </a:r>
          </a:p>
          <a:p>
            <a:pPr lvl="1"/>
            <a:r>
              <a:rPr lang="en-US" altLang="ja-JP" sz="1600" b="1" dirty="0" smtClean="0"/>
              <a:t>BS AAS</a:t>
            </a:r>
          </a:p>
          <a:p>
            <a:pPr lvl="1"/>
            <a:r>
              <a:rPr lang="en-US" altLang="ja-JP" sz="1600" b="1" dirty="0" smtClean="0"/>
              <a:t>Measurement gap enhancement</a:t>
            </a:r>
          </a:p>
          <a:p>
            <a:pPr lvl="1"/>
            <a:r>
              <a:rPr lang="en-US" altLang="ja-JP" sz="1600" b="1" dirty="0" smtClean="0"/>
              <a:t>MIMO OTA</a:t>
            </a:r>
          </a:p>
          <a:p>
            <a:pPr lvl="1"/>
            <a:r>
              <a:rPr lang="en-US" altLang="ja-JP" sz="1600" b="1" dirty="0"/>
              <a:t>Increase V2V WID </a:t>
            </a:r>
            <a:r>
              <a:rPr lang="en-US" altLang="ja-JP" sz="1600" dirty="0"/>
              <a:t>of 0.5 </a:t>
            </a:r>
            <a:r>
              <a:rPr lang="en-US" altLang="ja-JP" sz="1600" dirty="0" err="1" smtClean="0"/>
              <a:t>Tus</a:t>
            </a:r>
            <a:r>
              <a:rPr lang="en-US" altLang="ja-JP" sz="1600" dirty="0" smtClean="0"/>
              <a:t> for RAN4 task</a:t>
            </a:r>
            <a:endParaRPr lang="en-US" altLang="ja-JP" sz="1600" dirty="0"/>
          </a:p>
          <a:p>
            <a:pPr lvl="1"/>
            <a:endParaRPr lang="en-US" altLang="ja-JP" sz="1600" b="1" dirty="0" smtClean="0"/>
          </a:p>
          <a:p>
            <a:endParaRPr lang="en-US" altLang="ja-JP" sz="1800" dirty="0" smtClean="0"/>
          </a:p>
          <a:p>
            <a:pPr lvl="2"/>
            <a:endParaRPr lang="en-US" altLang="ja-JP" sz="1400" dirty="0"/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6453336"/>
            <a:ext cx="896448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FF"/>
                </a:solidFill>
              </a:rPr>
              <a:t>Ensure </a:t>
            </a:r>
            <a:r>
              <a:rPr lang="en-US" altLang="ja-JP" sz="2000" dirty="0" smtClean="0">
                <a:solidFill>
                  <a:srgbClr val="0000FF"/>
                </a:solidFill>
              </a:rPr>
              <a:t>~3 TUs </a:t>
            </a:r>
            <a:r>
              <a:rPr lang="en-US" altLang="ja-JP" sz="2000" dirty="0">
                <a:solidFill>
                  <a:srgbClr val="0000FF"/>
                </a:solidFill>
              </a:rPr>
              <a:t>available for NB-</a:t>
            </a:r>
            <a:r>
              <a:rPr lang="en-US" altLang="ja-JP" sz="2000" dirty="0" err="1">
                <a:solidFill>
                  <a:srgbClr val="0000FF"/>
                </a:solidFill>
              </a:rPr>
              <a:t>IoT</a:t>
            </a:r>
            <a:r>
              <a:rPr lang="en-US" altLang="ja-JP" sz="2000" dirty="0">
                <a:solidFill>
                  <a:srgbClr val="0000FF"/>
                </a:solidFill>
              </a:rPr>
              <a:t> enhancement </a:t>
            </a:r>
            <a:r>
              <a:rPr lang="en-US" altLang="ja-JP" sz="2000" dirty="0" smtClean="0">
                <a:solidFill>
                  <a:srgbClr val="0000FF"/>
                </a:solidFill>
              </a:rPr>
              <a:t>and from RAN#72</a:t>
            </a:r>
          </a:p>
          <a:p>
            <a:pPr marL="0" indent="0">
              <a:buNone/>
            </a:pPr>
            <a:endParaRPr lang="en-US" altLang="ja-JP" sz="2000" dirty="0" smtClean="0"/>
          </a:p>
          <a:p>
            <a:pPr marL="914400" lvl="2" indent="0">
              <a:buNone/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1" y="188641"/>
            <a:ext cx="7992814" cy="1039268"/>
          </a:xfrm>
        </p:spPr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ea typeface="SimHei" pitchFamily="2" charset="-122"/>
              </a:rPr>
              <a:t>RAN1 TU allocation</a:t>
            </a:r>
            <a:endParaRPr lang="en-US" sz="2400" b="0" dirty="0">
              <a:solidFill>
                <a:schemeClr val="tx1"/>
              </a:solidFill>
            </a:endParaRPr>
          </a:p>
        </p:txBody>
      </p:sp>
      <p:graphicFrame>
        <p:nvGraphicFramePr>
          <p:cNvPr id="7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96244"/>
              </p:ext>
            </p:extLst>
          </p:nvPr>
        </p:nvGraphicFramePr>
        <p:xfrm>
          <a:off x="430964" y="981710"/>
          <a:ext cx="8139302" cy="530281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36780"/>
                <a:gridCol w="732042"/>
                <a:gridCol w="856273"/>
                <a:gridCol w="843907"/>
                <a:gridCol w="967575"/>
                <a:gridCol w="967575"/>
                <a:gridCol w="967575"/>
                <a:gridCol w="967575"/>
              </a:tblGrid>
              <a:tr h="355073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Q2/16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Q3/16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Q4/16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Q1/17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Total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550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#84bis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#85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#86bis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#88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MUST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1.5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FD-MIMO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UL</a:t>
                      </a:r>
                      <a:r>
                        <a:rPr kumimoji="1" lang="en-US" altLang="ja-JP" sz="1600" kern="1200" baseline="0" dirty="0" smtClean="0"/>
                        <a:t> enhancements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/>
                        <a:t>eMBMS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1.5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baseline="0" dirty="0" smtClean="0">
                          <a:solidFill>
                            <a:srgbClr val="000000"/>
                          </a:solidFill>
                        </a:rPr>
                        <a:t>SRS carrier switching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eCoMP</a:t>
                      </a:r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(removing</a:t>
                      </a:r>
                      <a:r>
                        <a:rPr kumimoji="1" lang="en-US" altLang="ja-JP" sz="1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SRS, CSI, LAA)</a:t>
                      </a:r>
                      <a:endParaRPr kumimoji="1" lang="ja-JP" altLang="en-US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V2V boost (ongoing)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Indoor</a:t>
                      </a:r>
                      <a:r>
                        <a:rPr kumimoji="1" lang="en-US" altLang="ja-JP" sz="1600" kern="1200" baseline="0" dirty="0" smtClean="0"/>
                        <a:t> positioning (RAN2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FeD2D (RAN2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?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?</a:t>
                      </a:r>
                      <a:endParaRPr kumimoji="1" lang="ja-JP" altLang="en-US" sz="16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?</a:t>
                      </a:r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?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/>
                        <a:t>VoLTE</a:t>
                      </a:r>
                      <a:r>
                        <a:rPr kumimoji="1" lang="en-US" altLang="ja-JP" sz="1600" kern="1200" dirty="0" smtClean="0"/>
                        <a:t> (RAN2</a:t>
                      </a:r>
                      <a:r>
                        <a:rPr kumimoji="1" lang="en-US" altLang="ja-JP" sz="1600" kern="1200" baseline="0" dirty="0" smtClean="0"/>
                        <a:t>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1282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Total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8.25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7.5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8.25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135819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1" y="28987"/>
            <a:ext cx="7992814" cy="711242"/>
          </a:xfrm>
        </p:spPr>
        <p:txBody>
          <a:bodyPr/>
          <a:lstStyle/>
          <a:p>
            <a:r>
              <a:rPr lang="en-US" b="0" dirty="0" smtClean="0">
                <a:solidFill>
                  <a:schemeClr val="tx2"/>
                </a:solidFill>
                <a:ea typeface="SimHei" pitchFamily="2" charset="-122"/>
              </a:rPr>
              <a:t>RAN2</a:t>
            </a:r>
            <a:r>
              <a:rPr lang="en-US" b="0" dirty="0" smtClean="0">
                <a:solidFill>
                  <a:schemeClr val="tx1"/>
                </a:solidFill>
                <a:ea typeface="SimHei" pitchFamily="2" charset="-122"/>
              </a:rPr>
              <a:t> TU allocation</a:t>
            </a:r>
            <a:endParaRPr lang="en-US" sz="2400" b="0" dirty="0">
              <a:solidFill>
                <a:schemeClr val="tx1"/>
              </a:solidFill>
            </a:endParaRPr>
          </a:p>
        </p:txBody>
      </p:sp>
      <p:graphicFrame>
        <p:nvGraphicFramePr>
          <p:cNvPr id="7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487900"/>
              </p:ext>
            </p:extLst>
          </p:nvPr>
        </p:nvGraphicFramePr>
        <p:xfrm>
          <a:off x="370019" y="815438"/>
          <a:ext cx="8532178" cy="50236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4237"/>
                <a:gridCol w="858579"/>
                <a:gridCol w="897605"/>
                <a:gridCol w="884641"/>
                <a:gridCol w="1014279"/>
                <a:gridCol w="1014279"/>
                <a:gridCol w="1014279"/>
                <a:gridCol w="1014279"/>
              </a:tblGrid>
              <a:tr h="355073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Q2/16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Q3/16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Q4/16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Q1/17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Total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550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#93bis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#94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#95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#95bis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VOLTE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[x]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[x]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[x]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3.5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Latency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3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Light Connection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7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Indoor Positioning 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2.25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LWA </a:t>
                      </a:r>
                      <a:r>
                        <a:rPr kumimoji="1" lang="en-US" altLang="ja-JP" sz="1600" kern="1200" dirty="0" err="1" smtClean="0"/>
                        <a:t>enh</a:t>
                      </a:r>
                      <a:r>
                        <a:rPr kumimoji="1" lang="en-US" altLang="ja-JP" sz="1600" kern="1200" dirty="0" smtClean="0"/>
                        <a:t>.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9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914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FeD2D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[1.5]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[2]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[2]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[2]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10.5</a:t>
                      </a: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EMBMS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SRS carrier switching (RAN1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5452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Measurement Gap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(RAN4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Total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5.5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6646736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1" y="187552"/>
            <a:ext cx="8229838" cy="11430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 RAN4 TU for RAN4/RAN1 new WI/SI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889611"/>
              </p:ext>
            </p:extLst>
          </p:nvPr>
        </p:nvGraphicFramePr>
        <p:xfrm>
          <a:off x="323528" y="1268760"/>
          <a:ext cx="8222251" cy="420623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67609"/>
                <a:gridCol w="827392"/>
                <a:gridCol w="864999"/>
                <a:gridCol w="852507"/>
                <a:gridCol w="977436"/>
                <a:gridCol w="977436"/>
                <a:gridCol w="977436"/>
                <a:gridCol w="977436"/>
              </a:tblGrid>
              <a:tr h="292669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Q2/16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Q3/16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Q4/16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Q1/17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Total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</a:tr>
              <a:tr h="29266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78bis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79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80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80bis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AAS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</a:t>
                      </a:r>
                      <a:r>
                        <a:rPr kumimoji="1" lang="en-US" altLang="ja-JP" sz="1400" baseline="0" dirty="0" smtClean="0"/>
                        <a:t> 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RRM 0.5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RRM 0.5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MIMO OTA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Measurement</a:t>
                      </a:r>
                      <a:r>
                        <a:rPr kumimoji="1" lang="en-US" altLang="ja-JP" sz="1400" kern="1200" baseline="0" dirty="0" smtClean="0"/>
                        <a:t> gap enhancement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MUST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</a:t>
                      </a:r>
                      <a:r>
                        <a:rPr kumimoji="1" lang="en-US" altLang="ja-JP" sz="1400" kern="1200" baseline="0" dirty="0" smtClean="0"/>
                        <a:t> </a:t>
                      </a:r>
                      <a:r>
                        <a:rPr kumimoji="1" lang="en-US" altLang="ja-JP" sz="1400" kern="1200" dirty="0" smtClean="0"/>
                        <a:t>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/>
                        <a:t>eFD</a:t>
                      </a:r>
                      <a:r>
                        <a:rPr lang="en-US" altLang="zh-CN" sz="1400" dirty="0" smtClean="0"/>
                        <a:t>-MIMO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rgbClr val="000000"/>
                          </a:solidFill>
                        </a:rPr>
                        <a:t>SRS Switching</a:t>
                      </a:r>
                      <a:endParaRPr kumimoji="1" lang="ja-JP" altLang="en-US" sz="14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UL enhancement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Indoor positioning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0.25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0.25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Total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46011" y="6037498"/>
            <a:ext cx="7507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RAN1/RAN2 impact of RAN4 new items: only </a:t>
            </a:r>
            <a:r>
              <a:rPr kumimoji="1" lang="en-US" altLang="ja-JP" dirty="0" smtClean="0">
                <a:solidFill>
                  <a:schemeClr val="dk1"/>
                </a:solidFill>
              </a:rPr>
              <a:t>Measurement gap enhancement</a:t>
            </a:r>
            <a:r>
              <a:rPr kumimoji="1" lang="ja-JP" altLang="en-US" dirty="0" smtClean="0">
                <a:solidFill>
                  <a:schemeClr val="dk1"/>
                </a:solidFill>
              </a:rPr>
              <a:t> </a:t>
            </a:r>
            <a:endParaRPr kumimoji="1" lang="en-US" altLang="ja-JP" dirty="0" smtClean="0">
              <a:solidFill>
                <a:schemeClr val="dk1"/>
              </a:solidFill>
            </a:endParaRPr>
          </a:p>
          <a:p>
            <a:r>
              <a:rPr kumimoji="1" lang="en-US" altLang="ja-JP" dirty="0" smtClean="0">
                <a:solidFill>
                  <a:schemeClr val="dk1"/>
                </a:solidFill>
              </a:rPr>
              <a:t>RAN2: 1+0.5 TU in </a:t>
            </a:r>
            <a:r>
              <a:rPr kumimoji="1" lang="en-US" altLang="ja-JP" dirty="0" smtClean="0"/>
              <a:t>Q4/16,  RAN1 (maybe some)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394550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6752</TotalTime>
  <Words>616</Words>
  <Application>Microsoft Macintosh PowerPoint</Application>
  <PresentationFormat>On-screen Show (4:3)</PresentationFormat>
  <Paragraphs>272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Way Forward  Rel-14 RAN1/RAN2/RAN4-led</vt:lpstr>
      <vt:lpstr>Following items proposed for approval</vt:lpstr>
      <vt:lpstr>RAN1 TU allocation</vt:lpstr>
      <vt:lpstr>RAN2 TU allocation</vt:lpstr>
      <vt:lpstr> RAN4 TU for RAN4/RAN1 new WI/SI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Lorenzo Casaccia</cp:lastModifiedBy>
  <cp:revision>264</cp:revision>
  <dcterms:created xsi:type="dcterms:W3CDTF">2015-02-03T00:53:02Z</dcterms:created>
  <dcterms:modified xsi:type="dcterms:W3CDTF">2016-03-10T12:59:57Z</dcterms:modified>
</cp:coreProperties>
</file>