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commentAuthors.xml" ContentType="application/vnd.openxmlformats-officedocument.presentationml.commentAuthors+xml"/>
  <Override PartName="/ppt/theme/theme14.xml" ContentType="application/vnd.openxmlformats-officedocument.theme+xml"/>
  <Override PartName="/ppt/slideMasters/slideMaster6.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4026" r:id="rId2"/>
    <p:sldMasterId id="2147484047" r:id="rId3"/>
    <p:sldMasterId id="2147484370" r:id="rId4"/>
    <p:sldMasterId id="2147484379" r:id="rId5"/>
    <p:sldMasterId id="2147486789" r:id="rId6"/>
    <p:sldMasterId id="2147486791" r:id="rId7"/>
    <p:sldMasterId id="2147486800" r:id="rId8"/>
    <p:sldMasterId id="2147486803" r:id="rId9"/>
    <p:sldMasterId id="2147486805" r:id="rId10"/>
    <p:sldMasterId id="2147486810" r:id="rId11"/>
    <p:sldMasterId id="2147486814" r:id="rId12"/>
  </p:sldMasterIdLst>
  <p:notesMasterIdLst>
    <p:notesMasterId r:id="rId20"/>
  </p:notesMasterIdLst>
  <p:handoutMasterIdLst>
    <p:handoutMasterId r:id="rId21"/>
  </p:handoutMasterIdLst>
  <p:sldIdLst>
    <p:sldId id="977" r:id="rId13"/>
    <p:sldId id="1053" r:id="rId14"/>
    <p:sldId id="1075" r:id="rId15"/>
    <p:sldId id="1073" r:id="rId16"/>
    <p:sldId id="1074" r:id="rId17"/>
    <p:sldId id="1066" r:id="rId18"/>
    <p:sldId id="1067" r:id="rId19"/>
  </p:sldIdLst>
  <p:sldSz cx="12195175" cy="6858000"/>
  <p:notesSz cx="7099300" cy="10234613"/>
  <p:defaultTextStyle>
    <a:defPPr>
      <a:defRPr lang="zh-CN"/>
    </a:defPPr>
    <a:lvl1pPr algn="l" rtl="0" fontAlgn="base">
      <a:spcBef>
        <a:spcPct val="0"/>
      </a:spcBef>
      <a:spcAft>
        <a:spcPct val="0"/>
      </a:spcAft>
      <a:defRPr kern="1200">
        <a:solidFill>
          <a:schemeClr val="tx1"/>
        </a:solidFill>
        <a:latin typeface="Calibri" pitchFamily="34" charset="0"/>
        <a:ea typeface="SimSun" pitchFamily="2" charset="-122"/>
        <a:cs typeface="+mn-cs"/>
      </a:defRPr>
    </a:lvl1pPr>
    <a:lvl2pPr marL="457200" algn="l" rtl="0" fontAlgn="base">
      <a:spcBef>
        <a:spcPct val="0"/>
      </a:spcBef>
      <a:spcAft>
        <a:spcPct val="0"/>
      </a:spcAft>
      <a:defRPr kern="1200">
        <a:solidFill>
          <a:schemeClr val="tx1"/>
        </a:solidFill>
        <a:latin typeface="Calibri" pitchFamily="34" charset="0"/>
        <a:ea typeface="SimSun" pitchFamily="2" charset="-122"/>
        <a:cs typeface="+mn-cs"/>
      </a:defRPr>
    </a:lvl2pPr>
    <a:lvl3pPr marL="914400" algn="l" rtl="0" fontAlgn="base">
      <a:spcBef>
        <a:spcPct val="0"/>
      </a:spcBef>
      <a:spcAft>
        <a:spcPct val="0"/>
      </a:spcAft>
      <a:defRPr kern="1200">
        <a:solidFill>
          <a:schemeClr val="tx1"/>
        </a:solidFill>
        <a:latin typeface="Calibri" pitchFamily="34" charset="0"/>
        <a:ea typeface="SimSun" pitchFamily="2" charset="-122"/>
        <a:cs typeface="+mn-cs"/>
      </a:defRPr>
    </a:lvl3pPr>
    <a:lvl4pPr marL="1371600" algn="l" rtl="0" fontAlgn="base">
      <a:spcBef>
        <a:spcPct val="0"/>
      </a:spcBef>
      <a:spcAft>
        <a:spcPct val="0"/>
      </a:spcAft>
      <a:defRPr kern="1200">
        <a:solidFill>
          <a:schemeClr val="tx1"/>
        </a:solidFill>
        <a:latin typeface="Calibri" pitchFamily="34" charset="0"/>
        <a:ea typeface="SimSun" pitchFamily="2" charset="-122"/>
        <a:cs typeface="+mn-cs"/>
      </a:defRPr>
    </a:lvl4pPr>
    <a:lvl5pPr marL="1828800" algn="l" rtl="0" fontAlgn="base">
      <a:spcBef>
        <a:spcPct val="0"/>
      </a:spcBef>
      <a:spcAft>
        <a:spcPct val="0"/>
      </a:spcAft>
      <a:defRPr kern="1200">
        <a:solidFill>
          <a:schemeClr val="tx1"/>
        </a:solidFill>
        <a:latin typeface="Calibri" pitchFamily="34" charset="0"/>
        <a:ea typeface="SimSun" pitchFamily="2" charset="-122"/>
        <a:cs typeface="+mn-cs"/>
      </a:defRPr>
    </a:lvl5pPr>
    <a:lvl6pPr marL="2286000" algn="l" defTabSz="914400" rtl="0" eaLnBrk="1" latinLnBrk="0" hangingPunct="1">
      <a:defRPr kern="1200">
        <a:solidFill>
          <a:schemeClr val="tx1"/>
        </a:solidFill>
        <a:latin typeface="Calibri" pitchFamily="34" charset="0"/>
        <a:ea typeface="SimSun" pitchFamily="2" charset="-122"/>
        <a:cs typeface="+mn-cs"/>
      </a:defRPr>
    </a:lvl6pPr>
    <a:lvl7pPr marL="2743200" algn="l" defTabSz="914400" rtl="0" eaLnBrk="1" latinLnBrk="0" hangingPunct="1">
      <a:defRPr kern="1200">
        <a:solidFill>
          <a:schemeClr val="tx1"/>
        </a:solidFill>
        <a:latin typeface="Calibri" pitchFamily="34" charset="0"/>
        <a:ea typeface="SimSun" pitchFamily="2" charset="-122"/>
        <a:cs typeface="+mn-cs"/>
      </a:defRPr>
    </a:lvl7pPr>
    <a:lvl8pPr marL="3200400" algn="l" defTabSz="914400" rtl="0" eaLnBrk="1" latinLnBrk="0" hangingPunct="1">
      <a:defRPr kern="1200">
        <a:solidFill>
          <a:schemeClr val="tx1"/>
        </a:solidFill>
        <a:latin typeface="Calibri" pitchFamily="34" charset="0"/>
        <a:ea typeface="SimSun" pitchFamily="2" charset="-122"/>
        <a:cs typeface="+mn-cs"/>
      </a:defRPr>
    </a:lvl8pPr>
    <a:lvl9pPr marL="3657600" algn="l" defTabSz="914400" rtl="0" eaLnBrk="1" latinLnBrk="0" hangingPunct="1">
      <a:defRPr kern="1200">
        <a:solidFill>
          <a:schemeClr val="tx1"/>
        </a:solidFill>
        <a:latin typeface="Calibri" pitchFamily="34" charset="0"/>
        <a:ea typeface="SimSun"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awei, HiSilicon1" initials="HW"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00FF"/>
    <a:srgbClr val="043FFC"/>
    <a:srgbClr val="CCFF99"/>
    <a:srgbClr val="00698E"/>
    <a:srgbClr val="3333FF"/>
    <a:srgbClr val="005DE6"/>
    <a:srgbClr val="0066FF"/>
    <a:srgbClr val="A50021"/>
    <a:srgbClr val="66FF99"/>
    <a:srgbClr val="FFFFFF"/>
  </p:clrMru>
</p:presentationPr>
</file>

<file path=ppt/tableStyles.xml><?xml version="1.0" encoding="utf-8"?>
<a:tblStyleLst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91" autoAdjust="0"/>
    <p:restoredTop sz="78571" autoAdjust="0"/>
  </p:normalViewPr>
  <p:slideViewPr>
    <p:cSldViewPr snapToGrid="0">
      <p:cViewPr varScale="1">
        <p:scale>
          <a:sx n="73" d="100"/>
          <a:sy n="73" d="100"/>
        </p:scale>
        <p:origin x="-852" y="-102"/>
      </p:cViewPr>
      <p:guideLst>
        <p:guide orient="horz" pos="436"/>
        <p:guide orient="horz" pos="618"/>
        <p:guide orient="horz" pos="845"/>
        <p:guide pos="7107"/>
        <p:guide pos="55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1638" y="-108"/>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eaLnBrk="0" hangingPunct="0">
              <a:defRPr sz="1300"/>
            </a:lvl1pPr>
          </a:lstStyle>
          <a:p>
            <a:pPr>
              <a:defRPr/>
            </a:pPr>
            <a:endParaRPr lang="zh-CN" altLang="en-US"/>
          </a:p>
        </p:txBody>
      </p:sp>
      <p:sp>
        <p:nvSpPr>
          <p:cNvPr id="227331" name="Rectangle 3"/>
          <p:cNvSpPr>
            <a:spLocks noGrp="1" noChangeArrowheads="1"/>
          </p:cNvSpPr>
          <p:nvPr>
            <p:ph type="dt" sz="quarter" idx="1"/>
          </p:nvPr>
        </p:nvSpPr>
        <p:spPr bwMode="auto">
          <a:xfrm>
            <a:off x="4021138"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algn="r" eaLnBrk="0" hangingPunct="0">
              <a:defRPr sz="1300"/>
            </a:lvl1pPr>
          </a:lstStyle>
          <a:p>
            <a:pPr>
              <a:defRPr/>
            </a:pPr>
            <a:fld id="{7C0AD49D-1A4D-4AB4-97FF-86E356CECB7B}" type="datetimeFigureOut">
              <a:rPr lang="zh-CN" altLang="en-US"/>
              <a:pPr>
                <a:defRPr/>
              </a:pPr>
              <a:t>2016/3/10</a:t>
            </a:fld>
            <a:endParaRPr lang="en-US" altLang="zh-CN"/>
          </a:p>
        </p:txBody>
      </p:sp>
      <p:sp>
        <p:nvSpPr>
          <p:cNvPr id="227332" name="Rectangle 4"/>
          <p:cNvSpPr>
            <a:spLocks noGrp="1" noChangeArrowheads="1"/>
          </p:cNvSpPr>
          <p:nvPr>
            <p:ph type="ftr" sz="quarter" idx="2"/>
          </p:nvPr>
        </p:nvSpPr>
        <p:spPr bwMode="auto">
          <a:xfrm>
            <a:off x="0"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eaLnBrk="0" hangingPunct="0">
              <a:defRPr sz="1300"/>
            </a:lvl1pPr>
          </a:lstStyle>
          <a:p>
            <a:pPr>
              <a:defRPr/>
            </a:pPr>
            <a:endParaRPr lang="en-US" altLang="zh-CN"/>
          </a:p>
        </p:txBody>
      </p:sp>
      <p:sp>
        <p:nvSpPr>
          <p:cNvPr id="227333" name="Rectangle 5"/>
          <p:cNvSpPr>
            <a:spLocks noGrp="1" noChangeArrowheads="1"/>
          </p:cNvSpPr>
          <p:nvPr>
            <p:ph type="sldNum" sz="quarter" idx="3"/>
          </p:nvPr>
        </p:nvSpPr>
        <p:spPr bwMode="auto">
          <a:xfrm>
            <a:off x="4021138"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algn="r" eaLnBrk="0" hangingPunct="0">
              <a:defRPr sz="1300"/>
            </a:lvl1pPr>
          </a:lstStyle>
          <a:p>
            <a:pPr>
              <a:defRPr/>
            </a:pPr>
            <a:fld id="{29EA481E-60FC-4A55-BCFA-6DC38D9B38F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6661" tIns="48331" rIns="96661" bIns="48331" numCol="1" anchor="t" anchorCtr="0" compatLnSpc="1">
            <a:prstTxWarp prst="textNoShape">
              <a:avLst/>
            </a:prstTxWarp>
          </a:bodyPr>
          <a:lstStyle>
            <a:lvl1pPr>
              <a:defRPr sz="1300"/>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6661" tIns="48331" rIns="96661" bIns="48331" numCol="1" anchor="t" anchorCtr="0" compatLnSpc="1">
            <a:prstTxWarp prst="textNoShape">
              <a:avLst/>
            </a:prstTxWarp>
          </a:bodyPr>
          <a:lstStyle>
            <a:lvl1pPr algn="r">
              <a:defRPr sz="1300"/>
            </a:lvl1pPr>
          </a:lstStyle>
          <a:p>
            <a:pPr>
              <a:defRPr/>
            </a:pPr>
            <a:fld id="{45902721-03D3-4711-A9D3-1D5A280463FC}" type="datetimeFigureOut">
              <a:rPr lang="zh-CN" altLang="en-US"/>
              <a:pPr>
                <a:defRPr/>
              </a:pPr>
              <a:t>2016/3/10</a:t>
            </a:fld>
            <a:endParaRPr lang="en-US" altLang="zh-CN"/>
          </a:p>
        </p:txBody>
      </p:sp>
      <p:sp>
        <p:nvSpPr>
          <p:cNvPr id="4" name="幻灯片图像占位符 3"/>
          <p:cNvSpPr>
            <a:spLocks noGrp="1" noRot="1" noChangeAspect="1"/>
          </p:cNvSpPr>
          <p:nvPr>
            <p:ph type="sldImg" idx="2"/>
          </p:nvPr>
        </p:nvSpPr>
        <p:spPr>
          <a:xfrm>
            <a:off x="138113" y="768350"/>
            <a:ext cx="6823075" cy="3838575"/>
          </a:xfrm>
          <a:prstGeom prst="rect">
            <a:avLst/>
          </a:prstGeom>
          <a:noFill/>
          <a:ln w="12700">
            <a:solidFill>
              <a:prstClr val="black"/>
            </a:solidFill>
          </a:ln>
        </p:spPr>
        <p:txBody>
          <a:bodyPr vert="horz" lIns="96661" tIns="48331" rIns="96661" bIns="48331" rtlCol="0" anchor="ctr"/>
          <a:lstStyle/>
          <a:p>
            <a:pPr lvl="0"/>
            <a:endParaRPr lang="zh-CN" altLang="en-US" noProof="0"/>
          </a:p>
        </p:txBody>
      </p:sp>
      <p:sp>
        <p:nvSpPr>
          <p:cNvPr id="5" name="备注占位符 4"/>
          <p:cNvSpPr>
            <a:spLocks noGrp="1"/>
          </p:cNvSpPr>
          <p:nvPr>
            <p:ph type="body" sz="quarter" idx="3"/>
          </p:nvPr>
        </p:nvSpPr>
        <p:spPr>
          <a:xfrm>
            <a:off x="709613" y="4862513"/>
            <a:ext cx="5680075" cy="4603750"/>
          </a:xfrm>
          <a:prstGeom prst="rect">
            <a:avLst/>
          </a:prstGeom>
        </p:spPr>
        <p:txBody>
          <a:bodyPr vert="horz" wrap="square" lIns="96661" tIns="48331" rIns="96661" bIns="48331"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6661" tIns="48331" rIns="96661" bIns="48331" numCol="1" anchor="b" anchorCtr="0" compatLnSpc="1">
            <a:prstTxWarp prst="textNoShape">
              <a:avLst/>
            </a:prstTxWarp>
          </a:bodyPr>
          <a:lstStyle>
            <a:lvl1pPr>
              <a:defRPr sz="1300"/>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pPr>
              <a:defRPr/>
            </a:pPr>
            <a:fld id="{4787386E-CC77-4608-8487-1E0D4EEFC17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113" y="768350"/>
            <a:ext cx="6823075" cy="3838575"/>
          </a:xfrm>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05E0B524-39D1-4AA2-8F56-B570DCCF57FB}" type="slidenum">
              <a:rPr lang="en-US" altLang="zh-CN" smtClean="0">
                <a:solidFill>
                  <a:prstClr val="black"/>
                </a:solidFill>
              </a:rPr>
              <a:pPr/>
              <a:t>1</a:t>
            </a:fld>
            <a:endParaRPr lang="en-US" altLang="zh-CN"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D85D6C4D-5312-44C5-8BE5-E0908BA1D43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300" y="433587"/>
            <a:ext cx="10440989" cy="677108"/>
          </a:xfrm>
          <a:prstGeom prst="rect">
            <a:avLst/>
          </a:prstGeom>
        </p:spPr>
        <p:txBody>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300" y="1260279"/>
            <a:ext cx="10440989" cy="4717440"/>
          </a:xfrm>
          <a:prstGeom prst="rect">
            <a:avLst/>
          </a:prstGeom>
          <a:noFill/>
          <a:ln w="9525">
            <a:noFill/>
            <a:miter lim="800000"/>
            <a:headEnd/>
            <a:tailEnd/>
          </a:ln>
        </p:spPr>
        <p:txBody>
          <a:bodyPr/>
          <a:lstStyle>
            <a:lvl1pPr marL="273050" indent="-273050">
              <a:spcAft>
                <a:spcPts val="0"/>
              </a:spcAft>
              <a:buFont typeface="Arial" pitchFamily="34" charset="0"/>
              <a:buChar char="•"/>
              <a:defRPr sz="2800">
                <a:solidFill>
                  <a:srgbClr val="006699"/>
                </a:solidFill>
              </a:defRPr>
            </a:lvl1pPr>
            <a:lvl2pPr>
              <a:defRPr sz="2000"/>
            </a:lvl2pPr>
            <a:lvl3pPr>
              <a:defRPr sz="2000"/>
            </a:lvl3pPr>
            <a:lvl4pPr>
              <a:buFont typeface="Arial" pitchFamily="34" charset="0"/>
              <a:buChar char="•"/>
              <a:defRPr/>
            </a:lvl4pPr>
            <a:lvl6pPr marL="804863" indent="-347663">
              <a:spcAft>
                <a:spcPts val="1200"/>
              </a:spcAft>
              <a:buFont typeface="Courier New" pitchFamily="49" charset="0"/>
              <a:buChar char="o"/>
              <a:defRPr sz="2400">
                <a:solidFill>
                  <a:schemeClr val="tx1"/>
                </a:solidFill>
              </a:defRPr>
            </a:lvl6pPr>
            <a:lvl7pPr marL="1255713" indent="-341313">
              <a:spcAft>
                <a:spcPts val="1200"/>
              </a:spcAft>
              <a:buFont typeface="FrutigerNext LT Medium" pitchFamily="34" charset="0"/>
              <a:buChar char="–"/>
              <a:defRPr sz="2000" b="0" i="1">
                <a:solidFill>
                  <a:schemeClr val="tx1"/>
                </a:solidFill>
              </a:defRPr>
            </a:lvl7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cSld>
  <p:clrMapOvr>
    <a:masterClrMapping/>
  </p:clrMapOvr>
  <p:transition advClick="0" advTm="8000">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036B7AFC-C567-4562-A4AB-D72288ACBC35}"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23880FD6-5C71-40D6-A3B4-8B87FB826268}" type="slidenum">
              <a:rPr lang="de-DE" altLang="zh-CN"/>
              <a:pPr>
                <a:defRPr/>
              </a:pPr>
              <a:t>‹#›</a:t>
            </a:fld>
            <a:endParaRPr lang="en-GB"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0953A2E8-6A80-48CE-90E2-A07D92205D17}" type="slidenum">
              <a:rPr lang="de-DE" altLang="zh-CN"/>
              <a:pPr>
                <a:defRPr/>
              </a:pPr>
              <a:t>‹#›</a:t>
            </a:fld>
            <a:endParaRPr lang="en-GB"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C674A73F-F34D-4E5F-BA28-FE5170A7946B}" type="slidenum">
              <a:rPr lang="de-DE" altLang="zh-CN"/>
              <a:pPr>
                <a:defRPr/>
              </a:pPr>
              <a:t>‹#›</a:t>
            </a:fld>
            <a:endParaRPr lang="en-GB"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69BFB855-21DE-4DE6-8B22-8D212A3033F5}" type="slidenum">
              <a:rPr lang="de-DE" altLang="zh-CN"/>
              <a:pPr>
                <a:defRPr/>
              </a:pPr>
              <a:t>‹#›</a:t>
            </a:fld>
            <a:endParaRPr lang="en-GB"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46C57DE5-73EC-4AF5-86AB-47A44A80034C}" type="slidenum">
              <a:rPr lang="de-DE"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6125" y="4094163"/>
            <a:ext cx="1447800" cy="265112"/>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950" y="6207125"/>
            <a:ext cx="1641475"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9" name="Rectangle 25"/>
          <p:cNvSpPr>
            <a:spLocks noChangeArrowheads="1"/>
          </p:cNvSpPr>
          <p:nvPr/>
        </p:nvSpPr>
        <p:spPr bwMode="auto">
          <a:xfrm>
            <a:off x="9059863" y="247650"/>
            <a:ext cx="1401762" cy="29686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400" b="1">
                <a:solidFill>
                  <a:srgbClr val="666666"/>
                </a:solidFill>
                <a:latin typeface="FrutigerNext LT Regular" pitchFamily="34" charset="0"/>
                <a:ea typeface="MS PGothic" pitchFamily="34" charset="-128"/>
              </a:rPr>
              <a:t>Security Level:</a:t>
            </a:r>
            <a:r>
              <a:rPr lang="zh-CN" altLang="en-US" sz="1400" b="1">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725" y="1322388"/>
            <a:ext cx="2625725" cy="3752850"/>
          </a:xfrm>
          <a:prstGeom prst="rect">
            <a:avLst/>
          </a:prstGeom>
          <a:noFill/>
          <a:ln w="9525" algn="ctr">
            <a:noFill/>
            <a:miter lim="800000"/>
            <a:headEnd/>
            <a:tailEnd/>
          </a:ln>
          <a:effectLst/>
        </p:spPr>
        <p:txBody>
          <a:bodyPr lIns="80139" tIns="40069" rIns="80139" bIns="40069">
            <a:spAutoFit/>
          </a:bodyPr>
          <a:lstStyle/>
          <a:p>
            <a:pPr algn="r" defTabSz="801688" eaLnBrk="0" hangingPunct="0">
              <a:lnSpc>
                <a:spcPct val="125000"/>
              </a:lnSpc>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:40-47pt  </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:26-30pt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内部使用字体 </a:t>
            </a:r>
            <a:r>
              <a:rPr lang="en-US" altLang="zh-CN" sz="1100">
                <a:solidFill>
                  <a:srgbClr val="FFFFFF"/>
                </a:solidFill>
                <a:latin typeface="Arial" pitchFamily="34" charset="0"/>
                <a:ea typeface="华文细黑" pitchFamily="2" charset="-122"/>
              </a:rPr>
              <a:t>:</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FrutigerNext LT Medium</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外部使用字体 </a:t>
            </a:r>
            <a:r>
              <a:rPr lang="en-US" altLang="zh-CN" sz="1100">
                <a:solidFill>
                  <a:srgbClr val="FFFFFF"/>
                </a:solidFill>
                <a:latin typeface="Arial" pitchFamily="34" charset="0"/>
                <a:ea typeface="华文细黑" pitchFamily="2" charset="-122"/>
              </a:rPr>
              <a:t>: Arial</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:35-47pt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  </a:t>
            </a: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:24-28pt</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a:t>
            </a: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spcBef>
                <a:spcPct val="50000"/>
              </a:spcBef>
              <a:defRPr/>
            </a:pPr>
            <a:endParaRPr lang="zh-CN" altLang="en-US" sz="110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39"/>
            <a:ext cx="7075742"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813" y="282575"/>
            <a:ext cx="2844800" cy="474663"/>
          </a:xfrm>
        </p:spPr>
        <p:txBody>
          <a:bodyPr lIns="80139" tIns="40069" rIns="80139" bIns="40069"/>
          <a:lstStyle>
            <a:lvl1pPr>
              <a:lnSpc>
                <a:spcPct val="100000"/>
              </a:lnSpc>
              <a:defRPr>
                <a:latin typeface="FrutigerNext LT Regular" pitchFamily="34" charset="0"/>
                <a:ea typeface="SimSun" pitchFamily="2" charset="-122"/>
              </a:defRPr>
            </a:lvl1pPr>
          </a:lstStyle>
          <a:p>
            <a:pPr>
              <a:defRPr/>
            </a:pPr>
            <a:fld id="{88C64CA3-1B33-4A0E-AE37-0068603B9816}" type="datetime1">
              <a:rPr lang="zh-CN" altLang="en-US"/>
              <a:pPr>
                <a:defRPr/>
              </a:pPr>
              <a:t>2016/3/10</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7C76E3CA-4740-4FF8-8A9C-C254798EDBC8}" type="slidenum">
              <a:rPr lang="de-DE" altLang="zh-CN"/>
              <a:pPr>
                <a:defRPr/>
              </a:pPr>
              <a:t>‹#›</a:t>
            </a:fld>
            <a:endParaRPr lang="en-GB"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03CD4352-B031-4149-A9E4-38C03042DB90}" type="slidenum">
              <a:rPr lang="de-DE" altLang="zh-CN"/>
              <a:pPr>
                <a:defRPr/>
              </a:pPr>
              <a:t>‹#›</a:t>
            </a:fld>
            <a:endParaRPr lang="en-GB"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5"/>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7D89738-B38B-4E48-ABC3-3A190BF177A0}" type="slidenum">
              <a:rPr lang="de-DE" altLang="zh-CN"/>
              <a:pPr>
                <a:defRPr/>
              </a:pPr>
              <a:t>‹#›</a:t>
            </a:fld>
            <a:endParaRPr lang="en-GB"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84A1649A-58AC-444C-8F93-A05D7FEDD771}" type="slidenum">
              <a:rPr lang="de-DE" altLang="zh-CN"/>
              <a:pPr>
                <a:defRPr/>
              </a:pPr>
              <a:t>‹#›</a:t>
            </a:fld>
            <a:endParaRPr lang="en-GB"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138BB6D0-465B-4AE3-94F2-26E5AF0D79F7}" type="slidenum">
              <a:rPr lang="de-DE" altLang="zh-CN"/>
              <a:pPr>
                <a:defRPr/>
              </a:pPr>
              <a:t>‹#›</a:t>
            </a:fld>
            <a:endParaRPr lang="en-GB"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D3002DD-5955-440A-A99E-06C5C25DC438}" type="slidenum">
              <a:rPr lang="de-DE" altLang="zh-CN"/>
              <a:pPr>
                <a:defRPr/>
              </a:pPr>
              <a:t>‹#›</a:t>
            </a:fld>
            <a:endParaRPr lang="en-GB"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4B631D1C-C43E-4BF6-B2CA-6F5F137D02C8}" type="slidenum">
              <a:rPr lang="de-DE" altLang="zh-CN"/>
              <a:pPr>
                <a:defRPr/>
              </a:pPr>
              <a:t>‹#›</a:t>
            </a:fld>
            <a:endParaRPr lang="en-GB"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C52AE381-267F-4D83-9EAD-B599B756BDDF}" type="slidenum">
              <a:rPr lang="de-DE" altLang="zh-CN"/>
              <a:pPr>
                <a:defRPr/>
              </a:pPr>
              <a:t>‹#›</a:t>
            </a:fld>
            <a:endParaRPr lang="en-GB"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925B6DC-4401-40BA-A788-96C6F9580B7A}" type="slidenum">
              <a:rPr lang="de-DE" altLang="zh-CN"/>
              <a:pPr>
                <a:defRPr/>
              </a:pPr>
              <a:t>‹#›</a:t>
            </a:fld>
            <a:endParaRPr lang="en-GB"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4"/>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4"/>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5B3EBC70-B69C-4DD2-8BCE-C49ECCBC02C1}" type="slidenum">
              <a:rPr lang="de-DE"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185066"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F2C7EC66-AB35-471A-9E00-206B8E4F0709}" type="slidenum">
              <a:rPr lang="de-DE" altLang="zh-CN"/>
              <a:pPr>
                <a:defRPr/>
              </a:pPr>
              <a:t>‹#›</a:t>
            </a:fld>
            <a:endParaRPr lang="en-GB"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75"/>
            <a:ext cx="10575503" cy="4194175"/>
          </a:xfrm>
        </p:spPr>
        <p:txBody>
          <a:bodyPr/>
          <a:lstStyle/>
          <a:p>
            <a:pPr lvl="0"/>
            <a:endParaRPr lang="zh-CN" altLang="en-US" noProof="0" smtClean="0"/>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974147D-0AE3-4799-805A-45FBE6B1CC6B}" type="slidenum">
              <a:rPr lang="de-DE" altLang="zh-CN"/>
              <a:pPr>
                <a:defRPr/>
              </a:pPr>
              <a:t>‹#›</a:t>
            </a:fld>
            <a:endParaRPr lang="en-GB"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325440"/>
            <a:ext cx="10179584"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79"/>
            <a:ext cx="10179584"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8F566089-D990-4AA4-B160-B931BE32CA5A}"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8265B8-574F-479D-B9A5-5647D3CAF44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F9F77B1C-D439-46C1-87A1-5F694CF5584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27BFD71F-0459-4775-93FA-9FDE6031F30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EB52E8D2-4FD7-42AF-B03F-4BBBE16472D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5AF893B1-6256-404E-B448-029E20C2AC6C}" type="slidenum">
              <a:rPr lang="de-DE" altLang="zh-CN"/>
              <a:pPr>
                <a:defRPr/>
              </a:pPr>
              <a:t>‹#›</a:t>
            </a:fld>
            <a:endParaRPr lang="en-GB"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2ECA80-A631-449C-BCF3-86E6A835E4D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2"/>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178648300"/>
      </p:ext>
    </p:extLst>
  </p:cSld>
  <p:clrMapOvr>
    <a:masterClrMapping/>
  </p:clrMapOvr>
  <p:transition advClick="0" advTm="8000">
    <p:fade thruBlk="1"/>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025651"/>
            <a:ext cx="7456488" cy="1419225"/>
          </a:xfrm>
          <a:prstGeom prst="rect">
            <a:avLst/>
          </a:prstGeom>
        </p:spPr>
        <p:txBody>
          <a:bodyPr/>
          <a:lstStyle/>
          <a:p>
            <a:r>
              <a:rPr lang="en-US" altLang="zh-CN" smtClean="0"/>
              <a:t>Click to edit Master title style</a:t>
            </a:r>
            <a:endParaRPr lang="zh-CN" altLang="en-US"/>
          </a:p>
        </p:txBody>
      </p:sp>
    </p:spTree>
    <p:extLst>
      <p:ext uri="{BB962C8B-B14F-4D97-AF65-F5344CB8AC3E}">
        <p14:creationId xmlns="" xmlns:p14="http://schemas.microsoft.com/office/powerpoint/2010/main" val="583146130"/>
      </p:ext>
    </p:extLst>
  </p:cSld>
  <p:clrMapOvr>
    <a:masterClrMapping/>
  </p:clrMapOvr>
  <p:transition advClick="0" advTm="8000">
    <p:fade thruBlk="1"/>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1"/>
            <a:ext cx="11107588" cy="1063625"/>
          </a:xfr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5" y="1714504"/>
            <a:ext cx="10975975" cy="4162425"/>
          </a:xfrm>
          <a:prstGeom prst="rect">
            <a:avLst/>
          </a:prstGeom>
        </p:spPr>
        <p:txBody>
          <a:bodyPr/>
          <a:lstStyle>
            <a:lvl1pPr marL="266700" indent="-266700">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solidFill>
                  <a:prstClr val="black"/>
                </a:solidFill>
              </a:rPr>
              <a:t>Page </a:t>
            </a:r>
            <a:fld id="{65A2AE45-FDD4-4BE0-BC2F-465FA59BBB3D}"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r>
              <a:rPr lang="de-DE" altLang="zh-CN">
                <a:solidFill>
                  <a:srgbClr val="000000"/>
                </a:solidFill>
              </a:rPr>
              <a:t>Page </a:t>
            </a:r>
            <a:fld id="{9256F01E-0677-41A1-93B8-C461DEBCE85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439C101E-D9BA-40B7-8FFB-CE5005911DDA}" type="slidenum">
              <a:rPr lang="de-DE" altLang="zh-CN"/>
              <a:pPr>
                <a:defRPr/>
              </a:pPr>
              <a:t>‹#›</a:t>
            </a:fld>
            <a:endParaRPr lang="en-GB"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3D6F3593-00D2-4743-B77C-E4D400D1D39D}" type="slidenum">
              <a:rPr lang="de-DE" altLang="zh-CN"/>
              <a:pPr>
                <a:defRPr/>
              </a:pPr>
              <a:t>‹#›</a:t>
            </a:fld>
            <a:endParaRPr lang="en-GB"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B41DCEE0-3FA6-4111-BC81-C24BBDBE6F8D}" type="slidenum">
              <a:rPr lang="de-DE" altLang="zh-CN"/>
              <a:pPr>
                <a:defRPr/>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32" descr="封面－红色（16：9） 01"/>
          <p:cNvPicPr>
            <a:picLocks noChangeAspect="1" noChangeArrowheads="1"/>
          </p:cNvPicPr>
          <p:nvPr userDrawn="1"/>
        </p:nvPicPr>
        <p:blipFill>
          <a:blip r:embed="rId2" cstate="print"/>
          <a:srcRect/>
          <a:stretch>
            <a:fillRect/>
          </a:stretch>
        </p:blipFill>
        <p:spPr bwMode="auto">
          <a:xfrm>
            <a:off x="0" y="1162050"/>
            <a:ext cx="12195175" cy="3338513"/>
          </a:xfrm>
          <a:prstGeom prst="rect">
            <a:avLst/>
          </a:prstGeom>
          <a:noFill/>
          <a:ln w="9525">
            <a:noFill/>
            <a:miter lim="800000"/>
            <a:headEnd/>
            <a:tailEnd/>
          </a:ln>
        </p:spPr>
      </p:pic>
      <p:sp>
        <p:nvSpPr>
          <p:cNvPr id="5" name="Text Box 30"/>
          <p:cNvSpPr txBox="1">
            <a:spLocks noChangeArrowheads="1"/>
          </p:cNvSpPr>
          <p:nvPr userDrawn="1"/>
        </p:nvSpPr>
        <p:spPr bwMode="auto">
          <a:xfrm>
            <a:off x="4895850" y="6429375"/>
            <a:ext cx="2403475" cy="269875"/>
          </a:xfrm>
          <a:prstGeom prst="rect">
            <a:avLst/>
          </a:prstGeom>
          <a:noFill/>
          <a:ln w="9525">
            <a:noFill/>
            <a:miter lim="800000"/>
            <a:headEnd/>
            <a:tailEnd/>
          </a:ln>
        </p:spPr>
        <p:txBody>
          <a:bodyPr lIns="85005" tIns="42502" rIns="85005" bIns="42502">
            <a:spAutoFit/>
          </a:bodyPr>
          <a:lstStyle/>
          <a:p>
            <a:pPr defTabSz="850900" eaLnBrk="0" hangingPunct="0">
              <a:defRPr/>
            </a:pPr>
            <a:r>
              <a:rPr lang="en-US" altLang="zh-CN" sz="1200">
                <a:solidFill>
                  <a:srgbClr val="000000"/>
                </a:solidFill>
                <a:latin typeface="Arial" pitchFamily="34" charset="0"/>
                <a:ea typeface="ＭＳ Ｐゴシック" pitchFamily="34" charset="-128"/>
              </a:rPr>
              <a:t>Huawei Proprietary</a:t>
            </a:r>
          </a:p>
        </p:txBody>
      </p:sp>
      <p:sp>
        <p:nvSpPr>
          <p:cNvPr id="72728" name="Rectangle 24"/>
          <p:cNvSpPr>
            <a:spLocks noGrp="1" noChangeArrowheads="1"/>
          </p:cNvSpPr>
          <p:nvPr>
            <p:ph type="ctrTitle" sz="quarter"/>
          </p:nvPr>
        </p:nvSpPr>
        <p:spPr>
          <a:xfrm>
            <a:off x="923877" y="4357689"/>
            <a:ext cx="8776830" cy="1071563"/>
          </a:xfrm>
          <a:noFill/>
        </p:spPr>
        <p:txBody>
          <a:bodyPr lIns="85058" tIns="42528" rIns="85058" bIns="42528"/>
          <a:lstStyle>
            <a:lvl1pPr>
              <a:defRPr sz="3600">
                <a:solidFill>
                  <a:schemeClr val="tx2"/>
                </a:solidFill>
              </a:defRPr>
            </a:lvl1pPr>
          </a:lstStyle>
          <a:p>
            <a:r>
              <a:rPr lang="en-US" altLang="zh-CN"/>
              <a:t>Click to enter</a:t>
            </a:r>
          </a:p>
        </p:txBody>
      </p:sp>
      <p:sp>
        <p:nvSpPr>
          <p:cNvPr id="72729" name="Rectangle 25"/>
          <p:cNvSpPr>
            <a:spLocks noGrp="1" noChangeArrowheads="1"/>
          </p:cNvSpPr>
          <p:nvPr>
            <p:ph type="subTitle" sz="quarter" idx="1"/>
          </p:nvPr>
        </p:nvSpPr>
        <p:spPr>
          <a:xfrm>
            <a:off x="923878" y="5500688"/>
            <a:ext cx="2679243" cy="285750"/>
          </a:xfrm>
          <a:prstGeom prst="rect">
            <a:avLst/>
          </a:prstGeom>
          <a:noFill/>
        </p:spPr>
        <p:txBody>
          <a:bodyPr/>
          <a:lstStyle>
            <a:lvl1pPr marL="0" indent="0">
              <a:buFontTx/>
              <a:buNone/>
              <a:defRPr sz="1400">
                <a:solidFill>
                  <a:schemeClr val="tx2"/>
                </a:solidFill>
              </a:defRPr>
            </a:lvl1pPr>
          </a:lstStyle>
          <a:p>
            <a:r>
              <a:rPr lang="en-US" altLang="zh-CN"/>
              <a:t>Click to enter</a:t>
            </a:r>
          </a:p>
        </p:txBody>
      </p:sp>
      <p:sp>
        <p:nvSpPr>
          <p:cNvPr id="6" name="Rectangle 29"/>
          <p:cNvSpPr>
            <a:spLocks noGrp="1" noChangeArrowheads="1"/>
          </p:cNvSpPr>
          <p:nvPr>
            <p:ph type="dt" sz="quarter" idx="10"/>
          </p:nvPr>
        </p:nvSpPr>
        <p:spPr>
          <a:xfrm>
            <a:off x="869950" y="280988"/>
            <a:ext cx="2846388" cy="476250"/>
          </a:xfrm>
        </p:spPr>
        <p:txBody>
          <a:bodyPr lIns="85058" tIns="42528" rIns="85058" bIns="42528"/>
          <a:lstStyle>
            <a:lvl1pPr>
              <a:defRPr sz="1700"/>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9759" y="1600203"/>
            <a:ext cx="10975658"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5CECC73-4D78-461F-BC2C-70AE046E58A3}" type="datetimeFigureOut">
              <a:rPr lang="zh-CN" altLang="en-US"/>
              <a:pPr>
                <a:defRPr/>
              </a:pPr>
              <a:t>2016/3/10</a:t>
            </a:fld>
            <a:endParaRPr lang="en-US" altLang="zh-CN"/>
          </a:p>
        </p:txBody>
      </p:sp>
      <p:sp>
        <p:nvSpPr>
          <p:cNvPr id="5" name="Footer Placeholder 4"/>
          <p:cNvSpPr>
            <a:spLocks noGrp="1"/>
          </p:cNvSpPr>
          <p:nvPr>
            <p:ph type="ftr" sz="quarter" idx="11"/>
          </p:nvPr>
        </p:nvSpPr>
        <p:spPr>
          <a:xfrm>
            <a:off x="4167188" y="6356350"/>
            <a:ext cx="3860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zh-CN" altLang="en-US"/>
          </a:p>
        </p:txBody>
      </p:sp>
      <p:sp>
        <p:nvSpPr>
          <p:cNvPr id="6" name="Slide Number Placeholder 5"/>
          <p:cNvSpPr>
            <a:spLocks noGrp="1"/>
          </p:cNvSpPr>
          <p:nvPr>
            <p:ph type="sldNum" sz="quarter" idx="12"/>
          </p:nvPr>
        </p:nvSpPr>
        <p:spPr>
          <a:xfrm>
            <a:off x="8739188" y="6356350"/>
            <a:ext cx="2846387"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42B9D9F5-65D8-43B9-8148-ED5D85AC407B}"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image" Target="../media/image10.png"/><Relationship Id="rId5" Type="http://schemas.openxmlformats.org/officeDocument/2006/relationships/theme" Target="../theme/theme10.xml"/><Relationship Id="rId4" Type="http://schemas.openxmlformats.org/officeDocument/2006/relationships/slideLayout" Target="../slideLayouts/slideLayout47.xml"/></Relationships>
</file>

<file path=ppt/slideMasters/_rels/slideMaster11.xml.rels><?xml version="1.0" encoding="UTF-8" standalone="yes"?>
<Relationships xmlns="http://schemas.openxmlformats.org/package/2006/relationships"><Relationship Id="rId1"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49.xml"/><Relationship Id="rId1" Type="http://schemas.openxmlformats.org/officeDocument/2006/relationships/slideLayout" Target="../slideLayouts/slideLayout48.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3.png"/><Relationship Id="rId4" Type="http://schemas.openxmlformats.org/officeDocument/2006/relationships/slideLayout" Target="../slideLayouts/slideLayout1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6.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5.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6.png"/><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3.png"/><Relationship Id="rId4" Type="http://schemas.openxmlformats.org/officeDocument/2006/relationships/slideLayout" Target="../slideLayouts/slideLayout37.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84"/>
          <p:cNvGrpSpPr>
            <a:grpSpLocks/>
          </p:cNvGrpSpPr>
          <p:nvPr/>
        </p:nvGrpSpPr>
        <p:grpSpPr bwMode="auto">
          <a:xfrm>
            <a:off x="1588" y="1588"/>
            <a:ext cx="12193587" cy="6858000"/>
            <a:chOff x="1" y="1"/>
            <a:chExt cx="7681" cy="4320"/>
          </a:xfrm>
        </p:grpSpPr>
        <p:pic>
          <p:nvPicPr>
            <p:cNvPr id="1033" name="Picture 85" descr="封面元素2"/>
            <p:cNvPicPr>
              <a:picLocks noChangeAspect="1" noChangeArrowheads="1"/>
            </p:cNvPicPr>
            <p:nvPr userDrawn="1"/>
          </p:nvPicPr>
          <p:blipFill>
            <a:blip r:embed="rId2"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p>
          </p:txBody>
        </p:sp>
      </p:grpSp>
      <p:sp>
        <p:nvSpPr>
          <p:cNvPr id="1027"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MS PGothic"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FrutigerNext LT Medium"/>
                <a:ea typeface="华文细黑" pitchFamily="2" charset="-122"/>
              </a:defRPr>
            </a:lvl1pPr>
          </a:lstStyle>
          <a:p>
            <a:pPr>
              <a:defRPr/>
            </a:pPr>
            <a:endParaRPr lang="en-US" altLang="zh-CN"/>
          </a:p>
        </p:txBody>
      </p:sp>
      <p:pic>
        <p:nvPicPr>
          <p:cNvPr id="1032" name="Picture 89" descr="Huawei logo"/>
          <p:cNvPicPr>
            <a:picLocks noChangeAspect="1" noChangeArrowheads="1"/>
          </p:cNvPicPr>
          <p:nvPr/>
        </p:nvPicPr>
        <p:blipFill>
          <a:blip r:embed="rId3"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60" name="Freeform 6"/>
          <p:cNvSpPr>
            <a:spLocks/>
          </p:cNvSpPr>
          <p:nvPr/>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550" name="Rectangle 86"/>
          <p:cNvSpPr>
            <a:spLocks noChangeArrowheads="1"/>
          </p:cNvSpPr>
          <p:nvPr/>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470549" name="Text Box 85"/>
          <p:cNvSpPr txBox="1">
            <a:spLocks noChangeArrowheads="1"/>
          </p:cNvSpPr>
          <p:nvPr/>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p:nvPicPr>
        <p:blipFill>
          <a:blip r:embed="rId6" cstate="print"/>
          <a:srcRect/>
          <a:stretch>
            <a:fillRect/>
          </a:stretch>
        </p:blipFill>
        <p:spPr bwMode="auto">
          <a:xfrm>
            <a:off x="10182226" y="6386531"/>
            <a:ext cx="1295400" cy="307975"/>
          </a:xfrm>
          <a:prstGeom prst="rect">
            <a:avLst/>
          </a:prstGeom>
          <a:noFill/>
        </p:spPr>
      </p:pic>
      <p:sp>
        <p:nvSpPr>
          <p:cNvPr id="1470552" name="Rectangle 88"/>
          <p:cNvSpPr>
            <a:spLocks noGrp="1" noChangeArrowheads="1"/>
          </p:cNvSpPr>
          <p:nvPr>
            <p:ph type="title"/>
          </p:nvPr>
        </p:nvSpPr>
        <p:spPr bwMode="auto">
          <a:xfrm>
            <a:off x="781050" y="1"/>
            <a:ext cx="10975975" cy="106362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3" name="Group 145"/>
          <p:cNvGrpSpPr>
            <a:grpSpLocks/>
          </p:cNvGrpSpPr>
          <p:nvPr/>
        </p:nvGrpSpPr>
        <p:grpSpPr bwMode="auto">
          <a:xfrm>
            <a:off x="12472987" y="6203968"/>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5" name="Group 155"/>
          <p:cNvGrpSpPr>
            <a:grpSpLocks/>
          </p:cNvGrpSpPr>
          <p:nvPr/>
        </p:nvGrpSpPr>
        <p:grpSpPr bwMode="auto">
          <a:xfrm>
            <a:off x="12472987" y="5527693"/>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宋体" pitchFamily="2" charset="-122"/>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9" name="Group 175"/>
          <p:cNvGrpSpPr>
            <a:grpSpLocks/>
          </p:cNvGrpSpPr>
          <p:nvPr/>
        </p:nvGrpSpPr>
        <p:grpSpPr bwMode="auto">
          <a:xfrm>
            <a:off x="12472987" y="4600593"/>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6806" r:id="rId1"/>
    <p:sldLayoutId id="2147486807" r:id="rId2"/>
    <p:sldLayoutId id="2147486808" r:id="rId3"/>
    <p:sldLayoutId id="2147486809" r:id="rId4"/>
  </p:sldLayoutIdLst>
  <p:transition/>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16" r:id="rId1"/>
    <p:sldLayoutId id="2147486817" r:id="rId2"/>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92C60E58-134F-408A-A144-E6696DF7E49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2051" name="Picture 2" descr="Logo"/>
          <p:cNvPicPr>
            <a:picLocks noChangeAspect="1" noChangeArrowheads="1"/>
          </p:cNvPicPr>
          <p:nvPr/>
        </p:nvPicPr>
        <p:blipFill>
          <a:blip r:embed="rId9"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58" r:id="rId1"/>
    <p:sldLayoutId id="2147486753" r:id="rId2"/>
    <p:sldLayoutId id="2147486759" r:id="rId3"/>
    <p:sldLayoutId id="2147486760" r:id="rId4"/>
    <p:sldLayoutId id="2147486761" r:id="rId5"/>
    <p:sldLayoutId id="2147486762" r:id="rId6"/>
    <p:sldLayoutId id="2147486763" r:id="rId7"/>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3074" name="Group 84"/>
          <p:cNvGrpSpPr>
            <a:grpSpLocks/>
          </p:cNvGrpSpPr>
          <p:nvPr/>
        </p:nvGrpSpPr>
        <p:grpSpPr bwMode="auto">
          <a:xfrm>
            <a:off x="1588" y="1588"/>
            <a:ext cx="12193587" cy="6858000"/>
            <a:chOff x="1" y="1"/>
            <a:chExt cx="7681" cy="4320"/>
          </a:xfrm>
        </p:grpSpPr>
        <p:pic>
          <p:nvPicPr>
            <p:cNvPr id="3081" name="Picture 85" descr="封面元素2"/>
            <p:cNvPicPr>
              <a:picLocks noChangeAspect="1" noChangeArrowheads="1"/>
            </p:cNvPicPr>
            <p:nvPr userDrawn="1"/>
          </p:nvPicPr>
          <p:blipFill>
            <a:blip r:embed="rId5"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solidFill>
                  <a:srgbClr val="000000"/>
                </a:solidFill>
              </a:endParaRPr>
            </a:p>
          </p:txBody>
        </p:sp>
      </p:grpSp>
      <p:sp>
        <p:nvSpPr>
          <p:cNvPr id="3075"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MS PGothic"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solidFill>
                  <a:srgbClr val="000000"/>
                </a:solidFill>
                <a:latin typeface="FrutigerNext LT Medium"/>
                <a:ea typeface="华文细黑" pitchFamily="2" charset="-122"/>
              </a:defRPr>
            </a:lvl1pPr>
          </a:lstStyle>
          <a:p>
            <a:pPr>
              <a:defRPr/>
            </a:pPr>
            <a:endParaRPr lang="en-US" altLang="zh-CN"/>
          </a:p>
        </p:txBody>
      </p:sp>
      <p:pic>
        <p:nvPicPr>
          <p:cNvPr id="3080" name="Picture 89" descr="Huawei logo"/>
          <p:cNvPicPr>
            <a:picLocks noChangeAspect="1" noChangeArrowheads="1"/>
          </p:cNvPicPr>
          <p:nvPr/>
        </p:nvPicPr>
        <p:blipFill>
          <a:blip r:embed="rId6"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766" r:id="rId1"/>
    <p:sldLayoutId id="2147486767" r:id="rId2"/>
    <p:sldLayoutId id="2147486768" r:id="rId3"/>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4E6F715B-930D-4682-A992-CE91F74335E3}"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4099"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69" r:id="rId1"/>
    <p:sldLayoutId id="2147486754" r:id="rId2"/>
    <p:sldLayoutId id="2147486770" r:id="rId3"/>
    <p:sldLayoutId id="2147486771" r:id="rId4"/>
    <p:sldLayoutId id="2147486772" r:id="rId5"/>
    <p:sldLayoutId id="2147486773" r:id="rId6"/>
    <p:sldLayoutId id="2147486774" r:id="rId7"/>
    <p:sldLayoutId id="2147486755" r:id="rId8"/>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79" descr="dd"/>
          <p:cNvPicPr>
            <a:picLocks noChangeAspect="1" noChangeArrowheads="1"/>
          </p:cNvPicPr>
          <p:nvPr/>
        </p:nvPicPr>
        <p:blipFill>
          <a:blip r:embed="rId15"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pic>
        <p:nvPicPr>
          <p:cNvPr id="5124" name="Picture 9" descr="8"/>
          <p:cNvPicPr>
            <a:picLocks noChangeAspect="1" noChangeArrowheads="1"/>
          </p:cNvPicPr>
          <p:nvPr/>
        </p:nvPicPr>
        <p:blipFill>
          <a:blip r:embed="rId16"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a:ea typeface="MS PGothic" pitchFamily="34" charset="-128"/>
              </a:defRPr>
            </a:lvl1pPr>
          </a:lstStyle>
          <a:p>
            <a:pPr>
              <a:defRPr/>
            </a:pPr>
            <a:r>
              <a:rPr lang="de-DE" altLang="zh-CN"/>
              <a:t>Page </a:t>
            </a:r>
            <a:fld id="{2A2C72CA-4B98-47E5-A2AB-00AC42F4EE8C}" type="slidenum">
              <a:rPr lang="de-DE" altLang="zh-CN"/>
              <a:pPr>
                <a:defRPr/>
              </a:pPr>
              <a:t>‹#›</a:t>
            </a:fld>
            <a:endParaRPr lang="en-GB" altLang="zh-CN"/>
          </a:p>
        </p:txBody>
      </p:sp>
      <p:sp>
        <p:nvSpPr>
          <p:cNvPr id="5126"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643063"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24" tIns="40063" rIns="80124" bIns="40063"/>
          <a:lstStyle/>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:32-35pt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Medium</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:30-32pt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英文正文</a:t>
            </a:r>
            <a:r>
              <a:rPr lang="en-US" altLang="zh-CN" sz="1100">
                <a:solidFill>
                  <a:srgbClr val="FFFFFF"/>
                </a:solidFill>
                <a:latin typeface="Arial" pitchFamily="34" charset="0"/>
                <a:ea typeface="华文细黑" pitchFamily="2" charset="-122"/>
              </a:rPr>
              <a:t>:20-22pt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 </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 :18pt  </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Regular</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中文正文</a:t>
            </a:r>
            <a:r>
              <a:rPr lang="en-US" altLang="zh-CN" sz="1100">
                <a:solidFill>
                  <a:srgbClr val="FFFFFF"/>
                </a:solidFill>
                <a:latin typeface="Arial" pitchFamily="34" charset="0"/>
                <a:ea typeface="华文细黑" pitchFamily="2" charset="-122"/>
              </a:rPr>
              <a:t>:18-20pt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):18pt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 </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配色参考方案：</a:t>
            </a:r>
          </a:p>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建议同一页面内不超过四种颜色，以下是</a:t>
            </a:r>
            <a:r>
              <a:rPr lang="en-US" altLang="zh-CN" sz="1100">
                <a:solidFill>
                  <a:srgbClr val="FFFFFF"/>
                </a:solidFill>
                <a:latin typeface="华文细黑" pitchFamily="2" charset="-122"/>
                <a:ea typeface="华文细黑" pitchFamily="2" charset="-122"/>
              </a:rPr>
              <a:t>13</a:t>
            </a:r>
            <a:r>
              <a:rPr lang="zh-CN" altLang="en-US" sz="1100">
                <a:solidFill>
                  <a:srgbClr val="FFFFFF"/>
                </a:solidFill>
                <a:latin typeface="华文细黑" pitchFamily="2" charset="-122"/>
                <a:ea typeface="华文细黑" pitchFamily="2" charset="-122"/>
              </a:rPr>
              <a:t>组配色方案，同一页面内只选择一组使用。（仅供参考）</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客户或者合作伙伴的标志放在右上角</a:t>
            </a:r>
            <a:r>
              <a:rPr lang="en-US" altLang="zh-CN" sz="1100">
                <a:solidFill>
                  <a:srgbClr val="FFFFFF"/>
                </a:solidFill>
                <a:latin typeface="华文细黑" pitchFamily="2" charset="-122"/>
                <a:ea typeface="华文细黑" pitchFamily="2" charset="-122"/>
              </a:rPr>
              <a:t>.</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5131"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sz="1400">
              <a:solidFill>
                <a:srgbClr val="FFFFFF"/>
              </a:solidFill>
              <a:latin typeface="FrutigerNext LT Regular" pitchFamily="34" charset="0"/>
              <a:ea typeface="MS PGothic" pitchFamily="34" charset="-128"/>
            </a:endParaRPr>
          </a:p>
        </p:txBody>
      </p:sp>
      <p:grpSp>
        <p:nvGrpSpPr>
          <p:cNvPr id="5133"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4"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5"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6"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7"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8"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9"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0"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1"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2"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3"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4"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5"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6775" r:id="rId1"/>
    <p:sldLayoutId id="2147486776" r:id="rId2"/>
    <p:sldLayoutId id="2147486777" r:id="rId3"/>
    <p:sldLayoutId id="2147486778" r:id="rId4"/>
    <p:sldLayoutId id="2147486779" r:id="rId5"/>
    <p:sldLayoutId id="2147486780" r:id="rId6"/>
    <p:sldLayoutId id="2147486781" r:id="rId7"/>
    <p:sldLayoutId id="2147486782" r:id="rId8"/>
    <p:sldLayoutId id="2147486783" r:id="rId9"/>
    <p:sldLayoutId id="2147486784" r:id="rId10"/>
    <p:sldLayoutId id="2147486785" r:id="rId11"/>
    <p:sldLayoutId id="2147486786" r:id="rId12"/>
    <p:sldLayoutId id="2147486787" r:id="rId13"/>
  </p:sldLayoutIdLst>
  <p:hf sldNum="0" hdr="0" ftr="0"/>
  <p:txStyles>
    <p:titleStyle>
      <a:lvl1pPr algn="l" defTabSz="801688" rtl="0" eaLnBrk="0" fontAlgn="base" hangingPunct="0">
        <a:spcBef>
          <a:spcPct val="0"/>
        </a:spcBef>
        <a:spcAft>
          <a:spcPct val="0"/>
        </a:spcAft>
        <a:defRPr sz="3400">
          <a:solidFill>
            <a:srgbClr val="990000"/>
          </a:solidFill>
          <a:latin typeface="+mj-lt"/>
          <a:ea typeface="SimHei" pitchFamily="49" charset="-122"/>
          <a:cs typeface="+mj-cs"/>
        </a:defRPr>
      </a:lvl1pPr>
      <a:lvl2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2pPr>
      <a:lvl3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3pPr>
      <a:lvl4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4pPr>
      <a:lvl5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5pPr>
      <a:lvl6pPr marL="457200" algn="l" defTabSz="801688" rtl="0" fontAlgn="base">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fontAlgn="base">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fontAlgn="base">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fontAlgn="base">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300" indent="-201613" algn="l" defTabSz="801688"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eaLnBrk="0" fontAlgn="base" hangingPunct="0">
        <a:lnSpc>
          <a:spcPct val="140000"/>
        </a:lnSpc>
        <a:spcBef>
          <a:spcPct val="0"/>
        </a:spcBef>
        <a:spcAft>
          <a:spcPct val="0"/>
        </a:spcAft>
        <a:buChar char="–"/>
        <a:defRPr sz="1400">
          <a:solidFill>
            <a:schemeClr val="tx1"/>
          </a:solidFill>
          <a:latin typeface="+mj-lt"/>
          <a:ea typeface="+mn-ea"/>
        </a:defRPr>
      </a:lvl4pPr>
      <a:lvl5pPr marL="1803400" indent="-201613" algn="l" defTabSz="801688" rtl="0" eaLnBrk="0" fontAlgn="base" hangingPunct="0">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4"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5"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0" r:id="rId1"/>
    <p:sldLayoutId id="2147486812"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95F9DCCA-1675-402E-90D2-77C11A58DA6C}"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2051"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dirty="0">
                <a:solidFill>
                  <a:srgbClr val="990000"/>
                </a:solidFill>
                <a:ea typeface="ＭＳ Ｐゴシック" pitchFamily="34" charset="-128"/>
              </a:rPr>
              <a:t>HUAWEI TECHNOLOGIES CO., LTD., Proprietary</a:t>
            </a:r>
            <a:endParaRPr lang="en-US" altLang="zh-CN" sz="2100" b="1" dirty="0">
              <a:solidFill>
                <a:srgbClr val="990000"/>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2" r:id="rId1"/>
    <p:sldLayoutId id="2147486793" r:id="rId2"/>
    <p:sldLayoutId id="2147486794" r:id="rId3"/>
    <p:sldLayoutId id="2147486795" r:id="rId4"/>
    <p:sldLayoutId id="2147486796" r:id="rId5"/>
    <p:sldLayoutId id="2147486797" r:id="rId6"/>
    <p:sldLayoutId id="2147486798" r:id="rId7"/>
    <p:sldLayoutId id="2147486799" r:id="rId8"/>
  </p:sldLayoutIdLst>
  <p:txStyles>
    <p:title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88"/>
          <p:cNvSpPr>
            <a:spLocks noChangeArrowheads="1"/>
          </p:cNvSpPr>
          <p:nvPr/>
        </p:nvSpPr>
        <p:spPr bwMode="auto">
          <a:xfrm>
            <a:off x="10406063" y="5532438"/>
            <a:ext cx="955675" cy="998538"/>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smtClean="0">
              <a:solidFill>
                <a:srgbClr val="000000"/>
              </a:solidFill>
              <a:latin typeface="Arial" pitchFamily="34"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6801" r:id="rId1"/>
    <p:sldLayoutId id="2147486802" r:id="rId2"/>
  </p:sldLayoutIdLst>
  <p:transition advClick="0" advTm="8000">
    <p:fade thruBlk="1"/>
  </p:transition>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902" name="矩形 30"/>
          <p:cNvSpPr>
            <a:spLocks noGrp="1" noChangeArrowheads="1"/>
          </p:cNvSpPr>
          <p:nvPr>
            <p:ph type="title"/>
          </p:nvPr>
        </p:nvSpPr>
        <p:spPr>
          <a:xfrm>
            <a:off x="1097280" y="2429950"/>
            <a:ext cx="9967863" cy="2043513"/>
          </a:xfrm>
          <a:prstGeom prst="rect">
            <a:avLst/>
          </a:prstGeom>
        </p:spPr>
        <p:txBody>
          <a:bodyPr/>
          <a:lstStyle/>
          <a:p>
            <a:pPr fontAlgn="auto"/>
            <a:r>
              <a:rPr lang="en-US" altLang="zh-CN" sz="4000" b="0" dirty="0" smtClean="0">
                <a:solidFill>
                  <a:schemeClr val="tx1"/>
                </a:solidFill>
              </a:rPr>
              <a:t>Way Forward for RAN1/2/4 new items for LTE </a:t>
            </a:r>
            <a:endParaRPr lang="zh-CN" altLang="zh-CN" sz="4000" b="0" dirty="0">
              <a:solidFill>
                <a:schemeClr val="tx1"/>
              </a:solidFill>
            </a:endParaRPr>
          </a:p>
        </p:txBody>
      </p:sp>
      <p:sp>
        <p:nvSpPr>
          <p:cNvPr id="3" name="矩形 30"/>
          <p:cNvSpPr txBox="1">
            <a:spLocks noChangeArrowheads="1"/>
          </p:cNvSpPr>
          <p:nvPr/>
        </p:nvSpPr>
        <p:spPr>
          <a:xfrm>
            <a:off x="1578692" y="4078999"/>
            <a:ext cx="8769750" cy="1851537"/>
          </a:xfrm>
          <a:prstGeom prst="rect">
            <a:avLst/>
          </a:prstGeom>
        </p:spPr>
        <p:txBody>
          <a:bodyPr/>
          <a:lstStyle/>
          <a:p>
            <a:r>
              <a:rPr kumimoji="0" lang="en-US" altLang="zh-CN" sz="2800" i="0" u="none" strike="noStrike" kern="0" cap="none" spc="0" normalizeH="0" baseline="0" noProof="0" dirty="0" smtClean="0">
                <a:ln>
                  <a:noFill/>
                </a:ln>
                <a:effectLst/>
                <a:uLnTx/>
                <a:uFillTx/>
                <a:latin typeface="+mj-lt"/>
                <a:ea typeface="+mj-ea"/>
                <a:cs typeface="Arial" pitchFamily="34" charset="0"/>
              </a:rPr>
              <a:t>Huawei</a:t>
            </a:r>
            <a:r>
              <a:rPr lang="en-US" altLang="zh-CN" sz="2800" kern="0" dirty="0" smtClean="0">
                <a:latin typeface="+mj-lt"/>
                <a:ea typeface="+mj-ea"/>
                <a:cs typeface="Arial" pitchFamily="34" charset="0"/>
              </a:rPr>
              <a:t>, Intel, Orange, CMCC, CATT, CATR, HiSilicon, IAESI, </a:t>
            </a:r>
            <a:r>
              <a:rPr lang="en-US" altLang="zh-CN" sz="2800" kern="0" dirty="0" err="1" smtClean="0">
                <a:latin typeface="+mj-lt"/>
                <a:ea typeface="+mj-ea"/>
                <a:cs typeface="Arial" pitchFamily="34" charset="0"/>
              </a:rPr>
              <a:t>NextNav</a:t>
            </a:r>
            <a:r>
              <a:rPr lang="en-US" altLang="zh-CN" sz="2800" kern="0" dirty="0" smtClean="0">
                <a:latin typeface="+mj-lt"/>
                <a:ea typeface="+mj-ea"/>
                <a:cs typeface="Arial" pitchFamily="34" charset="0"/>
              </a:rPr>
              <a:t>, </a:t>
            </a:r>
            <a:r>
              <a:rPr lang="en-US" altLang="zh-CN" sz="2800" kern="0" dirty="0" err="1" smtClean="0">
                <a:latin typeface="+mj-lt"/>
                <a:ea typeface="+mj-ea"/>
                <a:cs typeface="Arial" pitchFamily="34" charset="0"/>
              </a:rPr>
              <a:t>Xinwei</a:t>
            </a:r>
            <a:r>
              <a:rPr lang="en-US" altLang="zh-CN" sz="2800" kern="0" dirty="0" smtClean="0">
                <a:latin typeface="+mj-lt"/>
                <a:ea typeface="+mj-ea"/>
                <a:cs typeface="Arial" pitchFamily="34" charset="0"/>
              </a:rPr>
              <a:t>, ITRI, </a:t>
            </a:r>
            <a:r>
              <a:rPr lang="en-US" altLang="zh-CN" sz="2800" kern="0" dirty="0" err="1" smtClean="0">
                <a:latin typeface="+mj-lt"/>
                <a:ea typeface="+mj-ea"/>
                <a:cs typeface="Arial" pitchFamily="34" charset="0"/>
              </a:rPr>
              <a:t>Wilus</a:t>
            </a:r>
            <a:r>
              <a:rPr lang="en-US" altLang="zh-CN" sz="2800" kern="0" dirty="0" smtClean="0">
                <a:latin typeface="+mj-lt"/>
                <a:ea typeface="+mj-ea"/>
                <a:cs typeface="Arial" pitchFamily="34" charset="0"/>
              </a:rPr>
              <a:t>, ITL, </a:t>
            </a:r>
            <a:r>
              <a:rPr lang="en-US" altLang="zh-CN" sz="2800" kern="0" dirty="0" err="1" smtClean="0">
                <a:latin typeface="+mj-lt"/>
                <a:ea typeface="+mj-ea"/>
                <a:cs typeface="Arial" pitchFamily="34" charset="0"/>
              </a:rPr>
              <a:t>Potevio</a:t>
            </a:r>
            <a:r>
              <a:rPr lang="en-US" altLang="zh-CN" sz="2800" kern="0" dirty="0" smtClean="0">
                <a:latin typeface="+mj-lt"/>
                <a:ea typeface="+mj-ea"/>
                <a:cs typeface="Arial" pitchFamily="34" charset="0"/>
              </a:rPr>
              <a:t>, OPPO, </a:t>
            </a:r>
            <a:r>
              <a:rPr lang="en-US" altLang="zh-CN" sz="2800" kern="0" dirty="0" err="1" smtClean="0">
                <a:latin typeface="+mj-lt"/>
                <a:ea typeface="+mj-ea"/>
                <a:cs typeface="Arial" pitchFamily="34" charset="0"/>
              </a:rPr>
              <a:t>Coolpad</a:t>
            </a:r>
            <a:r>
              <a:rPr lang="en-US" altLang="zh-CN" sz="2800" kern="0" dirty="0" smtClean="0">
                <a:latin typeface="+mj-lt"/>
                <a:ea typeface="+mj-ea"/>
                <a:cs typeface="Arial" pitchFamily="34" charset="0"/>
              </a:rPr>
              <a:t>, ZTE, China Telecom, China Unicom, ASTRI, </a:t>
            </a:r>
            <a:r>
              <a:rPr lang="en-US" altLang="zh-CN" sz="2800" kern="0" dirty="0" err="1" smtClean="0">
                <a:latin typeface="+mj-lt"/>
                <a:ea typeface="+mj-ea"/>
                <a:cs typeface="Arial" pitchFamily="34" charset="0"/>
              </a:rPr>
              <a:t>Nubia</a:t>
            </a:r>
            <a:r>
              <a:rPr lang="en-US" altLang="zh-CN" sz="2800" kern="0" dirty="0" smtClean="0">
                <a:latin typeface="+mj-lt"/>
                <a:ea typeface="+mj-ea"/>
                <a:cs typeface="Arial" pitchFamily="34" charset="0"/>
              </a:rPr>
              <a:t> Technology, SK Telecom, IITH, </a:t>
            </a:r>
            <a:r>
              <a:rPr lang="en-US" altLang="zh-CN" sz="2800" kern="0" dirty="0" err="1" smtClean="0">
                <a:latin typeface="+mj-lt"/>
                <a:ea typeface="+mj-ea"/>
                <a:cs typeface="Arial" pitchFamily="34" charset="0"/>
              </a:rPr>
              <a:t>CEWiT</a:t>
            </a:r>
            <a:r>
              <a:rPr lang="en-US" altLang="zh-CN" sz="2800" kern="0" smtClean="0">
                <a:latin typeface="+mj-lt"/>
                <a:ea typeface="+mj-ea"/>
                <a:cs typeface="Arial" pitchFamily="34" charset="0"/>
              </a:rPr>
              <a:t>, Softbank</a:t>
            </a:r>
            <a:endParaRPr lang="en-US" altLang="zh-CN" sz="2800" kern="0" dirty="0" smtClean="0">
              <a:latin typeface="+mj-lt"/>
              <a:ea typeface="+mj-ea"/>
              <a:cs typeface="Arial" pitchFamily="34" charset="0"/>
            </a:endParaRPr>
          </a:p>
          <a:p>
            <a:pPr algn="ctr">
              <a:lnSpc>
                <a:spcPct val="140000"/>
              </a:lnSpc>
              <a:spcBef>
                <a:spcPts val="4200"/>
              </a:spcBef>
              <a:defRPr/>
            </a:pPr>
            <a:endParaRPr lang="en-US" sz="2400" dirty="0" smtClean="0"/>
          </a:p>
          <a:p>
            <a:pPr algn="ctr">
              <a:lnSpc>
                <a:spcPct val="140000"/>
              </a:lnSpc>
              <a:spcBef>
                <a:spcPts val="4200"/>
              </a:spcBef>
              <a:defRPr/>
            </a:pPr>
            <a:endParaRPr lang="en-US" altLang="zh-CN" sz="2400" kern="0" dirty="0" smtClean="0">
              <a:latin typeface="+mj-lt"/>
              <a:ea typeface="+mj-ea"/>
              <a:cs typeface="Arial" pitchFamily="34" charset="0"/>
            </a:endParaRPr>
          </a:p>
          <a:p>
            <a:pPr algn="ctr">
              <a:lnSpc>
                <a:spcPct val="140000"/>
              </a:lnSpc>
              <a:spcBef>
                <a:spcPts val="4200"/>
              </a:spcBef>
              <a:defRPr/>
            </a:pPr>
            <a:endParaRPr lang="zh-CN" altLang="zh-CN" sz="2400" kern="0" dirty="0">
              <a:latin typeface="+mj-lt"/>
              <a:ea typeface="+mj-ea"/>
              <a:cs typeface="Arial" pitchFamily="34" charset="0"/>
            </a:endParaRPr>
          </a:p>
        </p:txBody>
      </p:sp>
      <p:sp>
        <p:nvSpPr>
          <p:cNvPr id="14337" name="Rectangle 1"/>
          <p:cNvSpPr>
            <a:spLocks noChangeArrowheads="1"/>
          </p:cNvSpPr>
          <p:nvPr/>
        </p:nvSpPr>
        <p:spPr bwMode="auto">
          <a:xfrm>
            <a:off x="89940"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b="1" dirty="0" smtClean="0"/>
              <a:t>3GPP TSG RAN Meeting #71							</a:t>
            </a:r>
            <a:r>
              <a:rPr lang="en-GB" altLang="zh-CN" b="1" i="1" dirty="0" smtClean="0"/>
              <a:t>		</a:t>
            </a:r>
            <a:r>
              <a:rPr lang="en-GB" altLang="zh-CN" b="1" dirty="0" smtClean="0"/>
              <a:t>RP-160654</a:t>
            </a:r>
            <a:endParaRPr lang="zh-CN" altLang="zh-CN" dirty="0" smtClean="0"/>
          </a:p>
          <a:p>
            <a:r>
              <a:rPr lang="sv-SE" altLang="zh-CN" b="1" dirty="0" smtClean="0"/>
              <a:t>Göteborg, Sweden, March 7 - 10, 2016</a:t>
            </a:r>
            <a:r>
              <a:rPr lang="en-GB" altLang="zh-CN" b="1" dirty="0" smtClean="0"/>
              <a:t> 	</a:t>
            </a:r>
            <a:endParaRPr kumimoji="0" lang="en-US" altLang="zh-CN" b="1" i="0" u="none" strike="noStrike" cap="none" normalizeH="0" baseline="0" dirty="0" smtClean="0">
              <a:ln>
                <a:noFill/>
              </a:ln>
              <a:solidFill>
                <a:schemeClr val="tx1"/>
              </a:solidFill>
              <a:effectLst/>
              <a:latin typeface="Arial" pitchFamily="34" charset="0"/>
              <a:ea typeface="宋体" pitchFamily="2" charset="-122"/>
              <a:cs typeface="Arial" pitchFamily="34" charset="0"/>
            </a:endParaRPr>
          </a:p>
          <a:p>
            <a:endParaRPr lang="en-US" altLang="zh-CN" sz="600" b="1" dirty="0" smtClean="0">
              <a:latin typeface="Arial" pitchFamily="34" charset="0"/>
              <a:ea typeface="宋体" pitchFamily="2" charset="-122"/>
              <a:cs typeface="Arial" pitchFamily="34" charset="0"/>
            </a:endParaRPr>
          </a:p>
          <a:p>
            <a:r>
              <a:rPr lang="en-US" altLang="zh-CN" sz="1600" b="1" dirty="0" smtClean="0">
                <a:latin typeface="Arial" pitchFamily="34" charset="0"/>
                <a:ea typeface="宋体" pitchFamily="2" charset="-122"/>
                <a:cs typeface="Arial" pitchFamily="34" charset="0"/>
              </a:rPr>
              <a:t>Document for: Discussion</a:t>
            </a:r>
          </a:p>
          <a:p>
            <a:r>
              <a:rPr lang="en-US" altLang="zh-CN" sz="1600" b="1" dirty="0" smtClean="0">
                <a:latin typeface="Arial" pitchFamily="34" charset="0"/>
                <a:ea typeface="宋体" pitchFamily="2" charset="-122"/>
                <a:cs typeface="Arial" pitchFamily="34" charset="0"/>
              </a:rPr>
              <a:t>Agenda Item: 10.1.1</a:t>
            </a:r>
            <a:endParaRPr lang="en-US" altLang="zh-CN" sz="1600" b="1" dirty="0" smtClean="0">
              <a:solidFill>
                <a:srgbClr val="FF0000"/>
              </a:solidFill>
              <a:latin typeface="Arial" pitchFamily="34" charset="0"/>
              <a:ea typeface="宋体" pitchFamily="2" charset="-122"/>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0" advClick="0" advTm="6000"/>
    </mc:Choice>
    <mc:Fallback>
      <p:transition advClick="0" advTm="6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Proposal for new RAN1-led items</a:t>
            </a:r>
            <a:endParaRPr lang="en-US" sz="2400" b="0" dirty="0">
              <a:solidFill>
                <a:schemeClr val="tx1"/>
              </a:solidFill>
            </a:endParaRPr>
          </a:p>
        </p:txBody>
      </p:sp>
      <p:sp>
        <p:nvSpPr>
          <p:cNvPr id="4" name="Content Placeholder 3"/>
          <p:cNvSpPr>
            <a:spLocks noGrp="1"/>
          </p:cNvSpPr>
          <p:nvPr>
            <p:ph idx="1"/>
          </p:nvPr>
        </p:nvSpPr>
        <p:spPr>
          <a:xfrm>
            <a:off x="624114" y="1364344"/>
            <a:ext cx="11146971" cy="4760686"/>
          </a:xfrm>
        </p:spPr>
        <p:txBody>
          <a:bodyPr/>
          <a:lstStyle/>
          <a:p>
            <a:r>
              <a:rPr lang="en-US" sz="2800" dirty="0" smtClean="0"/>
              <a:t>The following items are further considered for approval:</a:t>
            </a:r>
          </a:p>
          <a:p>
            <a:pPr lvl="1"/>
            <a:r>
              <a:rPr lang="en-US" sz="2400" dirty="0" smtClean="0"/>
              <a:t>MUST (RP-16xxxx)</a:t>
            </a:r>
          </a:p>
          <a:p>
            <a:pPr lvl="1"/>
            <a:r>
              <a:rPr lang="en-US" sz="2400" dirty="0" smtClean="0"/>
              <a:t>FD-MIMO (RP-160xxx)</a:t>
            </a:r>
          </a:p>
          <a:p>
            <a:pPr lvl="2"/>
            <a:r>
              <a:rPr lang="en-GB" sz="2000" dirty="0" smtClean="0"/>
              <a:t>AAS BS core requirements moved to RAN4 AAS WI</a:t>
            </a:r>
          </a:p>
          <a:p>
            <a:pPr lvl="1"/>
            <a:r>
              <a:rPr lang="en-GB" sz="2400" dirty="0" smtClean="0"/>
              <a:t>UL enhancements (RP-160208)</a:t>
            </a:r>
          </a:p>
          <a:p>
            <a:pPr lvl="2"/>
            <a:r>
              <a:rPr lang="en-GB" sz="2000" dirty="0" smtClean="0"/>
              <a:t>Without objectives bullets 2 (DMRS) and 3 (finer granularity)</a:t>
            </a:r>
          </a:p>
          <a:p>
            <a:pPr lvl="1"/>
            <a:r>
              <a:rPr lang="en-GB" sz="2400" dirty="0" smtClean="0"/>
              <a:t>SRS carrier switching (RP-160639)</a:t>
            </a:r>
          </a:p>
          <a:p>
            <a:pPr lvl="2"/>
            <a:r>
              <a:rPr lang="en-GB" sz="2000" dirty="0" smtClean="0"/>
              <a:t>Formerly one objective of advanced CA</a:t>
            </a:r>
          </a:p>
          <a:p>
            <a:pPr lvl="1"/>
            <a:r>
              <a:rPr lang="en-GB" sz="2400" dirty="0" err="1" smtClean="0"/>
              <a:t>FeCoMP</a:t>
            </a:r>
            <a:r>
              <a:rPr lang="en-GB" sz="2400" dirty="0" smtClean="0"/>
              <a:t> SI (RP-160xxx)</a:t>
            </a:r>
          </a:p>
          <a:p>
            <a:pPr lvl="2"/>
            <a:r>
              <a:rPr lang="en-GB" sz="2000" dirty="0" smtClean="0"/>
              <a:t>Without the objective for unlicensed spectrum</a:t>
            </a:r>
          </a:p>
          <a:p>
            <a:pPr lvl="2"/>
            <a:endParaRPr lang="en-GB" sz="2000" dirty="0" smtClean="0"/>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RAN1 TU allocation (v3)</a:t>
            </a:r>
            <a:endParaRPr lang="en-US" sz="2400" b="0" dirty="0">
              <a:solidFill>
                <a:schemeClr val="tx1"/>
              </a:solidFill>
            </a:endParaRPr>
          </a:p>
        </p:txBody>
      </p:sp>
      <p:graphicFrame>
        <p:nvGraphicFramePr>
          <p:cNvPr id="7" name="表 3"/>
          <p:cNvGraphicFramePr>
            <a:graphicFrameLocks noGrp="1"/>
          </p:cNvGraphicFramePr>
          <p:nvPr>
            <p:extLst>
              <p:ext uri="{D42A27DB-BD31-4B8C-83A1-F6EECF244321}">
                <p14:modId xmlns:p14="http://schemas.microsoft.com/office/powerpoint/2010/main" xmlns="" val="161682371"/>
              </p:ext>
            </p:extLst>
          </p:nvPr>
        </p:nvGraphicFramePr>
        <p:xfrm>
          <a:off x="574768" y="1188720"/>
          <a:ext cx="10855229" cy="4572000"/>
        </p:xfrm>
        <a:graphic>
          <a:graphicData uri="http://schemas.openxmlformats.org/drawingml/2006/table">
            <a:tbl>
              <a:tblPr firstRow="1" bandRow="1">
                <a:tableStyleId>{5C22544A-7EE6-4342-B048-85BDC9FD1C3A}</a:tableStyleId>
              </a:tblPr>
              <a:tblGrid>
                <a:gridCol w="2333645"/>
                <a:gridCol w="1092343"/>
                <a:gridCol w="1141995"/>
                <a:gridCol w="1125502"/>
                <a:gridCol w="1290436"/>
                <a:gridCol w="1290436"/>
                <a:gridCol w="1290436"/>
                <a:gridCol w="1290436"/>
              </a:tblGrid>
              <a:tr h="355073">
                <a:tc rowSpan="2">
                  <a:txBody>
                    <a:bodyPr/>
                    <a:lstStyle/>
                    <a:p>
                      <a:pPr algn="ctr"/>
                      <a:endParaRPr kumimoji="1" lang="ja-JP" altLang="en-US" dirty="0"/>
                    </a:p>
                  </a:txBody>
                  <a:tcPr/>
                </a:tc>
                <a:tc gridSpan="2">
                  <a:txBody>
                    <a:bodyPr/>
                    <a:lstStyle/>
                    <a:p>
                      <a:pPr algn="ctr"/>
                      <a:r>
                        <a:rPr kumimoji="1" lang="en-US" altLang="ja-JP" dirty="0" smtClean="0"/>
                        <a:t>Q2/16</a:t>
                      </a:r>
                      <a:endParaRPr kumimoji="1" lang="ja-JP" altLang="en-US" dirty="0"/>
                    </a:p>
                  </a:txBody>
                  <a:tcPr>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Q3/16</a:t>
                      </a:r>
                      <a:endParaRPr kumimoji="1" lang="ja-JP" altLang="en-US" dirty="0"/>
                    </a:p>
                  </a:txBody>
                  <a:tcPr>
                    <a:lnB w="12700" cap="flat" cmpd="sng" algn="ctr">
                      <a:solidFill>
                        <a:schemeClr val="tx1"/>
                      </a:solidFill>
                      <a:prstDash val="solid"/>
                      <a:round/>
                      <a:headEnd type="none" w="med" len="med"/>
                      <a:tailEnd type="none" w="med" len="med"/>
                    </a:lnB>
                  </a:tcPr>
                </a:tc>
                <a:tc gridSpan="2">
                  <a:txBody>
                    <a:bodyPr/>
                    <a:lstStyle/>
                    <a:p>
                      <a:pPr algn="ctr"/>
                      <a:r>
                        <a:rPr kumimoji="1" lang="en-US" altLang="ja-JP" dirty="0" smtClean="0"/>
                        <a:t>Q4/16</a:t>
                      </a:r>
                      <a:endParaRPr kumimoji="1" lang="ja-JP" altLang="en-US" dirty="0"/>
                    </a:p>
                  </a:txBody>
                  <a:tcPr>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Q1/17</a:t>
                      </a:r>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Total</a:t>
                      </a:r>
                      <a:endParaRPr kumimoji="1" lang="ja-JP" altLang="en-US" dirty="0"/>
                    </a:p>
                  </a:txBody>
                  <a:tcPr>
                    <a:lnB w="12700" cap="flat" cmpd="sng" algn="ctr">
                      <a:solidFill>
                        <a:schemeClr val="tx1"/>
                      </a:solidFill>
                      <a:prstDash val="solid"/>
                      <a:round/>
                      <a:headEnd type="none" w="med" len="med"/>
                      <a:tailEnd type="none" w="med" len="med"/>
                    </a:lnB>
                  </a:tcPr>
                </a:tc>
              </a:tr>
              <a:tr h="355073">
                <a:tc vMerge="1">
                  <a:txBody>
                    <a:bodyPr/>
                    <a:lstStyle/>
                    <a:p>
                      <a:endParaRPr kumimoji="1" lang="ja-JP" altLang="en-US"/>
                    </a:p>
                  </a:txBody>
                  <a:tcPr/>
                </a:tc>
                <a:tc>
                  <a:txBody>
                    <a:bodyPr/>
                    <a:lstStyle/>
                    <a:p>
                      <a:pPr algn="ctr"/>
                      <a:r>
                        <a:rPr kumimoji="1" lang="en-US" altLang="ja-JP" dirty="0" smtClean="0"/>
                        <a:t>#84bis</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#85</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#86</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#86bis</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#87</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#88</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dirty="0"/>
                    </a:p>
                  </a:txBody>
                  <a:tcPr>
                    <a:lnT w="12700" cap="flat" cmpd="sng" algn="ctr">
                      <a:solidFill>
                        <a:schemeClr val="tx1"/>
                      </a:solidFill>
                      <a:prstDash val="solid"/>
                      <a:round/>
                      <a:headEnd type="none" w="med" len="med"/>
                      <a:tailEnd type="none" w="med" len="med"/>
                    </a:lnT>
                  </a:tcPr>
                </a:tc>
              </a:tr>
              <a:tr h="360004">
                <a:tc>
                  <a:txBody>
                    <a:bodyPr/>
                    <a:lstStyle/>
                    <a:p>
                      <a:pPr algn="ctr"/>
                      <a:r>
                        <a:rPr kumimoji="1" lang="en-US" altLang="ja-JP" dirty="0" smtClean="0"/>
                        <a:t>MUST</a:t>
                      </a:r>
                      <a:endParaRPr kumimoji="1" lang="ja-JP" altLang="en-US" dirty="0"/>
                    </a:p>
                  </a:txBody>
                  <a:tcPr/>
                </a:tc>
                <a:tc>
                  <a:txBody>
                    <a:bodyPr/>
                    <a:lstStyle/>
                    <a:p>
                      <a:pPr algn="ctr"/>
                      <a:r>
                        <a:rPr kumimoji="1" lang="en-US" altLang="ja-JP" dirty="0" smtClean="0"/>
                        <a:t>1.5</a:t>
                      </a:r>
                      <a:endParaRPr kumimoji="1" lang="ja-JP" altLang="en-US" dirty="0"/>
                    </a:p>
                  </a:txBody>
                  <a:tcPr/>
                </a:tc>
                <a:tc>
                  <a:txBody>
                    <a:bodyPr/>
                    <a:lstStyle/>
                    <a:p>
                      <a:pPr algn="ctr"/>
                      <a:r>
                        <a:rPr kumimoji="1" lang="en-US" altLang="ja-JP" dirty="0" smtClean="0"/>
                        <a:t>1.5</a:t>
                      </a:r>
                      <a:endParaRPr kumimoji="1" lang="ja-JP" altLang="en-US" dirty="0"/>
                    </a:p>
                  </a:txBody>
                  <a:tcPr/>
                </a:tc>
                <a:tc>
                  <a:txBody>
                    <a:bodyPr/>
                    <a:lstStyle/>
                    <a:p>
                      <a:pPr algn="ctr"/>
                      <a:r>
                        <a:rPr kumimoji="1" lang="en-US" altLang="ja-JP" dirty="0" smtClean="0"/>
                        <a:t>1.5</a:t>
                      </a:r>
                      <a:endParaRPr kumimoji="1" lang="ja-JP" altLang="en-US" dirty="0"/>
                    </a:p>
                  </a:txBody>
                  <a:tcPr/>
                </a:tc>
                <a:tc>
                  <a:txBody>
                    <a:bodyPr/>
                    <a:lstStyle/>
                    <a:p>
                      <a:pPr algn="ctr"/>
                      <a:r>
                        <a:rPr kumimoji="1" lang="en-US" altLang="ja-JP" dirty="0" smtClean="0"/>
                        <a:t>2</a:t>
                      </a:r>
                      <a:endParaRPr kumimoji="1" lang="ja-JP" altLang="en-US" dirty="0"/>
                    </a:p>
                  </a:txBody>
                  <a:tcPr/>
                </a:tc>
                <a:tc>
                  <a:txBody>
                    <a:bodyPr/>
                    <a:lstStyle/>
                    <a:p>
                      <a:pPr algn="ctr"/>
                      <a:r>
                        <a:rPr kumimoji="1" lang="en-US" altLang="ja-JP" dirty="0" smtClean="0"/>
                        <a:t>2</a:t>
                      </a:r>
                      <a:endParaRPr kumimoji="1" lang="ja-JP" altLang="en-US"/>
                    </a:p>
                  </a:txBody>
                  <a:tcPr/>
                </a:tc>
                <a:tc>
                  <a:txBody>
                    <a:bodyPr/>
                    <a:lstStyle/>
                    <a:p>
                      <a:pPr algn="ctr"/>
                      <a:endParaRPr kumimoji="1" lang="ja-JP" altLang="en-US"/>
                    </a:p>
                  </a:txBody>
                  <a:tcPr/>
                </a:tc>
                <a:tc>
                  <a:txBody>
                    <a:bodyPr/>
                    <a:lstStyle/>
                    <a:p>
                      <a:pPr algn="ctr"/>
                      <a:r>
                        <a:rPr kumimoji="1" lang="en-US" altLang="ja-JP" dirty="0" smtClean="0"/>
                        <a:t>8.5</a:t>
                      </a:r>
                      <a:endParaRPr kumimoji="1" lang="ja-JP" altLang="en-US" dirty="0"/>
                    </a:p>
                  </a:txBody>
                  <a:tcPr/>
                </a:tc>
              </a:tr>
              <a:tr h="360004">
                <a:tc>
                  <a:txBody>
                    <a:bodyPr/>
                    <a:lstStyle/>
                    <a:p>
                      <a:pPr algn="ctr"/>
                      <a:r>
                        <a:rPr kumimoji="1" lang="en-US" altLang="ja-JP" dirty="0" smtClean="0"/>
                        <a:t>FD-MIMO</a:t>
                      </a:r>
                      <a:endParaRPr kumimoji="1" lang="ja-JP" altLang="en-US" dirty="0"/>
                    </a:p>
                  </a:txBody>
                  <a:tcPr/>
                </a:tc>
                <a:tc>
                  <a:txBody>
                    <a:bodyPr/>
                    <a:lstStyle/>
                    <a:p>
                      <a:pPr algn="ctr"/>
                      <a:r>
                        <a:rPr kumimoji="1" lang="en-US" altLang="ja-JP" dirty="0" smtClean="0"/>
                        <a:t>3</a:t>
                      </a:r>
                      <a:endParaRPr kumimoji="1" lang="ja-JP" altLang="en-US" dirty="0"/>
                    </a:p>
                  </a:txBody>
                  <a:tcPr/>
                </a:tc>
                <a:tc>
                  <a:txBody>
                    <a:bodyPr/>
                    <a:lstStyle/>
                    <a:p>
                      <a:pPr algn="ctr"/>
                      <a:r>
                        <a:rPr kumimoji="1" lang="en-US" altLang="ja-JP" dirty="0" smtClean="0"/>
                        <a:t>3</a:t>
                      </a:r>
                      <a:endParaRPr kumimoji="1" lang="ja-JP" altLang="en-US" dirty="0"/>
                    </a:p>
                  </a:txBody>
                  <a:tcPr/>
                </a:tc>
                <a:tc>
                  <a:txBody>
                    <a:bodyPr/>
                    <a:lstStyle/>
                    <a:p>
                      <a:pPr algn="ctr"/>
                      <a:r>
                        <a:rPr kumimoji="1" lang="en-US" altLang="ja-JP" dirty="0" smtClean="0"/>
                        <a:t>3</a:t>
                      </a:r>
                      <a:endParaRPr kumimoji="1" lang="ja-JP" altLang="en-US" dirty="0"/>
                    </a:p>
                  </a:txBody>
                  <a:tcPr/>
                </a:tc>
                <a:tc>
                  <a:txBody>
                    <a:bodyPr/>
                    <a:lstStyle/>
                    <a:p>
                      <a:pPr algn="ctr"/>
                      <a:r>
                        <a:rPr kumimoji="1" lang="en-US" altLang="ja-JP" dirty="0" smtClean="0"/>
                        <a:t>4</a:t>
                      </a:r>
                      <a:endParaRPr kumimoji="1" lang="ja-JP" altLang="en-US" dirty="0"/>
                    </a:p>
                  </a:txBody>
                  <a:tcPr/>
                </a:tc>
                <a:tc>
                  <a:txBody>
                    <a:bodyPr/>
                    <a:lstStyle/>
                    <a:p>
                      <a:pPr algn="ctr"/>
                      <a:r>
                        <a:rPr kumimoji="1" lang="en-US" altLang="ja-JP" dirty="0" smtClean="0"/>
                        <a:t>4</a:t>
                      </a:r>
                      <a:endParaRPr kumimoji="1" lang="ja-JP" altLang="en-US" dirty="0"/>
                    </a:p>
                  </a:txBody>
                  <a:tcPr/>
                </a:tc>
                <a:tc>
                  <a:txBody>
                    <a:bodyPr/>
                    <a:lstStyle/>
                    <a:p>
                      <a:pPr algn="ctr"/>
                      <a:r>
                        <a:rPr kumimoji="1" lang="en-US" altLang="ja-JP" dirty="0" smtClean="0"/>
                        <a:t>4</a:t>
                      </a:r>
                      <a:endParaRPr kumimoji="1" lang="ja-JP" altLang="en-US" dirty="0"/>
                    </a:p>
                  </a:txBody>
                  <a:tcPr/>
                </a:tc>
                <a:tc>
                  <a:txBody>
                    <a:bodyPr/>
                    <a:lstStyle/>
                    <a:p>
                      <a:pPr algn="ctr"/>
                      <a:r>
                        <a:rPr kumimoji="1" lang="en-US" altLang="ja-JP" dirty="0" smtClean="0">
                          <a:solidFill>
                            <a:srgbClr val="FF0000"/>
                          </a:solidFill>
                        </a:rPr>
                        <a:t>21</a:t>
                      </a:r>
                      <a:endParaRPr kumimoji="1" lang="ja-JP" altLang="en-US" dirty="0">
                        <a:solidFill>
                          <a:srgbClr val="FF0000"/>
                        </a:solidFill>
                      </a:endParaRPr>
                    </a:p>
                  </a:txBody>
                  <a:tcPr/>
                </a:tc>
              </a:tr>
              <a:tr h="360004">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UL</a:t>
                      </a:r>
                      <a:r>
                        <a:rPr kumimoji="1" lang="en-US" altLang="ja-JP" sz="1800" kern="1200" baseline="0" dirty="0" smtClean="0">
                          <a:solidFill>
                            <a:schemeClr val="tx1"/>
                          </a:solidFill>
                          <a:latin typeface="+mn-lt"/>
                          <a:ea typeface="+mn-ea"/>
                          <a:cs typeface="+mn-cs"/>
                        </a:rPr>
                        <a:t> enhancements</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800" kern="1200" dirty="0" smtClean="0">
                          <a:solidFill>
                            <a:schemeClr val="tx1"/>
                          </a:solidFill>
                          <a:latin typeface="+mn-lt"/>
                          <a:ea typeface="+mn-ea"/>
                          <a:cs typeface="+mn-cs"/>
                        </a:rPr>
                        <a:t>1</a:t>
                      </a:r>
                      <a:endParaRPr kumimoji="1" lang="ja-JP" altLang="en-US" sz="1800" kern="1200" smtClean="0">
                        <a:solidFill>
                          <a:schemeClr val="tx1"/>
                        </a:solidFill>
                        <a:latin typeface="+mn-lt"/>
                        <a:ea typeface="+mn-ea"/>
                        <a:cs typeface="+mn-cs"/>
                      </a:endParaRPr>
                    </a:p>
                  </a:txBody>
                  <a:tcPr/>
                </a:tc>
                <a:tc>
                  <a:txBody>
                    <a:bodyPr/>
                    <a:lstStyle/>
                    <a:p>
                      <a:pPr algn="ctr"/>
                      <a:r>
                        <a:rPr lang="en-US" altLang="zh-CN" dirty="0" smtClean="0">
                          <a:solidFill>
                            <a:schemeClr val="tx1"/>
                          </a:solidFill>
                        </a:rPr>
                        <a:t>1</a:t>
                      </a:r>
                      <a:endParaRPr lang="zh-CN" altLang="en-US" dirty="0">
                        <a:solidFill>
                          <a:schemeClr val="tx1"/>
                        </a:solidFill>
                      </a:endParaRPr>
                    </a:p>
                  </a:txBody>
                  <a:tcPr/>
                </a:tc>
                <a:tc>
                  <a:txBody>
                    <a:bodyPr/>
                    <a:lstStyle/>
                    <a:p>
                      <a:pPr marL="0" algn="ctr" defTabSz="914400" rtl="0" eaLnBrk="1" latinLnBrk="0" hangingPunct="1"/>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5</a:t>
                      </a:r>
                      <a:endParaRPr kumimoji="1" lang="ja-JP" altLang="en-US" sz="1800" kern="1200" dirty="0">
                        <a:solidFill>
                          <a:schemeClr val="tx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SRS carrier switching</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algn="ctr"/>
                      <a:r>
                        <a:rPr kumimoji="1" lang="en-US" altLang="ja-JP" dirty="0" smtClean="0"/>
                        <a:t>1</a:t>
                      </a:r>
                      <a:endParaRPr kumimoji="1" lang="ja-JP" altLang="en-US" dirty="0"/>
                    </a:p>
                  </a:txBody>
                  <a:tcPr/>
                </a:tc>
                <a:tc>
                  <a:txBody>
                    <a:bodyPr/>
                    <a:lstStyle/>
                    <a:p>
                      <a:pPr algn="ctr"/>
                      <a:r>
                        <a:rPr kumimoji="1" lang="en-US" altLang="ja-JP" dirty="0" smtClean="0"/>
                        <a:t>1</a:t>
                      </a:r>
                      <a:endParaRPr kumimoji="1" lang="ja-JP" altLang="en-US" dirty="0"/>
                    </a:p>
                  </a:txBody>
                  <a:tcPr/>
                </a:tc>
                <a:tc>
                  <a:txBody>
                    <a:bodyPr/>
                    <a:lstStyle/>
                    <a:p>
                      <a:pPr algn="ctr"/>
                      <a:r>
                        <a:rPr kumimoji="1" lang="en-US" altLang="ja-JP" dirty="0" smtClean="0"/>
                        <a:t>1</a:t>
                      </a:r>
                      <a:endParaRPr kumimoji="1" lang="ja-JP" altLang="en-US" dirty="0"/>
                    </a:p>
                  </a:txBody>
                  <a:tcPr/>
                </a:tc>
                <a:tc>
                  <a:txBody>
                    <a:bodyPr/>
                    <a:lstStyle/>
                    <a:p>
                      <a:pPr algn="ctr"/>
                      <a:r>
                        <a:rPr kumimoji="1" lang="en-US" altLang="ja-JP" dirty="0" smtClean="0"/>
                        <a:t>1</a:t>
                      </a:r>
                      <a:endParaRPr kumimoji="1" lang="ja-JP" altLang="en-US" dirty="0"/>
                    </a:p>
                  </a:txBody>
                  <a:tcPr/>
                </a:tc>
                <a:tc>
                  <a:txBody>
                    <a:bodyPr/>
                    <a:lstStyle/>
                    <a:p>
                      <a:pPr algn="ctr"/>
                      <a:endParaRPr kumimoji="1" lang="en-US" altLang="ja-JP" dirty="0" smtClean="0"/>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5</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err="1" smtClean="0">
                          <a:solidFill>
                            <a:schemeClr val="dk1"/>
                          </a:solidFill>
                          <a:latin typeface="+mn-lt"/>
                          <a:ea typeface="+mn-ea"/>
                          <a:cs typeface="+mn-cs"/>
                        </a:rPr>
                        <a:t>FeCoMP</a:t>
                      </a:r>
                      <a:r>
                        <a:rPr kumimoji="1" lang="en-US" altLang="ja-JP" sz="1800" kern="1200" dirty="0" smtClean="0">
                          <a:solidFill>
                            <a:schemeClr val="dk1"/>
                          </a:solidFill>
                          <a:latin typeface="+mn-lt"/>
                          <a:ea typeface="+mn-ea"/>
                          <a:cs typeface="+mn-cs"/>
                        </a:rPr>
                        <a:t> SI</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0.5</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4.5</a:t>
                      </a:r>
                      <a:endParaRPr kumimoji="1" lang="ja-JP" altLang="en-US" sz="1800" kern="1200" dirty="0">
                        <a:solidFill>
                          <a:schemeClr val="tx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Indoor</a:t>
                      </a:r>
                      <a:r>
                        <a:rPr kumimoji="1" lang="en-US" altLang="ja-JP" sz="1800" kern="1200" baseline="0" dirty="0" smtClean="0">
                          <a:solidFill>
                            <a:schemeClr val="bg1">
                              <a:lumMod val="50000"/>
                            </a:schemeClr>
                          </a:solidFill>
                          <a:latin typeface="+mn-lt"/>
                          <a:ea typeface="+mn-ea"/>
                          <a:cs typeface="+mn-cs"/>
                        </a:rPr>
                        <a:t> positioning (RAN2 lead)</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kern="1200" smtClean="0">
                        <a:solidFill>
                          <a:schemeClr val="bg1">
                            <a:lumMod val="50000"/>
                          </a:schemeClr>
                        </a:solidFill>
                        <a:latin typeface="+mn-lt"/>
                        <a:ea typeface="+mn-ea"/>
                        <a:cs typeface="+mn-cs"/>
                      </a:endParaRPr>
                    </a:p>
                  </a:txBody>
                  <a:tcPr/>
                </a:tc>
                <a:tc>
                  <a:txBody>
                    <a:bodyPr/>
                    <a:lstStyle/>
                    <a:p>
                      <a:pPr algn="ctr"/>
                      <a:endParaRPr lang="zh-CN" altLang="en-US" dirty="0">
                        <a:solidFill>
                          <a:schemeClr val="bg1">
                            <a:lumMod val="50000"/>
                          </a:schemeClr>
                        </a:solidFill>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FeD2D (RAN2 lead)</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[2]</a:t>
                      </a:r>
                      <a:endParaRPr kumimoji="1" lang="ja-JP" altLang="en-US" sz="1800" kern="1200" dirty="0">
                        <a:solidFill>
                          <a:schemeClr val="bg1">
                            <a:lumMod val="50000"/>
                          </a:schemeClr>
                        </a:solidFill>
                        <a:latin typeface="+mn-lt"/>
                        <a:ea typeface="+mn-ea"/>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800" kern="1200" dirty="0" smtClean="0">
                          <a:solidFill>
                            <a:schemeClr val="bg1">
                              <a:lumMod val="50000"/>
                            </a:schemeClr>
                          </a:solidFill>
                          <a:latin typeface="+mn-lt"/>
                          <a:ea typeface="+mn-ea"/>
                          <a:cs typeface="+mn-cs"/>
                        </a:rPr>
                        <a:t>[2]</a:t>
                      </a:r>
                      <a:endParaRPr kumimoji="1" lang="ja-JP" altLang="en-US" sz="1800" kern="1200" smtClean="0">
                        <a:solidFill>
                          <a:schemeClr val="bg1">
                            <a:lumMod val="50000"/>
                          </a:schemeClr>
                        </a:solidFill>
                        <a:latin typeface="+mn-lt"/>
                        <a:ea typeface="+mn-ea"/>
                        <a:cs typeface="+mn-cs"/>
                      </a:endParaRPr>
                    </a:p>
                  </a:txBody>
                  <a:tcPr/>
                </a:tc>
                <a:tc>
                  <a:txBody>
                    <a:bodyPr/>
                    <a:lstStyle/>
                    <a:p>
                      <a:pPr algn="ctr"/>
                      <a:r>
                        <a:rPr lang="en-US" altLang="zh-CN" dirty="0" smtClean="0">
                          <a:solidFill>
                            <a:schemeClr val="bg1">
                              <a:lumMod val="50000"/>
                            </a:schemeClr>
                          </a:solidFill>
                        </a:rPr>
                        <a:t>[2]</a:t>
                      </a:r>
                      <a:endParaRPr lang="zh-CN" altLang="en-US" dirty="0">
                        <a:solidFill>
                          <a:schemeClr val="bg1">
                            <a:lumMod val="50000"/>
                          </a:schemeClr>
                        </a:solidFill>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[2]</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err="1" smtClean="0">
                          <a:solidFill>
                            <a:schemeClr val="bg1">
                              <a:lumMod val="50000"/>
                            </a:schemeClr>
                          </a:solidFill>
                          <a:latin typeface="+mn-lt"/>
                          <a:ea typeface="+mn-ea"/>
                          <a:cs typeface="+mn-cs"/>
                        </a:rPr>
                        <a:t>VoLTE</a:t>
                      </a:r>
                      <a:r>
                        <a:rPr kumimoji="1" lang="en-US" altLang="ja-JP" sz="1800" kern="1200" dirty="0" smtClean="0">
                          <a:solidFill>
                            <a:schemeClr val="bg1">
                              <a:lumMod val="50000"/>
                            </a:schemeClr>
                          </a:solidFill>
                          <a:latin typeface="+mn-lt"/>
                          <a:ea typeface="+mn-ea"/>
                          <a:cs typeface="+mn-cs"/>
                        </a:rPr>
                        <a:t> (RAN2</a:t>
                      </a:r>
                      <a:r>
                        <a:rPr kumimoji="1" lang="en-US" altLang="ja-JP" sz="1800" kern="1200" baseline="0" dirty="0" smtClean="0">
                          <a:solidFill>
                            <a:schemeClr val="bg1">
                              <a:lumMod val="50000"/>
                            </a:schemeClr>
                          </a:solidFill>
                          <a:latin typeface="+mn-lt"/>
                          <a:ea typeface="+mn-ea"/>
                          <a:cs typeface="+mn-cs"/>
                        </a:rPr>
                        <a:t> lead</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endParaRPr lang="zh-CN" altLang="en-US" dirty="0">
                        <a:solidFill>
                          <a:schemeClr val="bg1">
                            <a:lumMod val="50000"/>
                          </a:schemeClr>
                        </a:solidFill>
                      </a:endParaRPr>
                    </a:p>
                  </a:txBody>
                  <a:tcPr/>
                </a:tc>
                <a:tc>
                  <a:txBody>
                    <a:bodyPr/>
                    <a:lstStyle/>
                    <a:p>
                      <a:endParaRPr lang="zh-CN" altLang="en-US" dirty="0">
                        <a:solidFill>
                          <a:schemeClr val="bg1">
                            <a:lumMod val="50000"/>
                          </a:schemeClr>
                        </a:solidFill>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r>
              <a:tr h="22233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Total</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3</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r>
            </a:tbl>
          </a:graphicData>
        </a:graphic>
      </p:graphicFrame>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Proposal for new RAN2-led items</a:t>
            </a:r>
            <a:endParaRPr lang="en-US" sz="2400" b="0" dirty="0">
              <a:solidFill>
                <a:schemeClr val="tx1"/>
              </a:solidFill>
            </a:endParaRPr>
          </a:p>
        </p:txBody>
      </p:sp>
      <p:sp>
        <p:nvSpPr>
          <p:cNvPr id="4" name="Content Placeholder 3"/>
          <p:cNvSpPr>
            <a:spLocks noGrp="1"/>
          </p:cNvSpPr>
          <p:nvPr>
            <p:ph idx="1"/>
          </p:nvPr>
        </p:nvSpPr>
        <p:spPr>
          <a:xfrm>
            <a:off x="609600" y="1169127"/>
            <a:ext cx="10975975" cy="5035730"/>
          </a:xfrm>
        </p:spPr>
        <p:txBody>
          <a:bodyPr/>
          <a:lstStyle/>
          <a:p>
            <a:r>
              <a:rPr lang="en-US" dirty="0" smtClean="0"/>
              <a:t>The following RAN2 items are approved in RAN#71:</a:t>
            </a:r>
          </a:p>
          <a:p>
            <a:pPr lvl="1"/>
            <a:r>
              <a:rPr lang="en-US" dirty="0" smtClean="0"/>
              <a:t>SI on enhancement of </a:t>
            </a:r>
            <a:r>
              <a:rPr lang="en-US" dirty="0" err="1" smtClean="0"/>
              <a:t>VoLTE</a:t>
            </a:r>
            <a:r>
              <a:rPr lang="en-US" dirty="0" smtClean="0"/>
              <a:t> </a:t>
            </a:r>
            <a:r>
              <a:rPr lang="en-US" sz="2400" dirty="0" smtClean="0"/>
              <a:t>(was RP-160261)</a:t>
            </a:r>
          </a:p>
          <a:p>
            <a:pPr lvl="1"/>
            <a:r>
              <a:rPr lang="en-US" dirty="0" smtClean="0"/>
              <a:t>WI on L2 latency reduction techniques for </a:t>
            </a:r>
            <a:r>
              <a:rPr lang="en-US" sz="2400" dirty="0" smtClean="0"/>
              <a:t>LTE (was RP-160328)</a:t>
            </a:r>
          </a:p>
          <a:p>
            <a:pPr lvl="2"/>
            <a:r>
              <a:rPr lang="en-US" sz="2000" dirty="0" smtClean="0"/>
              <a:t>Remove contention-based PUSCH</a:t>
            </a:r>
          </a:p>
          <a:p>
            <a:pPr lvl="1"/>
            <a:r>
              <a:rPr lang="en-US" dirty="0" smtClean="0"/>
              <a:t>WI on Light Connection in LTE </a:t>
            </a:r>
            <a:r>
              <a:rPr lang="en-US" sz="2400" dirty="0" smtClean="0"/>
              <a:t>(was RP-160499)</a:t>
            </a:r>
            <a:endParaRPr lang="en-US" dirty="0" smtClean="0">
              <a:solidFill>
                <a:srgbClr val="FF0000"/>
              </a:solidFill>
            </a:endParaRPr>
          </a:p>
          <a:p>
            <a:pPr lvl="1"/>
            <a:r>
              <a:rPr lang="en-US" dirty="0" smtClean="0"/>
              <a:t>WI on Mobility Enhancements (was RP-160593)</a:t>
            </a:r>
          </a:p>
          <a:p>
            <a:pPr lvl="1"/>
            <a:r>
              <a:rPr lang="en-US" dirty="0" smtClean="0"/>
              <a:t>WI on Further Indoor Positioning enhancements for UTRA and LTE </a:t>
            </a:r>
            <a:r>
              <a:rPr lang="en-US" sz="2400" dirty="0" smtClean="0"/>
              <a:t>(was RP-160334) - regulatory related</a:t>
            </a:r>
          </a:p>
          <a:p>
            <a:pPr lvl="1"/>
            <a:r>
              <a:rPr lang="en-US" dirty="0" smtClean="0"/>
              <a:t>WI on LWA enhancements </a:t>
            </a:r>
            <a:r>
              <a:rPr lang="en-US" sz="2400" dirty="0" smtClean="0"/>
              <a:t>(was in RP160522, now </a:t>
            </a:r>
            <a:r>
              <a:rPr lang="en-US" sz="2400" dirty="0" err="1" smtClean="0"/>
              <a:t>downscoped</a:t>
            </a:r>
            <a:r>
              <a:rPr lang="en-US" sz="2400" dirty="0" smtClean="0"/>
              <a:t>)</a:t>
            </a:r>
          </a:p>
          <a:p>
            <a:pPr lvl="1"/>
            <a:r>
              <a:rPr lang="en-US" dirty="0" smtClean="0"/>
              <a:t>SI on FeD2D </a:t>
            </a:r>
            <a:r>
              <a:rPr lang="en-US" sz="2400" dirty="0" smtClean="0"/>
              <a:t>(was RP-160267, now </a:t>
            </a:r>
            <a:r>
              <a:rPr lang="en-US" sz="2400" dirty="0" err="1" smtClean="0"/>
              <a:t>downscoped</a:t>
            </a:r>
            <a:r>
              <a:rPr lang="en-US" sz="2400" dirty="0" smtClean="0"/>
              <a:t>)</a:t>
            </a:r>
          </a:p>
        </p:txBody>
      </p:sp>
    </p:spTree>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28987"/>
            <a:ext cx="10659861" cy="711242"/>
          </a:xfrm>
        </p:spPr>
        <p:txBody>
          <a:bodyPr/>
          <a:lstStyle/>
          <a:p>
            <a:r>
              <a:rPr lang="en-US" b="0" dirty="0" smtClean="0">
                <a:solidFill>
                  <a:schemeClr val="tx2"/>
                </a:solidFill>
                <a:ea typeface="SimHei" pitchFamily="2" charset="-122"/>
              </a:rPr>
              <a:t>RAN2</a:t>
            </a:r>
            <a:r>
              <a:rPr lang="en-US" b="0" dirty="0" smtClean="0">
                <a:solidFill>
                  <a:schemeClr val="tx1"/>
                </a:solidFill>
                <a:ea typeface="SimHei" pitchFamily="2" charset="-122"/>
              </a:rPr>
              <a:t> TU allocation</a:t>
            </a:r>
            <a:endParaRPr lang="en-US" sz="2400" b="0" dirty="0">
              <a:solidFill>
                <a:schemeClr val="tx1"/>
              </a:solidFill>
            </a:endParaRPr>
          </a:p>
        </p:txBody>
      </p:sp>
      <p:graphicFrame>
        <p:nvGraphicFramePr>
          <p:cNvPr id="7" name="表 3"/>
          <p:cNvGraphicFramePr>
            <a:graphicFrameLocks noGrp="1"/>
          </p:cNvGraphicFramePr>
          <p:nvPr>
            <p:extLst>
              <p:ext uri="{D42A27DB-BD31-4B8C-83A1-F6EECF244321}">
                <p14:modId xmlns="" xmlns:p14="http://schemas.microsoft.com/office/powerpoint/2010/main" val="161682371"/>
              </p:ext>
            </p:extLst>
          </p:nvPr>
        </p:nvGraphicFramePr>
        <p:xfrm>
          <a:off x="493486" y="815437"/>
          <a:ext cx="11379199" cy="5650677"/>
        </p:xfrm>
        <a:graphic>
          <a:graphicData uri="http://schemas.openxmlformats.org/drawingml/2006/table">
            <a:tbl>
              <a:tblPr firstRow="1" bandRow="1">
                <a:tableStyleId>{5C22544A-7EE6-4342-B048-85BDC9FD1C3A}</a:tableStyleId>
              </a:tblPr>
              <a:tblGrid>
                <a:gridCol w="2446286"/>
                <a:gridCol w="1145070"/>
                <a:gridCol w="1197118"/>
                <a:gridCol w="1179829"/>
                <a:gridCol w="1352724"/>
                <a:gridCol w="1352724"/>
                <a:gridCol w="1352724"/>
                <a:gridCol w="1352724"/>
              </a:tblGrid>
              <a:tr h="355073">
                <a:tc rowSpan="2">
                  <a:txBody>
                    <a:bodyPr/>
                    <a:lstStyle/>
                    <a:p>
                      <a:pPr algn="ctr"/>
                      <a:endParaRPr kumimoji="1" lang="ja-JP" altLang="en-US" dirty="0"/>
                    </a:p>
                  </a:txBody>
                  <a:tcPr/>
                </a:tc>
                <a:tc gridSpan="2">
                  <a:txBody>
                    <a:bodyPr/>
                    <a:lstStyle/>
                    <a:p>
                      <a:pPr algn="ctr"/>
                      <a:r>
                        <a:rPr kumimoji="1" lang="en-US" altLang="ja-JP" dirty="0" smtClean="0"/>
                        <a:t>Q2/16</a:t>
                      </a:r>
                      <a:endParaRPr kumimoji="1" lang="ja-JP" altLang="en-US" dirty="0"/>
                    </a:p>
                  </a:txBody>
                  <a:tcPr>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Q3/16</a:t>
                      </a:r>
                      <a:endParaRPr kumimoji="1" lang="ja-JP" altLang="en-US" dirty="0"/>
                    </a:p>
                  </a:txBody>
                  <a:tcPr>
                    <a:lnB w="12700" cap="flat" cmpd="sng" algn="ctr">
                      <a:solidFill>
                        <a:schemeClr val="tx1"/>
                      </a:solidFill>
                      <a:prstDash val="solid"/>
                      <a:round/>
                      <a:headEnd type="none" w="med" len="med"/>
                      <a:tailEnd type="none" w="med" len="med"/>
                    </a:lnB>
                  </a:tcPr>
                </a:tc>
                <a:tc gridSpan="2">
                  <a:txBody>
                    <a:bodyPr/>
                    <a:lstStyle/>
                    <a:p>
                      <a:pPr algn="ctr"/>
                      <a:r>
                        <a:rPr kumimoji="1" lang="en-US" altLang="ja-JP" dirty="0" smtClean="0"/>
                        <a:t>Q4/16</a:t>
                      </a:r>
                      <a:endParaRPr kumimoji="1" lang="ja-JP" altLang="en-US" dirty="0"/>
                    </a:p>
                  </a:txBody>
                  <a:tcPr>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Q1/17</a:t>
                      </a:r>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Total</a:t>
                      </a:r>
                      <a:endParaRPr kumimoji="1" lang="ja-JP" altLang="en-US" dirty="0"/>
                    </a:p>
                  </a:txBody>
                  <a:tcPr>
                    <a:lnB w="12700" cap="flat" cmpd="sng" algn="ctr">
                      <a:solidFill>
                        <a:schemeClr val="tx1"/>
                      </a:solidFill>
                      <a:prstDash val="solid"/>
                      <a:round/>
                      <a:headEnd type="none" w="med" len="med"/>
                      <a:tailEnd type="none" w="med" len="med"/>
                    </a:lnB>
                  </a:tcPr>
                </a:tc>
              </a:tr>
              <a:tr h="355073">
                <a:tc vMerge="1">
                  <a:txBody>
                    <a:bodyPr/>
                    <a:lstStyle/>
                    <a:p>
                      <a:endParaRPr kumimoji="1" lang="ja-JP" altLang="en-US"/>
                    </a:p>
                  </a:txBody>
                  <a:tcPr/>
                </a:tc>
                <a:tc>
                  <a:txBody>
                    <a:bodyPr/>
                    <a:lstStyle/>
                    <a:p>
                      <a:pPr algn="ctr"/>
                      <a:r>
                        <a:rPr kumimoji="1" lang="en-US" altLang="ja-JP" dirty="0" smtClean="0"/>
                        <a:t>#93bis</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#94</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#95</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#95bis</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#96</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#97</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dirty="0"/>
                    </a:p>
                  </a:txBody>
                  <a:tcPr>
                    <a:lnT w="12700" cap="flat" cmpd="sng" algn="ctr">
                      <a:solidFill>
                        <a:schemeClr val="tx1"/>
                      </a:solidFill>
                      <a:prstDash val="solid"/>
                      <a:round/>
                      <a:headEnd type="none" w="med" len="med"/>
                      <a:tailEnd type="none" w="med" len="med"/>
                    </a:lnT>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VOLTE</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1.5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1</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1</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rgbClr val="043FFC"/>
                          </a:solidFill>
                          <a:latin typeface="+mn-lt"/>
                          <a:ea typeface="+mn-ea"/>
                          <a:cs typeface="+mn-cs"/>
                        </a:rPr>
                        <a:t>[x]</a:t>
                      </a:r>
                      <a:endParaRPr kumimoji="1" lang="ja-JP" altLang="en-US" sz="1800" kern="1200" dirty="0">
                        <a:solidFill>
                          <a:srgbClr val="043FFC"/>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rgbClr val="043FFC"/>
                          </a:solidFill>
                          <a:latin typeface="+mn-lt"/>
                          <a:ea typeface="+mn-ea"/>
                          <a:cs typeface="+mn-cs"/>
                        </a:rPr>
                        <a:t>[x]</a:t>
                      </a:r>
                      <a:endParaRPr kumimoji="1" lang="ja-JP" altLang="en-US" sz="1800" kern="1200" dirty="0">
                        <a:solidFill>
                          <a:srgbClr val="043FFC"/>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rgbClr val="043FFC"/>
                          </a:solidFill>
                          <a:latin typeface="+mn-lt"/>
                          <a:ea typeface="+mn-ea"/>
                          <a:cs typeface="+mn-cs"/>
                        </a:rPr>
                        <a:t>[x]</a:t>
                      </a:r>
                      <a:endParaRPr kumimoji="1" lang="ja-JP" altLang="en-US" sz="1800" kern="1200" dirty="0">
                        <a:solidFill>
                          <a:srgbClr val="043FFC"/>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3.5</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Latency</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3</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Light Connection</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0.5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0.5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7</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Indoor Positioning </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0.25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0.5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0.5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0.5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0.5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rgbClr val="0000FF"/>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2.25</a:t>
                      </a:r>
                      <a:endParaRPr kumimoji="1" lang="ja-JP" altLang="en-US" sz="1800" kern="1200" dirty="0">
                        <a:solidFill>
                          <a:schemeClr val="tx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LWA </a:t>
                      </a:r>
                      <a:r>
                        <a:rPr kumimoji="1" lang="en-US" altLang="ja-JP" sz="1800" kern="1200" dirty="0" err="1" smtClean="0">
                          <a:solidFill>
                            <a:schemeClr val="dk1"/>
                          </a:solidFill>
                          <a:latin typeface="+mn-lt"/>
                          <a:ea typeface="+mn-ea"/>
                          <a:cs typeface="+mn-cs"/>
                        </a:rPr>
                        <a:t>enh</a:t>
                      </a:r>
                      <a:r>
                        <a:rPr kumimoji="1" lang="en-US" altLang="ja-JP" sz="1800" kern="1200" dirty="0" smtClean="0">
                          <a:solidFill>
                            <a:schemeClr val="dk1"/>
                          </a:solidFill>
                          <a:latin typeface="+mn-lt"/>
                          <a:ea typeface="+mn-ea"/>
                          <a:cs typeface="+mn-cs"/>
                        </a:rPr>
                        <a:t>.</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9</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FeD2D</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[2]</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[2]</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[2]</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10.5</a:t>
                      </a:r>
                    </a:p>
                    <a:p>
                      <a:pPr marL="0" algn="ctr" defTabSz="914400" rtl="0" eaLnBrk="1" latinLnBrk="0" hangingPunct="1"/>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mobility</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0.5</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1</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5.5</a:t>
                      </a:r>
                      <a:endParaRPr kumimoji="1" lang="ja-JP" altLang="en-US" sz="1800" kern="1200" dirty="0">
                        <a:solidFill>
                          <a:schemeClr val="tx1"/>
                        </a:solidFill>
                        <a:latin typeface="+mn-lt"/>
                        <a:ea typeface="+mn-ea"/>
                        <a:cs typeface="+mn-cs"/>
                      </a:endParaRPr>
                    </a:p>
                  </a:txBody>
                  <a:tcPr/>
                </a:tc>
              </a:tr>
              <a:tr h="360004">
                <a:tc>
                  <a:txBody>
                    <a:bodyPr/>
                    <a:lstStyle/>
                    <a:p>
                      <a:pPr marL="0" algn="ctr" defTabSz="914400" rtl="0" eaLnBrk="1" latinLnBrk="0" hangingPunct="1"/>
                      <a:r>
                        <a:rPr kumimoji="1" lang="en-US" altLang="ja-JP" sz="1800" strike="sngStrike" kern="1200" dirty="0" smtClean="0">
                          <a:solidFill>
                            <a:srgbClr val="FF0000"/>
                          </a:solidFill>
                          <a:latin typeface="+mn-lt"/>
                          <a:ea typeface="+mn-ea"/>
                          <a:cs typeface="+mn-cs"/>
                        </a:rPr>
                        <a:t>MBMS (RAN1 lead)</a:t>
                      </a:r>
                      <a:endParaRPr kumimoji="1" lang="ja-JP" altLang="en-US" sz="1800" strike="sngStrike"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800" strike="sngStrike" kern="1200" dirty="0" smtClean="0">
                          <a:solidFill>
                            <a:srgbClr val="FF0000"/>
                          </a:solidFill>
                          <a:latin typeface="+mn-lt"/>
                          <a:ea typeface="+mn-ea"/>
                          <a:cs typeface="+mn-cs"/>
                        </a:rPr>
                        <a:t>0</a:t>
                      </a:r>
                      <a:endParaRPr kumimoji="1" lang="ja-JP" altLang="en-US" sz="1800" strike="sngStrike"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800" strike="sngStrike" kern="1200" dirty="0" smtClean="0">
                          <a:solidFill>
                            <a:srgbClr val="FF0000"/>
                          </a:solidFill>
                          <a:latin typeface="+mn-lt"/>
                          <a:ea typeface="+mn-ea"/>
                          <a:cs typeface="+mn-cs"/>
                        </a:rPr>
                        <a:t>0.5</a:t>
                      </a:r>
                      <a:endParaRPr kumimoji="1" lang="ja-JP" altLang="en-US" sz="1800" strike="sngStrike"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800" strike="sngStrike" kern="1200" dirty="0" smtClean="0">
                          <a:solidFill>
                            <a:srgbClr val="FF0000"/>
                          </a:solidFill>
                          <a:latin typeface="+mn-lt"/>
                          <a:ea typeface="+mn-ea"/>
                          <a:cs typeface="+mn-cs"/>
                        </a:rPr>
                        <a:t>0.5</a:t>
                      </a:r>
                      <a:endParaRPr kumimoji="1" lang="ja-JP" altLang="en-US" sz="1800" strike="sngStrike"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800" strike="sngStrike" kern="1200" dirty="0" smtClean="0">
                          <a:solidFill>
                            <a:srgbClr val="FF0000"/>
                          </a:solidFill>
                          <a:latin typeface="+mn-lt"/>
                          <a:ea typeface="+mn-ea"/>
                          <a:cs typeface="+mn-cs"/>
                        </a:rPr>
                        <a:t>1</a:t>
                      </a:r>
                      <a:endParaRPr kumimoji="1" lang="ja-JP" altLang="en-US" sz="1800" strike="sngStrike"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800" strike="sngStrike" kern="1200" dirty="0" smtClean="0">
                          <a:solidFill>
                            <a:srgbClr val="FF0000"/>
                          </a:solidFill>
                          <a:latin typeface="+mn-lt"/>
                          <a:ea typeface="+mn-ea"/>
                          <a:cs typeface="+mn-cs"/>
                        </a:rPr>
                        <a:t>1</a:t>
                      </a:r>
                      <a:endParaRPr kumimoji="1" lang="ja-JP" altLang="en-US" sz="1800" strike="sngStrike"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800" strike="sngStrike" kern="1200" dirty="0" smtClean="0">
                          <a:solidFill>
                            <a:srgbClr val="FF0000"/>
                          </a:solidFill>
                          <a:latin typeface="+mn-lt"/>
                          <a:ea typeface="+mn-ea"/>
                          <a:cs typeface="+mn-cs"/>
                        </a:rPr>
                        <a:t>1</a:t>
                      </a:r>
                      <a:endParaRPr kumimoji="1" lang="ja-JP" altLang="en-US" sz="1800" strike="sngStrike"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800" strike="noStrike" kern="1200" dirty="0" smtClean="0">
                          <a:solidFill>
                            <a:srgbClr val="FF0000"/>
                          </a:solidFill>
                          <a:latin typeface="+mn-lt"/>
                          <a:ea typeface="+mn-ea"/>
                          <a:cs typeface="+mn-cs"/>
                        </a:rPr>
                        <a:t>0</a:t>
                      </a:r>
                      <a:endParaRPr kumimoji="1" lang="ja-JP" altLang="en-US" sz="1800" strike="noStrike" kern="1200" dirty="0">
                        <a:solidFill>
                          <a:srgbClr val="FF0000"/>
                        </a:solidFill>
                        <a:latin typeface="+mn-lt"/>
                        <a:ea typeface="+mn-ea"/>
                        <a:cs typeface="+mn-cs"/>
                      </a:endParaRPr>
                    </a:p>
                  </a:txBody>
                  <a:tcPr/>
                </a:tc>
              </a:tr>
              <a:tr h="36000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800" kern="1200" dirty="0" smtClean="0">
                          <a:solidFill>
                            <a:schemeClr val="bg1">
                              <a:lumMod val="50000"/>
                            </a:schemeClr>
                          </a:solidFill>
                          <a:latin typeface="+mn-lt"/>
                          <a:ea typeface="+mn-ea"/>
                          <a:cs typeface="+mn-cs"/>
                        </a:rPr>
                        <a:t>SRS carrier switching</a:t>
                      </a:r>
                      <a:endParaRPr kumimoji="1" lang="ja-JP" altLang="en-US" sz="1800" kern="1200" smtClean="0">
                        <a:solidFill>
                          <a:schemeClr val="bg1">
                            <a:lumMod val="50000"/>
                          </a:schemeClr>
                        </a:solidFill>
                        <a:latin typeface="+mn-lt"/>
                        <a:ea typeface="+mn-ea"/>
                        <a:cs typeface="+mn-cs"/>
                      </a:endParaRPr>
                    </a:p>
                    <a:p>
                      <a:pPr marL="0" algn="ctr" defTabSz="914400" rtl="0" eaLnBrk="1" latinLnBrk="0" hangingPunct="1"/>
                      <a:r>
                        <a:rPr kumimoji="1" lang="en-US" altLang="ja-JP" sz="1800" kern="1200" dirty="0" smtClean="0">
                          <a:solidFill>
                            <a:schemeClr val="bg1">
                              <a:lumMod val="50000"/>
                            </a:schemeClr>
                          </a:solidFill>
                          <a:latin typeface="+mn-lt"/>
                          <a:ea typeface="+mn-ea"/>
                          <a:cs typeface="+mn-cs"/>
                        </a:rPr>
                        <a:t> (RAN1 lead)</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1</a:t>
                      </a:r>
                      <a:endParaRPr kumimoji="1" lang="ja-JP" altLang="en-US" sz="1800" kern="1200" dirty="0">
                        <a:solidFill>
                          <a:schemeClr val="bg1">
                            <a:lumMod val="50000"/>
                          </a:schemeClr>
                        </a:solidFill>
                        <a:latin typeface="+mn-lt"/>
                        <a:ea typeface="+mn-ea"/>
                        <a:cs typeface="+mn-cs"/>
                      </a:endParaRPr>
                    </a:p>
                  </a:txBody>
                  <a:tcPr/>
                </a:tc>
              </a:tr>
              <a:tr h="712917">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Measurement Gap</a:t>
                      </a:r>
                    </a:p>
                    <a:p>
                      <a:pPr marL="0" algn="ctr" defTabSz="914400" rtl="0" eaLnBrk="1" latinLnBrk="0" hangingPunct="1"/>
                      <a:r>
                        <a:rPr kumimoji="1" lang="en-US" altLang="ja-JP" sz="1800" kern="1200" dirty="0" smtClean="0">
                          <a:solidFill>
                            <a:schemeClr val="bg1">
                              <a:lumMod val="50000"/>
                            </a:schemeClr>
                          </a:solidFill>
                          <a:latin typeface="+mn-lt"/>
                          <a:ea typeface="+mn-ea"/>
                          <a:cs typeface="+mn-cs"/>
                        </a:rPr>
                        <a:t>(RAN4 lead)</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65000"/>
                            </a:schemeClr>
                          </a:solidFill>
                          <a:latin typeface="+mn-lt"/>
                          <a:ea typeface="+mn-ea"/>
                          <a:cs typeface="+mn-cs"/>
                        </a:rPr>
                        <a:t>1</a:t>
                      </a:r>
                      <a:endParaRPr kumimoji="1" lang="ja-JP" altLang="en-US" sz="1800" kern="1200" dirty="0">
                        <a:solidFill>
                          <a:schemeClr val="bg1">
                            <a:lumMod val="65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65000"/>
                            </a:schemeClr>
                          </a:solidFill>
                          <a:latin typeface="+mn-lt"/>
                          <a:ea typeface="+mn-ea"/>
                          <a:cs typeface="+mn-cs"/>
                        </a:rPr>
                        <a:t>1</a:t>
                      </a:r>
                      <a:endParaRPr kumimoji="1" lang="ja-JP" altLang="en-US" sz="1800" kern="1200" dirty="0">
                        <a:solidFill>
                          <a:schemeClr val="bg1">
                            <a:lumMod val="65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65000"/>
                            </a:schemeClr>
                          </a:solidFill>
                          <a:latin typeface="+mn-lt"/>
                          <a:ea typeface="+mn-ea"/>
                          <a:cs typeface="+mn-cs"/>
                        </a:rPr>
                        <a:t>0.5</a:t>
                      </a:r>
                      <a:endParaRPr kumimoji="1" lang="ja-JP" altLang="en-US" sz="1800" kern="1200" dirty="0">
                        <a:solidFill>
                          <a:schemeClr val="bg1">
                            <a:lumMod val="65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65000"/>
                          </a:schemeClr>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Total</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7.25</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1"/>
                          </a:solidFill>
                          <a:latin typeface="+mn-lt"/>
                          <a:ea typeface="+mn-ea"/>
                          <a:cs typeface="+mn-cs"/>
                        </a:rPr>
                        <a:t>7</a:t>
                      </a:r>
                      <a:endParaRPr kumimoji="1" lang="ja-JP" altLang="en-US" sz="1800" kern="1200" dirty="0">
                        <a:solidFill>
                          <a:schemeClr val="tx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7.5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6.5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r>
            </a:tbl>
          </a:graphicData>
        </a:graphic>
      </p:graphicFrame>
    </p:spTree>
  </p:cSld>
  <p:clrMapOvr>
    <a:masterClrMapping/>
  </p:clrMapOvr>
  <p:transition advClick="0" advTm="8000">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solidFill>
                  <a:schemeClr val="tx1"/>
                </a:solidFill>
              </a:rPr>
              <a:t>Appendix: </a:t>
            </a:r>
            <a:r>
              <a:rPr lang="en-US" b="0" dirty="0" smtClean="0">
                <a:solidFill>
                  <a:schemeClr val="tx1"/>
                </a:solidFill>
                <a:ea typeface="SimHei" pitchFamily="2" charset="-122"/>
              </a:rPr>
              <a:t>Proposal for new RAN4-led items</a:t>
            </a:r>
            <a:endParaRPr lang="zh-CN" altLang="en-US" dirty="0">
              <a:solidFill>
                <a:schemeClr val="tx1"/>
              </a:solidFill>
            </a:endParaRPr>
          </a:p>
        </p:txBody>
      </p:sp>
      <p:sp>
        <p:nvSpPr>
          <p:cNvPr id="3" name="内容占位符 2"/>
          <p:cNvSpPr>
            <a:spLocks noGrp="1"/>
          </p:cNvSpPr>
          <p:nvPr>
            <p:ph idx="1"/>
          </p:nvPr>
        </p:nvSpPr>
        <p:spPr>
          <a:xfrm>
            <a:off x="623554" y="1340768"/>
            <a:ext cx="10975658" cy="5400600"/>
          </a:xfrm>
        </p:spPr>
        <p:txBody>
          <a:bodyPr>
            <a:noAutofit/>
          </a:bodyPr>
          <a:lstStyle/>
          <a:p>
            <a:r>
              <a:rPr lang="en-US" altLang="zh-CN" dirty="0" smtClean="0"/>
              <a:t>The following items are approved:</a:t>
            </a:r>
          </a:p>
          <a:p>
            <a:pPr lvl="1"/>
            <a:r>
              <a:rPr lang="en-US" altLang="zh-CN" dirty="0" smtClean="0"/>
              <a:t>AAS WI (RF session, Huawei, RP-160548)</a:t>
            </a:r>
          </a:p>
          <a:p>
            <a:pPr lvl="1"/>
            <a:r>
              <a:rPr lang="en-US" altLang="zh-CN" dirty="0" smtClean="0"/>
              <a:t>SI for flexible bandwidth (RF, Huawei, China Unicom, China Telecom, RP-160309)</a:t>
            </a:r>
          </a:p>
          <a:p>
            <a:pPr lvl="1"/>
            <a:r>
              <a:rPr lang="en-GB" altLang="zh-CN" dirty="0" smtClean="0"/>
              <a:t>Measurement gap enhancement (RRM session, Intel, revision from RP-160349)</a:t>
            </a:r>
          </a:p>
          <a:p>
            <a:pPr lvl="1"/>
            <a:r>
              <a:rPr lang="en-US" altLang="zh-CN" dirty="0" smtClean="0"/>
              <a:t>MIMO OTA WI (RF session, Intel, RP-160346)</a:t>
            </a:r>
            <a:endParaRPr lang="en-GB" altLang="zh-CN" dirty="0" smtClean="0"/>
          </a:p>
          <a:p>
            <a:pPr lvl="2"/>
            <a:r>
              <a:rPr lang="en-US" altLang="zh-CN" dirty="0" smtClean="0"/>
              <a:t>Scope still under discussion</a:t>
            </a:r>
          </a:p>
        </p:txBody>
      </p:sp>
    </p:spTree>
  </p:cSld>
  <p:clrMapOvr>
    <a:masterClrMapping/>
  </p:clrMapOvr>
  <p:transition advClick="0" advTm="8000">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187552"/>
            <a:ext cx="10975975" cy="1143000"/>
          </a:xfrm>
        </p:spPr>
        <p:txBody>
          <a:bodyPr>
            <a:normAutofit fontScale="90000"/>
          </a:bodyPr>
          <a:lstStyle/>
          <a:p>
            <a:r>
              <a:rPr lang="en-US" altLang="zh-CN" dirty="0" smtClean="0">
                <a:solidFill>
                  <a:schemeClr val="tx1"/>
                </a:solidFill>
              </a:rPr>
              <a:t> Appendix: RAN4 TU for RAN4/RAN1 new WI/SI</a:t>
            </a:r>
            <a:endParaRPr lang="zh-CN" altLang="en-US" dirty="0">
              <a:solidFill>
                <a:schemeClr val="tx1"/>
              </a:solidFill>
            </a:endParaRPr>
          </a:p>
        </p:txBody>
      </p:sp>
      <p:graphicFrame>
        <p:nvGraphicFramePr>
          <p:cNvPr id="5" name="表 3"/>
          <p:cNvGraphicFramePr>
            <a:graphicFrameLocks noGrp="1"/>
          </p:cNvGraphicFramePr>
          <p:nvPr>
            <p:extLst>
              <p:ext uri="{D42A27DB-BD31-4B8C-83A1-F6EECF244321}">
                <p14:modId xmlns:p14="http://schemas.microsoft.com/office/powerpoint/2010/main" xmlns="" val="161682371"/>
              </p:ext>
            </p:extLst>
          </p:nvPr>
        </p:nvGraphicFramePr>
        <p:xfrm>
          <a:off x="387944" y="918165"/>
          <a:ext cx="10965855" cy="5242560"/>
        </p:xfrm>
        <a:graphic>
          <a:graphicData uri="http://schemas.openxmlformats.org/drawingml/2006/table">
            <a:tbl>
              <a:tblPr firstRow="1" bandRow="1">
                <a:tableStyleId>{5C22544A-7EE6-4342-B048-85BDC9FD1C3A}</a:tableStyleId>
              </a:tblPr>
              <a:tblGrid>
                <a:gridCol w="2357426"/>
                <a:gridCol w="1103476"/>
                <a:gridCol w="1153633"/>
                <a:gridCol w="1136972"/>
                <a:gridCol w="1303587"/>
                <a:gridCol w="1303587"/>
                <a:gridCol w="1303587"/>
                <a:gridCol w="1303587"/>
              </a:tblGrid>
              <a:tr h="292669">
                <a:tc rowSpan="2">
                  <a:txBody>
                    <a:bodyPr/>
                    <a:lstStyle/>
                    <a:p>
                      <a:pPr algn="ctr"/>
                      <a:endParaRPr kumimoji="1" lang="ja-JP" altLang="en-US" sz="1400" dirty="0">
                        <a:latin typeface="+mn-lt"/>
                      </a:endParaRPr>
                    </a:p>
                  </a:txBody>
                  <a:tcPr marL="121952" marR="121952"/>
                </a:tc>
                <a:tc gridSpan="2">
                  <a:txBody>
                    <a:bodyPr/>
                    <a:lstStyle/>
                    <a:p>
                      <a:pPr algn="ctr"/>
                      <a:r>
                        <a:rPr kumimoji="1" lang="en-US" altLang="ja-JP" sz="1400" dirty="0" smtClean="0">
                          <a:latin typeface="+mn-lt"/>
                        </a:rPr>
                        <a:t>Q2/16</a:t>
                      </a:r>
                      <a:endParaRPr kumimoji="1" lang="ja-JP" altLang="en-US" sz="1400" dirty="0">
                        <a:latin typeface="+mn-lt"/>
                      </a:endParaRPr>
                    </a:p>
                  </a:txBody>
                  <a:tcPr marL="121952" marR="121952">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sz="1400" dirty="0" smtClean="0">
                          <a:latin typeface="+mn-lt"/>
                        </a:rPr>
                        <a:t>Q3/16</a:t>
                      </a:r>
                      <a:endParaRPr kumimoji="1" lang="ja-JP" altLang="en-US" sz="1400" dirty="0">
                        <a:latin typeface="+mn-lt"/>
                      </a:endParaRPr>
                    </a:p>
                  </a:txBody>
                  <a:tcPr marL="121952" marR="121952">
                    <a:lnB w="12700" cap="flat" cmpd="sng" algn="ctr">
                      <a:solidFill>
                        <a:schemeClr val="tx1"/>
                      </a:solidFill>
                      <a:prstDash val="solid"/>
                      <a:round/>
                      <a:headEnd type="none" w="med" len="med"/>
                      <a:tailEnd type="none" w="med" len="med"/>
                    </a:lnB>
                  </a:tcPr>
                </a:tc>
                <a:tc gridSpan="2">
                  <a:txBody>
                    <a:bodyPr/>
                    <a:lstStyle/>
                    <a:p>
                      <a:pPr algn="ctr"/>
                      <a:r>
                        <a:rPr kumimoji="1" lang="en-US" altLang="ja-JP" sz="1400" dirty="0" smtClean="0">
                          <a:latin typeface="+mn-lt"/>
                        </a:rPr>
                        <a:t>Q4/16</a:t>
                      </a:r>
                      <a:endParaRPr kumimoji="1" lang="ja-JP" altLang="en-US" sz="1400" dirty="0">
                        <a:latin typeface="+mn-lt"/>
                      </a:endParaRPr>
                    </a:p>
                  </a:txBody>
                  <a:tcPr marL="121952" marR="121952">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sz="1400" dirty="0" smtClean="0">
                          <a:latin typeface="+mn-lt"/>
                        </a:rPr>
                        <a:t>Q1/17</a:t>
                      </a:r>
                      <a:endParaRPr kumimoji="1" lang="ja-JP" altLang="en-US" sz="1400" dirty="0">
                        <a:latin typeface="+mn-lt"/>
                      </a:endParaRPr>
                    </a:p>
                  </a:txBody>
                  <a:tcPr marL="121952" marR="121952">
                    <a:lnB w="12700" cap="flat" cmpd="sng" algn="ctr">
                      <a:solidFill>
                        <a:schemeClr val="tx1"/>
                      </a:solidFill>
                      <a:prstDash val="solid"/>
                      <a:round/>
                      <a:headEnd type="none" w="med" len="med"/>
                      <a:tailEnd type="none" w="med" len="med"/>
                    </a:lnB>
                  </a:tcPr>
                </a:tc>
                <a:tc>
                  <a:txBody>
                    <a:bodyPr/>
                    <a:lstStyle/>
                    <a:p>
                      <a:pPr algn="ctr"/>
                      <a:r>
                        <a:rPr kumimoji="1" lang="en-US" altLang="ja-JP" sz="1400" dirty="0" smtClean="0">
                          <a:latin typeface="+mn-lt"/>
                        </a:rPr>
                        <a:t>Total</a:t>
                      </a:r>
                      <a:endParaRPr kumimoji="1" lang="ja-JP" altLang="en-US" sz="1400" dirty="0">
                        <a:latin typeface="+mn-lt"/>
                      </a:endParaRPr>
                    </a:p>
                  </a:txBody>
                  <a:tcPr marL="121952" marR="121952">
                    <a:lnB w="12700" cap="flat" cmpd="sng" algn="ctr">
                      <a:solidFill>
                        <a:schemeClr val="tx1"/>
                      </a:solidFill>
                      <a:prstDash val="solid"/>
                      <a:round/>
                      <a:headEnd type="none" w="med" len="med"/>
                      <a:tailEnd type="none" w="med" len="med"/>
                    </a:lnB>
                  </a:tcPr>
                </a:tc>
              </a:tr>
              <a:tr h="292669">
                <a:tc vMerge="1">
                  <a:txBody>
                    <a:bodyPr/>
                    <a:lstStyle/>
                    <a:p>
                      <a:endParaRPr kumimoji="1" lang="ja-JP" altLang="en-US"/>
                    </a:p>
                  </a:txBody>
                  <a:tcPr/>
                </a:tc>
                <a:tc>
                  <a:txBody>
                    <a:bodyPr/>
                    <a:lstStyle/>
                    <a:p>
                      <a:pPr algn="ctr"/>
                      <a:r>
                        <a:rPr kumimoji="1" lang="en-US" altLang="ja-JP" sz="1400" dirty="0" smtClean="0">
                          <a:latin typeface="+mn-lt"/>
                        </a:rPr>
                        <a:t>78bis</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latin typeface="+mn-lt"/>
                        </a:rPr>
                        <a:t>79</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latin typeface="+mn-lt"/>
                        </a:rPr>
                        <a:t>80</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latin typeface="+mn-lt"/>
                        </a:rPr>
                        <a:t>80bis</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latin typeface="+mn-lt"/>
                        </a:rPr>
                        <a:t>81</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latin typeface="+mn-lt"/>
                        </a:rPr>
                        <a:t>82</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r>
              <a:tr h="497537">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AAS</a:t>
                      </a:r>
                      <a:endParaRPr kumimoji="1" lang="ja-JP" altLang="en-US" sz="1400" kern="1200" dirty="0">
                        <a:solidFill>
                          <a:schemeClr val="dk1"/>
                        </a:solidFill>
                        <a:latin typeface="+mn-lt"/>
                        <a:ea typeface="+mn-ea"/>
                        <a:cs typeface="+mn-cs"/>
                      </a:endParaRPr>
                    </a:p>
                  </a:txBody>
                  <a:tcPr marL="121952" marR="121952"/>
                </a:tc>
                <a:tc>
                  <a:txBody>
                    <a:bodyPr/>
                    <a:lstStyle/>
                    <a:p>
                      <a:pPr algn="ctr"/>
                      <a:r>
                        <a:rPr kumimoji="1" lang="en-US" altLang="ja-JP" sz="1400" dirty="0" smtClean="0">
                          <a:latin typeface="+mn-lt"/>
                        </a:rPr>
                        <a:t>RF</a:t>
                      </a:r>
                      <a:r>
                        <a:rPr kumimoji="1" lang="en-US" altLang="ja-JP" sz="1400" baseline="0" dirty="0" smtClean="0">
                          <a:latin typeface="+mn-lt"/>
                        </a:rPr>
                        <a:t> 1</a:t>
                      </a:r>
                      <a:endParaRPr kumimoji="1" lang="ja-JP" altLang="en-US" sz="1400" dirty="0">
                        <a:latin typeface="+mn-lt"/>
                      </a:endParaRPr>
                    </a:p>
                  </a:txBody>
                  <a:tcPr marL="121952" marR="121952"/>
                </a:tc>
                <a:tc>
                  <a:txBody>
                    <a:bodyPr/>
                    <a:lstStyle/>
                    <a:p>
                      <a:pPr algn="ctr"/>
                      <a:r>
                        <a:rPr kumimoji="1" lang="en-US" altLang="ja-JP" sz="1400" dirty="0" smtClean="0">
                          <a:latin typeface="+mn-lt"/>
                        </a:rPr>
                        <a:t>RF 1</a:t>
                      </a:r>
                      <a:endParaRPr kumimoji="1" lang="ja-JP" altLang="en-US" sz="1400" dirty="0">
                        <a:latin typeface="+mn-lt"/>
                      </a:endParaRPr>
                    </a:p>
                  </a:txBody>
                  <a:tcPr marL="121952" marR="121952"/>
                </a:tc>
                <a:tc>
                  <a:txBody>
                    <a:bodyPr/>
                    <a:lstStyle/>
                    <a:p>
                      <a:pPr algn="ctr"/>
                      <a:r>
                        <a:rPr kumimoji="1" lang="en-US" altLang="ja-JP" sz="1400" dirty="0" smtClean="0">
                          <a:latin typeface="+mn-lt"/>
                        </a:rPr>
                        <a:t>RF 2</a:t>
                      </a:r>
                      <a:endParaRPr kumimoji="1" lang="ja-JP" altLang="en-US" sz="1400" dirty="0">
                        <a:latin typeface="+mn-lt"/>
                      </a:endParaRPr>
                    </a:p>
                  </a:txBody>
                  <a:tcPr marL="121952" marR="121952"/>
                </a:tc>
                <a:tc>
                  <a:txBody>
                    <a:bodyPr/>
                    <a:lstStyle/>
                    <a:p>
                      <a:pPr algn="ctr"/>
                      <a:r>
                        <a:rPr kumimoji="1" lang="en-US" altLang="ja-JP" sz="1400" dirty="0" smtClean="0">
                          <a:latin typeface="+mn-lt"/>
                        </a:rPr>
                        <a:t>RF 2</a:t>
                      </a:r>
                      <a:endParaRPr kumimoji="1" lang="ja-JP" altLang="en-US" sz="1400" dirty="0">
                        <a:latin typeface="+mn-lt"/>
                      </a:endParaRPr>
                    </a:p>
                  </a:txBody>
                  <a:tcPr marL="121952" marR="121952"/>
                </a:tc>
                <a:tc>
                  <a:txBody>
                    <a:bodyPr/>
                    <a:lstStyle/>
                    <a:p>
                      <a:pPr algn="ctr"/>
                      <a:r>
                        <a:rPr kumimoji="1" lang="en-US" altLang="ja-JP" sz="1400" dirty="0" smtClean="0">
                          <a:latin typeface="+mn-lt"/>
                        </a:rPr>
                        <a:t>RF 2</a:t>
                      </a:r>
                    </a:p>
                    <a:p>
                      <a:pPr algn="ctr"/>
                      <a:r>
                        <a:rPr kumimoji="1" lang="en-US" altLang="ja-JP" sz="1400" dirty="0" smtClean="0">
                          <a:latin typeface="+mn-lt"/>
                        </a:rPr>
                        <a:t>RRM 0.5</a:t>
                      </a:r>
                      <a:endParaRPr kumimoji="1" lang="ja-JP" altLang="en-US" sz="1400" dirty="0">
                        <a:latin typeface="+mn-lt"/>
                      </a:endParaRPr>
                    </a:p>
                  </a:txBody>
                  <a:tcPr marL="121952" marR="121952"/>
                </a:tc>
                <a:tc>
                  <a:txBody>
                    <a:bodyPr/>
                    <a:lstStyle/>
                    <a:p>
                      <a:pPr algn="ctr"/>
                      <a:r>
                        <a:rPr kumimoji="1" lang="en-US" altLang="ja-JP" sz="1400" dirty="0" smtClean="0">
                          <a:latin typeface="+mn-lt"/>
                        </a:rPr>
                        <a:t>RF 2</a:t>
                      </a:r>
                    </a:p>
                    <a:p>
                      <a:pPr algn="ctr"/>
                      <a:r>
                        <a:rPr kumimoji="1" lang="en-US" altLang="ja-JP" sz="1400" dirty="0" smtClean="0">
                          <a:latin typeface="+mn-lt"/>
                        </a:rPr>
                        <a:t>RRM 0.5</a:t>
                      </a:r>
                      <a:endParaRPr kumimoji="1" lang="ja-JP" altLang="en-US" sz="1400" dirty="0">
                        <a:latin typeface="+mn-lt"/>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497537">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Flexible</a:t>
                      </a:r>
                      <a:r>
                        <a:rPr kumimoji="1" lang="en-US" altLang="ja-JP" sz="1400" kern="1200" baseline="0" dirty="0" smtClean="0">
                          <a:solidFill>
                            <a:schemeClr val="dk1"/>
                          </a:solidFill>
                          <a:latin typeface="+mn-lt"/>
                          <a:ea typeface="+mn-ea"/>
                          <a:cs typeface="+mn-cs"/>
                        </a:rPr>
                        <a:t> bandwidth</a:t>
                      </a:r>
                      <a:endParaRPr kumimoji="1" lang="ja-JP" altLang="en-US" sz="1400" kern="1200" dirty="0">
                        <a:solidFill>
                          <a:schemeClr val="dk1"/>
                        </a:solidFill>
                        <a:latin typeface="+mn-lt"/>
                        <a:ea typeface="+mn-ea"/>
                        <a:cs typeface="+mn-cs"/>
                      </a:endParaRPr>
                    </a:p>
                  </a:txBody>
                  <a:tcPr marL="121952" marR="121952"/>
                </a:tc>
                <a:tc>
                  <a:txBody>
                    <a:bodyPr/>
                    <a:lstStyle/>
                    <a:p>
                      <a:pPr algn="ctr"/>
                      <a:r>
                        <a:rPr kumimoji="1" lang="en-US" altLang="ja-JP" sz="1400" dirty="0" smtClean="0">
                          <a:latin typeface="+mn-lt"/>
                        </a:rPr>
                        <a:t>RF</a:t>
                      </a:r>
                      <a:r>
                        <a:rPr kumimoji="1" lang="en-US" altLang="ja-JP" sz="1400" baseline="0" dirty="0" smtClean="0">
                          <a:latin typeface="+mn-lt"/>
                        </a:rPr>
                        <a:t> 1.5 RRM 0.25</a:t>
                      </a:r>
                      <a:endParaRPr kumimoji="1" lang="en-US" altLang="ja-JP" sz="1400" dirty="0" smtClean="0">
                        <a:latin typeface="+mn-lt"/>
                      </a:endParaRPr>
                    </a:p>
                  </a:txBody>
                  <a:tcPr marL="121952" marR="121952"/>
                </a:tc>
                <a:tc>
                  <a:txBody>
                    <a:bodyPr/>
                    <a:lstStyle/>
                    <a:p>
                      <a:pPr algn="ctr"/>
                      <a:r>
                        <a:rPr kumimoji="1" lang="en-US" altLang="ja-JP" sz="1400" dirty="0" smtClean="0">
                          <a:latin typeface="+mn-lt"/>
                        </a:rPr>
                        <a:t>RF 0.5</a:t>
                      </a:r>
                    </a:p>
                    <a:p>
                      <a:pPr algn="ctr"/>
                      <a:r>
                        <a:rPr kumimoji="1" lang="en-US" altLang="ja-JP" sz="1400" dirty="0" smtClean="0">
                          <a:latin typeface="+mn-lt"/>
                        </a:rPr>
                        <a:t>RRM 0.25</a:t>
                      </a:r>
                      <a:endParaRPr kumimoji="1" lang="ja-JP" altLang="en-US" sz="1400" dirty="0">
                        <a:latin typeface="+mn-lt"/>
                      </a:endParaRPr>
                    </a:p>
                  </a:txBody>
                  <a:tcPr marL="121952" marR="121952"/>
                </a:tc>
                <a:tc>
                  <a:txBody>
                    <a:bodyPr/>
                    <a:lstStyle/>
                    <a:p>
                      <a:pPr algn="ctr"/>
                      <a:r>
                        <a:rPr kumimoji="1" lang="en-US" altLang="ja-JP" sz="1400" dirty="0" smtClean="0">
                          <a:latin typeface="+mn-lt"/>
                        </a:rPr>
                        <a:t>--</a:t>
                      </a:r>
                      <a:endParaRPr kumimoji="1" lang="ja-JP" altLang="en-US" sz="1400" dirty="0">
                        <a:latin typeface="+mn-lt"/>
                      </a:endParaRPr>
                    </a:p>
                  </a:txBody>
                  <a:tcPr marL="121952" marR="121952"/>
                </a:tc>
                <a:tc>
                  <a:txBody>
                    <a:bodyPr/>
                    <a:lstStyle/>
                    <a:p>
                      <a:pPr algn="ctr"/>
                      <a:r>
                        <a:rPr kumimoji="1" lang="en-US" altLang="ja-JP" sz="1400" dirty="0" smtClean="0">
                          <a:latin typeface="+mn-lt"/>
                        </a:rPr>
                        <a:t>--</a:t>
                      </a:r>
                      <a:endParaRPr kumimoji="1" lang="ja-JP" altLang="en-US" sz="1400" dirty="0">
                        <a:latin typeface="+mn-lt"/>
                      </a:endParaRPr>
                    </a:p>
                  </a:txBody>
                  <a:tcPr marL="121952" marR="121952"/>
                </a:tc>
                <a:tc>
                  <a:txBody>
                    <a:bodyPr/>
                    <a:lstStyle/>
                    <a:p>
                      <a:pPr algn="ctr"/>
                      <a:r>
                        <a:rPr kumimoji="1" lang="en-US" altLang="ja-JP" sz="1400" dirty="0" smtClean="0">
                          <a:latin typeface="+mn-lt"/>
                        </a:rPr>
                        <a:t>--</a:t>
                      </a:r>
                      <a:endParaRPr kumimoji="1" lang="ja-JP" altLang="en-US" sz="1400" dirty="0">
                        <a:latin typeface="+mn-lt"/>
                      </a:endParaRPr>
                    </a:p>
                  </a:txBody>
                  <a:tcPr marL="121952" marR="121952"/>
                </a:tc>
                <a:tc>
                  <a:txBody>
                    <a:bodyPr/>
                    <a:lstStyle/>
                    <a:p>
                      <a:pPr algn="ctr"/>
                      <a:r>
                        <a:rPr kumimoji="1" lang="en-US" altLang="ja-JP" sz="1400" dirty="0" smtClean="0">
                          <a:latin typeface="+mn-lt"/>
                        </a:rPr>
                        <a:t>--</a:t>
                      </a:r>
                      <a:endParaRPr kumimoji="1" lang="ja-JP" altLang="en-US" sz="1400" dirty="0">
                        <a:latin typeface="+mn-lt"/>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292669">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MIMO OTA</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497537">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Measurement</a:t>
                      </a:r>
                      <a:r>
                        <a:rPr kumimoji="1" lang="en-US" altLang="ja-JP" sz="1400" kern="1200" baseline="0" dirty="0" smtClean="0">
                          <a:solidFill>
                            <a:schemeClr val="dk1"/>
                          </a:solidFill>
                          <a:latin typeface="+mn-lt"/>
                          <a:ea typeface="+mn-ea"/>
                          <a:cs typeface="+mn-cs"/>
                        </a:rPr>
                        <a:t> gap enhancement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292669">
                <a:tc>
                  <a:txBody>
                    <a:bodyPr/>
                    <a:lstStyle/>
                    <a:p>
                      <a:pPr algn="ctr"/>
                      <a:r>
                        <a:rPr lang="en-US" altLang="zh-CN" sz="1400" dirty="0" smtClean="0"/>
                        <a:t>MUST</a:t>
                      </a:r>
                      <a:endParaRPr lang="zh-CN" altLang="en-US" sz="1400" dirty="0"/>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a:t>
                      </a:r>
                      <a:r>
                        <a:rPr kumimoji="1" lang="en-US" altLang="ja-JP" sz="1400" kern="1200" baseline="0" dirty="0" smtClean="0">
                          <a:solidFill>
                            <a:schemeClr val="dk1"/>
                          </a:solidFill>
                          <a:latin typeface="+mn-lt"/>
                          <a:ea typeface="+mn-ea"/>
                          <a:cs typeface="+mn-cs"/>
                        </a:rPr>
                        <a:t> </a:t>
                      </a:r>
                      <a:r>
                        <a:rPr kumimoji="1" lang="en-US" altLang="ja-JP" sz="1400" kern="1200" dirty="0" smtClean="0">
                          <a:solidFill>
                            <a:schemeClr val="dk1"/>
                          </a:solidFill>
                          <a:latin typeface="+mn-lt"/>
                          <a:ea typeface="+mn-ea"/>
                          <a:cs typeface="+mn-cs"/>
                        </a:rPr>
                        <a:t>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292669">
                <a:tc>
                  <a:txBody>
                    <a:bodyPr/>
                    <a:lstStyle/>
                    <a:p>
                      <a:pPr algn="ctr"/>
                      <a:r>
                        <a:rPr lang="en-US" altLang="zh-CN" sz="1400" dirty="0" err="1" smtClean="0"/>
                        <a:t>eFD</a:t>
                      </a:r>
                      <a:r>
                        <a:rPr lang="en-US" altLang="zh-CN" sz="1400" dirty="0" smtClean="0"/>
                        <a:t>-MIMO</a:t>
                      </a:r>
                      <a:endParaRPr lang="zh-CN" altLang="en-US" sz="1400" dirty="0"/>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497537">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Advanced CA</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0.5</a:t>
                      </a:r>
                    </a:p>
                    <a:p>
                      <a:pPr marL="0" algn="ctr" defTabSz="914400" rtl="0" eaLnBrk="1" latinLnBrk="0" hangingPunct="1"/>
                      <a:r>
                        <a:rPr kumimoji="1" lang="en-US" altLang="ja-JP" sz="1400" kern="1200" baseline="0" dirty="0" smtClean="0">
                          <a:solidFill>
                            <a:schemeClr val="dk1"/>
                          </a:solidFill>
                          <a:latin typeface="+mn-lt"/>
                          <a:ea typeface="+mn-ea"/>
                          <a:cs typeface="+mn-cs"/>
                        </a:rPr>
                        <a:t>RRM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1</a:t>
                      </a:r>
                    </a:p>
                    <a:p>
                      <a:pPr marL="0" algn="ctr" defTabSz="914400" rtl="0" eaLnBrk="1" latinLnBrk="0" hangingPunct="1"/>
                      <a:r>
                        <a:rPr kumimoji="1" lang="en-US" altLang="ja-JP" sz="1400" kern="1200" baseline="0" dirty="0" smtClean="0">
                          <a:solidFill>
                            <a:schemeClr val="dk1"/>
                          </a:solidFill>
                          <a:latin typeface="+mn-lt"/>
                          <a:ea typeface="+mn-ea"/>
                          <a:cs typeface="+mn-cs"/>
                        </a:rPr>
                        <a:t>RRM 1</a:t>
                      </a:r>
                      <a:endParaRPr kumimoji="1" lang="ja-JP" altLang="en-US" sz="1400" kern="1200" dirty="0" smtClean="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1</a:t>
                      </a:r>
                    </a:p>
                    <a:p>
                      <a:pPr marL="0" algn="ctr" defTabSz="914400" rtl="0" eaLnBrk="1" latinLnBrk="0" hangingPunct="1"/>
                      <a:r>
                        <a:rPr kumimoji="1" lang="en-US" altLang="ja-JP" sz="1400" kern="1200" baseline="0" dirty="0" smtClean="0">
                          <a:solidFill>
                            <a:schemeClr val="dk1"/>
                          </a:solidFill>
                          <a:latin typeface="+mn-lt"/>
                          <a:ea typeface="+mn-ea"/>
                          <a:cs typeface="+mn-cs"/>
                        </a:rPr>
                        <a:t>RRM 1</a:t>
                      </a:r>
                      <a:endParaRPr kumimoji="1" lang="ja-JP" altLang="en-US" sz="1400" kern="1200" dirty="0" smtClean="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1</a:t>
                      </a:r>
                    </a:p>
                    <a:p>
                      <a:pPr marL="0" algn="ctr" defTabSz="914400" rtl="0" eaLnBrk="1" latinLnBrk="0" hangingPunct="1"/>
                      <a:r>
                        <a:rPr kumimoji="1" lang="en-US" altLang="ja-JP" sz="1400" kern="1200" baseline="0" dirty="0" smtClean="0">
                          <a:solidFill>
                            <a:schemeClr val="dk1"/>
                          </a:solidFill>
                          <a:latin typeface="+mn-lt"/>
                          <a:ea typeface="+mn-ea"/>
                          <a:cs typeface="+mn-cs"/>
                        </a:rPr>
                        <a:t>RRM 1</a:t>
                      </a:r>
                      <a:endParaRPr kumimoji="1" lang="ja-JP" altLang="en-US" sz="1400" kern="1200" dirty="0" smtClean="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1</a:t>
                      </a:r>
                    </a:p>
                    <a:p>
                      <a:pPr marL="0" algn="ctr" defTabSz="914400" rtl="0" eaLnBrk="1" latinLnBrk="0" hangingPunct="1"/>
                      <a:r>
                        <a:rPr kumimoji="1" lang="en-US" altLang="ja-JP" sz="1400" kern="1200" baseline="0" dirty="0" smtClean="0">
                          <a:solidFill>
                            <a:schemeClr val="dk1"/>
                          </a:solidFill>
                          <a:latin typeface="+mn-lt"/>
                          <a:ea typeface="+mn-ea"/>
                          <a:cs typeface="+mn-cs"/>
                        </a:rPr>
                        <a:t>RRM 1</a:t>
                      </a:r>
                      <a:endParaRPr kumimoji="1" lang="ja-JP" altLang="en-US" sz="1400" kern="1200" dirty="0" smtClean="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1</a:t>
                      </a:r>
                    </a:p>
                    <a:p>
                      <a:pPr marL="0" algn="ctr" defTabSz="914400" rtl="0" eaLnBrk="1" latinLnBrk="0" hangingPunct="1"/>
                      <a:r>
                        <a:rPr kumimoji="1" lang="en-US" altLang="ja-JP" sz="1400" kern="1200" baseline="0" dirty="0" smtClean="0">
                          <a:solidFill>
                            <a:schemeClr val="dk1"/>
                          </a:solidFill>
                          <a:latin typeface="+mn-lt"/>
                          <a:ea typeface="+mn-ea"/>
                          <a:cs typeface="+mn-cs"/>
                        </a:rPr>
                        <a:t>RRM 1</a:t>
                      </a:r>
                      <a:endParaRPr kumimoji="1" lang="ja-JP" altLang="en-US" sz="1400" kern="1200" dirty="0" smtClean="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292669">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UL enhancement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2</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497537">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Indoor positioning</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0.25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0.25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p>
                    <a:p>
                      <a:pPr marL="0" algn="ctr" defTabSz="914400" rtl="0" eaLnBrk="1" latinLnBrk="0" hangingPunct="1"/>
                      <a:r>
                        <a:rPr kumimoji="1" lang="en-US" altLang="ja-JP" sz="1400" kern="1200" dirty="0" smtClean="0">
                          <a:solidFill>
                            <a:schemeClr val="dk1"/>
                          </a:solidFill>
                          <a:latin typeface="+mn-lt"/>
                          <a:ea typeface="+mn-ea"/>
                          <a:cs typeface="+mn-cs"/>
                        </a:rPr>
                        <a:t>RRM 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p>
                    <a:p>
                      <a:pPr marL="0" algn="ctr" defTabSz="914400" rtl="0" eaLnBrk="1" latinLnBrk="0" hangingPunct="1"/>
                      <a:r>
                        <a:rPr kumimoji="1" lang="en-US" altLang="ja-JP" sz="1400" kern="1200" dirty="0" smtClean="0">
                          <a:solidFill>
                            <a:schemeClr val="dk1"/>
                          </a:solidFill>
                          <a:latin typeface="+mn-lt"/>
                          <a:ea typeface="+mn-ea"/>
                          <a:cs typeface="+mn-cs"/>
                        </a:rPr>
                        <a:t>RRM 2</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0.5</a:t>
                      </a:r>
                    </a:p>
                    <a:p>
                      <a:pPr marL="0" algn="ctr" defTabSz="914400" rtl="0" eaLnBrk="1" latinLnBrk="0" hangingPunct="1"/>
                      <a:r>
                        <a:rPr kumimoji="1" lang="en-US" altLang="ja-JP" sz="1400" kern="1200" baseline="0" dirty="0" smtClean="0">
                          <a:solidFill>
                            <a:schemeClr val="dk1"/>
                          </a:solidFill>
                          <a:latin typeface="+mn-lt"/>
                          <a:ea typeface="+mn-ea"/>
                          <a:cs typeface="+mn-cs"/>
                        </a:rPr>
                        <a:t>RRM 2</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497537">
                <a:tc>
                  <a:txBody>
                    <a:bodyPr/>
                    <a:lstStyle/>
                    <a:p>
                      <a:pPr marL="0" algn="ctr" defTabSz="914400" rtl="0" eaLnBrk="1" latinLnBrk="0" hangingPunct="1"/>
                      <a:r>
                        <a:rPr kumimoji="1" lang="en-US" altLang="ja-JP" sz="1400" kern="1200" dirty="0" smtClean="0">
                          <a:solidFill>
                            <a:schemeClr val="bg1">
                              <a:lumMod val="65000"/>
                            </a:schemeClr>
                          </a:solidFill>
                          <a:latin typeface="+mn-lt"/>
                          <a:ea typeface="+mn-ea"/>
                          <a:cs typeface="+mn-cs"/>
                        </a:rPr>
                        <a:t>SC PTM</a:t>
                      </a:r>
                      <a:endParaRPr kumimoji="1" lang="ja-JP" altLang="en-US" sz="1400" kern="1200" dirty="0">
                        <a:solidFill>
                          <a:schemeClr val="bg1">
                            <a:lumMod val="65000"/>
                          </a:schemeClr>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bg1">
                              <a:lumMod val="65000"/>
                            </a:schemeClr>
                          </a:solidFill>
                          <a:latin typeface="+mn-lt"/>
                          <a:ea typeface="+mn-ea"/>
                          <a:cs typeface="+mn-cs"/>
                        </a:rPr>
                        <a:t>RRM</a:t>
                      </a:r>
                      <a:r>
                        <a:rPr kumimoji="1" lang="en-US" altLang="ja-JP" sz="1400" kern="1200" baseline="0" dirty="0" smtClean="0">
                          <a:solidFill>
                            <a:schemeClr val="bg1">
                              <a:lumMod val="65000"/>
                            </a:schemeClr>
                          </a:solidFill>
                          <a:latin typeface="+mn-lt"/>
                          <a:ea typeface="+mn-ea"/>
                          <a:cs typeface="+mn-cs"/>
                        </a:rPr>
                        <a:t> 0.5</a:t>
                      </a:r>
                      <a:endParaRPr kumimoji="1" lang="ja-JP" altLang="en-US" sz="1400" kern="1200" dirty="0">
                        <a:solidFill>
                          <a:schemeClr val="bg1">
                            <a:lumMod val="65000"/>
                          </a:schemeClr>
                        </a:solidFill>
                        <a:latin typeface="+mn-lt"/>
                        <a:ea typeface="+mn-ea"/>
                        <a:cs typeface="+mn-cs"/>
                      </a:endParaRPr>
                    </a:p>
                  </a:txBody>
                  <a:tcPr marL="121952" marR="12195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smtClean="0">
                          <a:solidFill>
                            <a:schemeClr val="bg1">
                              <a:lumMod val="65000"/>
                            </a:schemeClr>
                          </a:solidFill>
                          <a:latin typeface="+mn-lt"/>
                          <a:ea typeface="+mn-ea"/>
                          <a:cs typeface="+mn-cs"/>
                        </a:rPr>
                        <a:t>RRM</a:t>
                      </a:r>
                      <a:r>
                        <a:rPr kumimoji="1" lang="en-US" altLang="ja-JP" sz="1400" kern="1200" baseline="0" dirty="0" smtClean="0">
                          <a:solidFill>
                            <a:schemeClr val="bg1">
                              <a:lumMod val="65000"/>
                            </a:schemeClr>
                          </a:solidFill>
                          <a:latin typeface="+mn-lt"/>
                          <a:ea typeface="+mn-ea"/>
                          <a:cs typeface="+mn-cs"/>
                        </a:rPr>
                        <a:t> 0.5</a:t>
                      </a:r>
                      <a:endParaRPr kumimoji="1" lang="ja-JP" altLang="en-US" sz="1400" kern="1200" smtClean="0">
                        <a:solidFill>
                          <a:schemeClr val="bg1">
                            <a:lumMod val="65000"/>
                          </a:schemeClr>
                        </a:solidFill>
                        <a:latin typeface="+mn-lt"/>
                        <a:ea typeface="+mn-ea"/>
                        <a:cs typeface="+mn-cs"/>
                      </a:endParaRPr>
                    </a:p>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292669">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Total</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bl>
          </a:graphicData>
        </a:graphic>
      </p:graphicFrame>
      <p:sp>
        <p:nvSpPr>
          <p:cNvPr id="4" name="TextBox 3"/>
          <p:cNvSpPr txBox="1"/>
          <p:nvPr/>
        </p:nvSpPr>
        <p:spPr>
          <a:xfrm>
            <a:off x="728204" y="6037497"/>
            <a:ext cx="7556107" cy="646331"/>
          </a:xfrm>
          <a:prstGeom prst="rect">
            <a:avLst/>
          </a:prstGeom>
          <a:noFill/>
        </p:spPr>
        <p:txBody>
          <a:bodyPr wrap="none" rtlCol="0">
            <a:spAutoFit/>
          </a:bodyPr>
          <a:lstStyle/>
          <a:p>
            <a:r>
              <a:rPr lang="en-US" dirty="0" smtClean="0"/>
              <a:t>RAN1/RAN2 impact of RAN4 new items: only </a:t>
            </a:r>
            <a:r>
              <a:rPr kumimoji="1" lang="en-US" altLang="ja-JP" dirty="0" smtClean="0">
                <a:solidFill>
                  <a:schemeClr val="dk1"/>
                </a:solidFill>
              </a:rPr>
              <a:t>Measurement gap enhancement</a:t>
            </a:r>
            <a:r>
              <a:rPr kumimoji="1" lang="ja-JP" altLang="en-US" dirty="0" smtClean="0">
                <a:solidFill>
                  <a:schemeClr val="dk1"/>
                </a:solidFill>
              </a:rPr>
              <a:t> </a:t>
            </a:r>
            <a:endParaRPr kumimoji="1" lang="en-US" altLang="ja-JP" dirty="0" smtClean="0">
              <a:solidFill>
                <a:schemeClr val="dk1"/>
              </a:solidFill>
            </a:endParaRPr>
          </a:p>
          <a:p>
            <a:r>
              <a:rPr kumimoji="1" lang="en-US" altLang="ja-JP" dirty="0" smtClean="0">
                <a:solidFill>
                  <a:schemeClr val="dk1"/>
                </a:solidFill>
              </a:rPr>
              <a:t>RAN2: 1+0.5 TU in </a:t>
            </a:r>
            <a:r>
              <a:rPr kumimoji="1" lang="en-US" altLang="ja-JP" dirty="0" smtClean="0"/>
              <a:t>Q4/16,  RAN1 (maybe some)</a:t>
            </a:r>
            <a:endParaRPr lang="en-US" dirty="0"/>
          </a:p>
        </p:txBody>
      </p:sp>
    </p:spTree>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PT2010华为VI版16：9格式">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37201</TotalTime>
  <Words>720</Words>
  <Application>Microsoft Office PowerPoint</Application>
  <PresentationFormat>Custom</PresentationFormat>
  <Paragraphs>289</Paragraphs>
  <Slides>7</Slides>
  <Notes>5</Notes>
  <HiddenSlides>0</HiddenSlides>
  <MMClips>0</MMClips>
  <ScaleCrop>false</ScaleCrop>
  <HeadingPairs>
    <vt:vector size="4" baseType="variant">
      <vt:variant>
        <vt:lpstr>Theme</vt:lpstr>
      </vt:variant>
      <vt:variant>
        <vt:i4>12</vt:i4>
      </vt:variant>
      <vt:variant>
        <vt:lpstr>Slide Titles</vt:lpstr>
      </vt:variant>
      <vt:variant>
        <vt:i4>7</vt:i4>
      </vt:variant>
    </vt:vector>
  </HeadingPairs>
  <TitlesOfParts>
    <vt:vector size="19" baseType="lpstr">
      <vt:lpstr>1_主题1</vt:lpstr>
      <vt:lpstr>4_自定义设计方案</vt:lpstr>
      <vt:lpstr>2_主题1</vt:lpstr>
      <vt:lpstr>5_自定义设计方案</vt:lpstr>
      <vt:lpstr>default</vt:lpstr>
      <vt:lpstr>17_主题1</vt:lpstr>
      <vt:lpstr>6_自定义设计方案</vt:lpstr>
      <vt:lpstr>PPT2010华为VI版16：9格式</vt:lpstr>
      <vt:lpstr>18_主题1</vt:lpstr>
      <vt:lpstr>华为VI主题16x9</vt:lpstr>
      <vt:lpstr>9_主题1</vt:lpstr>
      <vt:lpstr>10_主题1</vt:lpstr>
      <vt:lpstr>Way Forward for RAN1/2/4 new items for LTE </vt:lpstr>
      <vt:lpstr>Proposal for new RAN1-led items</vt:lpstr>
      <vt:lpstr>RAN1 TU allocation (v3)</vt:lpstr>
      <vt:lpstr>Proposal for new RAN2-led items</vt:lpstr>
      <vt:lpstr>RAN2 TU allocation</vt:lpstr>
      <vt:lpstr>Appendix: Proposal for new RAN4-led items</vt:lpstr>
      <vt:lpstr> Appendix: RAN4 TU for RAN4/RAN1 new WI/SI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 on LAA2</dc:title>
  <dc:creator>David Mazzarese</dc:creator>
  <cp:lastModifiedBy>Huawei</cp:lastModifiedBy>
  <cp:revision>2932</cp:revision>
  <dcterms:created xsi:type="dcterms:W3CDTF">2010-09-30T06:00:50Z</dcterms:created>
  <dcterms:modified xsi:type="dcterms:W3CDTF">2016-03-10T11:31:53Z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(11)Ax6v3MsOBGwQn3Nox3eiQ5R5uGlLJKm2lHQYF7/HoywTVRs0Ekk3xolfG5RBHRB+GyXkEwLT_x000d_ bCPIhl4DuV6Ox4z5X+ESgh3+Sl84H4b/Vi9ZdrVpt4+wHTy4Qfj8MfsibxgDbicTH2riNy08_x000d_ YS8zLo9hdILDM6QoAa6bdFNm44kfjSDWV3P0h3scNQqmsif4yZyFEF7YcOA18LozstgCori5_x000d_ WObh3PxeunqvRRgmJR</vt:lpwstr>
  </property>
  <property fmtid="{D5CDD505-2E9C-101B-9397-08002B2CF9AE}" pid="3" name="_ms_pID_7253431">
    <vt:lpwstr>YYA/tYgIIda3EwLaKE2N0QUPiSBR353hMLxyg6oyKhfUZ5DYcq9xxV_x000d_ LdG1zM1+wv7GGealTAoOJZd/EhPYWlvhFAQmg6Zqb+W7UA2uENkY5qcMw2BTR3M0SWNZHI3S_x000d_ 9f+72GtINNfpgmbLX7jaFi07S+PSjb8Tsj8bxHP052jZ3Qgn/uSHczF24PegP1y0hGepF2m7_x000d_ 9JTnPNwE+1UJDOgMpLrSKgo+g/YZ7dW+FMuS</vt:lpwstr>
  </property>
  <property fmtid="{D5CDD505-2E9C-101B-9397-08002B2CF9AE}" pid="4" name="_ms_pID_7253432">
    <vt:lpwstr>YZuDyid7/PR50GqSuykUx2GJH7wCgAnznzrF_x000d_ O32cYJuMpESv23VR/9weX3h+U0KApHznKu/8KhYMFmV3qNuqtdRrFrWdFmDc3G8RaeHg1FYD_x000d_ XKCr0509wFyCuujqY1TVugozT1TThz1JKMCHbKdEAkfQn7JrwjMjhKz0blCJMEJSJsNEkGE/_x000d_ UnartuQJvZuvDcoupSsoFTH27SlBeY6N4EFsW4cBCPlbhfwOnqi1/P</vt:lpwstr>
  </property>
  <property fmtid="{D5CDD505-2E9C-101B-9397-08002B2CF9AE}" pid="5" name="_ms_pID_7253433">
    <vt:lpwstr>Y4JoaXEjnEWqJa82yU_x000d_ xTHSnhiNkXT730GyDgyhc/y/Z/3rJk8MhSKdLondihiKARnVLMFsyB4VsGc9C99mQm0arb9e_x000d_ ZHZtRBh2oFu3hT1DCzMN+KZ34P8jVMlDvPmLB/spnIAkIFho9A4aACe++4BSW5iOkN0ui2+D_x000d_ fu03e8FOwNerHt9X7x1OU4CjQAMA5EAbQqFdPv5iVjnLxu/nbWfTJo6pyr8/ab1+OgWx9RKE</vt:lpwstr>
  </property>
  <property fmtid="{D5CDD505-2E9C-101B-9397-08002B2CF9AE}" pid="6" name="_ms_pID_725343_00">
    <vt:lpwstr>_ms_pID_725343</vt:lpwstr>
  </property>
  <property fmtid="{D5CDD505-2E9C-101B-9397-08002B2CF9AE}" pid="7" name="_ms_pID_7253431_00">
    <vt:lpwstr>_ms_pID_7253431</vt:lpwstr>
  </property>
  <property fmtid="{D5CDD505-2E9C-101B-9397-08002B2CF9AE}" pid="8" name="_ms_pID_7253432_00">
    <vt:lpwstr>_ms_pID_7253432</vt:lpwstr>
  </property>
  <property fmtid="{D5CDD505-2E9C-101B-9397-08002B2CF9AE}" pid="9" name="_ms_pID_7253433_00">
    <vt:lpwstr>_ms_pID_7253433</vt:lpwstr>
  </property>
  <property fmtid="{D5CDD505-2E9C-101B-9397-08002B2CF9AE}" pid="10" name="_ms_pID_7253434">
    <vt:lpwstr>_x000d_ x4IjChOI5/zRUh9zXQ5pZwFRvYo3pXbD/WKN+zte4NSnRAn2BUYNMR6P9Cs33LGjRPtzgo39_x000d_ x1XME5LNO74EwWEGmPrfFii07USVsmy8oWHIfz0jVXVXUZf2itoBvcRasK9VWwBewmFUs6za_x000d_ 3F6gfj7/IsajTFyOPwfbZr3YmL0+7BcdZLbUri39YrCHp6Db/bCi2iPwelxWc3+UKh+OPjWj_x000d_ 2SfD7WQy4hZpeDPe</vt:lpwstr>
  </property>
  <property fmtid="{D5CDD505-2E9C-101B-9397-08002B2CF9AE}" pid="11" name="_ms_pID_7253434_00">
    <vt:lpwstr>_ms_pID_7253434</vt:lpwstr>
  </property>
  <property fmtid="{D5CDD505-2E9C-101B-9397-08002B2CF9AE}" pid="12" name="_ms_pID_7253435">
    <vt:lpwstr>an+Wym17P8iLtn7aw9FkzM6Fxp48XixbdJagJFVa8JDoUV0h4RQuysGw_x000d_ 79gtQ61L7Hs+jZhuxKqOmBt/G1SA4I39RnDiZ4tZb4o84yXrikhusjfMATAG1xhXCUbWeA3/_x000d_ 4L0afcGlt8yGh32GwggWw6XtslN/uchxKuFVrYM9JLmI+pSDZ5n6/gqzEUMAAFj71pdX16sf_x000d_ /9ATe4T7W5jZsFh52piy56y3EhTaylYeCB</vt:lpwstr>
  </property>
  <property fmtid="{D5CDD505-2E9C-101B-9397-08002B2CF9AE}" pid="13" name="_ms_pID_7253435_00">
    <vt:lpwstr>_ms_pID_7253435</vt:lpwstr>
  </property>
  <property fmtid="{D5CDD505-2E9C-101B-9397-08002B2CF9AE}" pid="14" name="_ms_pID_7253436">
    <vt:lpwstr>ui6VTI+JiJnnj4aWbwyHrLHdiRSUBnB6XPl6cG_x000d_ 3NaVy4juud+wdqTnrpxQILVwwZrM4R7cE9odI00oTaVSLrFyOYyDJsSqU2Pm/OHmH5fmwq/4_x000d_ TUIlQx5ZZ46M7Cum3RjtIbBhO5DhTzNcms+rsfS/xVfZeuKhQb7mGmaBOoQ0B7WZ84G37ElI_x000d_ t4l3f+EAhfw9G0RMuLPH14sJcpyxfM00Zjtoed1jl7CH/4/5q9T1</vt:lpwstr>
  </property>
  <property fmtid="{D5CDD505-2E9C-101B-9397-08002B2CF9AE}" pid="15" name="_ms_pID_7253436_00">
    <vt:lpwstr>_ms_pID_7253436</vt:lpwstr>
  </property>
  <property fmtid="{D5CDD505-2E9C-101B-9397-08002B2CF9AE}" pid="16" name="_ms_pID_7253437">
    <vt:lpwstr>wMUPYSShXb6VGeN5pNQM_x000d_ OHlzl1aaC+DSXy8TzEu7qKpxoMejEIYmqBJ/+G4FVXcrx33pELuQ03yl7KYKBelV5Uz/Wq9I_x000d_ SbjRQp5GLEnwGRnffAwkWyPV7aylMkcXMnD+tem6g5QHFYMDR8k38DDeRqiW+mrwU6wIXLYa_x000d_ v93EE5fRqWRjisOOkpywelEKqbtOJlYbrYqQTpsvLi2/2t/mujnDTrucJZOLx0MYYyHS4L</vt:lpwstr>
  </property>
  <property fmtid="{D5CDD505-2E9C-101B-9397-08002B2CF9AE}" pid="17" name="_ms_pID_7253437_00">
    <vt:lpwstr>_ms_pID_7253437</vt:lpwstr>
  </property>
  <property fmtid="{D5CDD505-2E9C-101B-9397-08002B2CF9AE}" pid="18" name="_ms_pID_7253438">
    <vt:lpwstr>5x_x000d_ NSMSRn/i7UFkTNAfO0X0XKXTlo9W6yXuO9ABaT3ei1ftzC0NC7ALwgSW1SM5q3NnMEZU6tlF_x000d_ Uvq3cpvWnCp/khdXs8r7t8H3ZSMscC64ZheRQ+TKivZaIM/+gECv8MJjhfL6z1JBx3TIlCW8_x000d_ 6+AkZaW/KtOVpdg0I1CXiauOExkHKvDkCZgYWXy2WcOmuFXapiBpDuKaq0RrQHH+r6PRpY3Z_x000d_ MJF6Y8K6xIhEh8</vt:lpwstr>
  </property>
  <property fmtid="{D5CDD505-2E9C-101B-9397-08002B2CF9AE}" pid="19" name="_ms_pID_7253438_00">
    <vt:lpwstr>_ms_pID_7253438</vt:lpwstr>
  </property>
  <property fmtid="{D5CDD505-2E9C-101B-9397-08002B2CF9AE}" pid="20" name="_ms_pID_7253439">
    <vt:lpwstr>0yPo57crMkZPUq7hM6teBHE8vbHNfXcVuGOIKqysd+rX8iQAq+xOdfCvug_x000d_ N2vhMc+vtHMUNhsYwaz8NUAkikIdc69KpBZ6VwCPhIFnlpRRdKt6yAjS+6A3tqAqhjqWOzOF_x000d_ 0SM+8sZH9UahC+ctTLz3e0eEXJaiScI9ZCpK87c1noGQ02/iKTfHwWwjHSLOIkceI3IDtELX_x000d_ DkXasRTe++1ZRxw2bdXuJUdy4GJfKcw6</vt:lpwstr>
  </property>
  <property fmtid="{D5CDD505-2E9C-101B-9397-08002B2CF9AE}" pid="21" name="_ms_pID_7253439_00">
    <vt:lpwstr>_ms_pID_7253439</vt:lpwstr>
  </property>
  <property fmtid="{D5CDD505-2E9C-101B-9397-08002B2CF9AE}" pid="22" name="_ms_pID_72534310">
    <vt:lpwstr>7O2aL9ZkEuKK+AORVdE5sMufHufsfDzb</vt:lpwstr>
  </property>
  <property fmtid="{D5CDD505-2E9C-101B-9397-08002B2CF9AE}" pid="23" name="_new_ms_pID_72543">
    <vt:lpwstr>(4)Gan7XmRxFBEBKGJnR4WNI6PKLU4z3g1SnWlX6ajfb54aUDBKDWeid9yzmPlGpJ4mCg4zXKn2
gFbNBHspkllXSDBLye4QcX2RHkKytrklVcBADUf7wMhSfFv3l7ObvqecEQ7I5fiFKene14MS
wyrRDibVjZMEi+gMLbBVvjzBPrwYOaJiAs4an7QxCMp9sxReKPIB1Bt5Ebbk4et0AepJ4cCg
wbQg108LbtBzPksKAL</vt:lpwstr>
  </property>
  <property fmtid="{D5CDD505-2E9C-101B-9397-08002B2CF9AE}" pid="24" name="_new_ms_pID_725431">
    <vt:lpwstr>U4P1jmr9jy+T8YbTXytUMHF0gkDDzq9YTwgb58xctAaYlvrUjKE4TI
shcJH36mVA6Bt2sZnKHyVKkAf1Psz763B8JFQirYyEopypFP6C1lwjrHBk97bl0NNAfEOVpa
pVFRzAWyP0eAgylp8lwofSNw8slMPD0eOjQ7OUUhXuxTS1bjM7jlckiqSyylrljIomi22ApP
yjQnrOOwVDvWgDSmFZNSi/AJ5yEnm6eqG99S</vt:lpwstr>
  </property>
  <property fmtid="{D5CDD505-2E9C-101B-9397-08002B2CF9AE}" pid="25" name="_new_ms_pID_725432">
    <vt:lpwstr>MU5CJJc8u//A4DgiUFqRnU/VA7niQoXVwblE
AnOOTriI6Xqs/Caw3bVZ+Hg7v5NxciGcxfGRWAcv7WdN1lXAp6Rfxiu7bFX1KAvqgQOPLgpI
OT3S86axQhuCJOKyzLZko+zOw1OS5420vjy4C7MhV/5DQ/iHT2+24n1MiFJsF7IRcDA8QXUw
ysmV0thxP0mEvMfD9tPGaBNPAVHMxvHViQwoOGt3M2Fzd5iAnW3aFi</vt:lpwstr>
  </property>
  <property fmtid="{D5CDD505-2E9C-101B-9397-08002B2CF9AE}" pid="26" name="_new_ms_pID_725433">
    <vt:lpwstr>YsLsEPDECDp3AVse72
0Q7S4LCzd3D7DVxlvOOqB8dqSU8EPQjuftjbn/sRlJd+YjjcfR1TVda7+fGj38ituACb0A==</vt:lpwstr>
  </property>
  <property fmtid="{D5CDD505-2E9C-101B-9397-08002B2CF9AE}" pid="27" name="_2015_ms_pID_725343">
    <vt:lpwstr>(3)LNObSDWeWajsJNLLj7WkF7YgqKwN3ISwtKcCoU8P62SieDPleBpJa488RS46e703aViH5G4B
8qgsz11YeIGsuxR27qOjq46bXStbD75R/JWlba/hzlVy42qdYnut0i8XkxxLDOU4ucS1S4DL
+qsjBuM8BbaGtq8RoqsmJFeDEtLrX2ZBUMjOUe/E59rLEKk1p5hGOxPXVdT46LfYhA3OfD5c
MYNhHyIVhq7beB90xQ</vt:lpwstr>
  </property>
  <property fmtid="{D5CDD505-2E9C-101B-9397-08002B2CF9AE}" pid="28" name="_2015_ms_pID_7253431">
    <vt:lpwstr>8pMwrHHmw9Msgbi9JxR+E1OBWgh5a6PbYyCEcqmEJNjgFrsamTimOG
hpPcS4Cxp1PRJesH3Lyp4KjufHF34n4wXWsMgjAU7JsH8fb6lW3u49aPv6///YpPDiOQ3drV
kjXBPiBarnks1orx4CJ8I01+URDKcOV7DXspbnUnt/qKhHk8KosniHEF4atW6kUECFthZfny
G/+F5PzAfN1jRVJWCiKwqxwVWO/dw9A5xxDu</vt:lpwstr>
  </property>
  <property fmtid="{D5CDD505-2E9C-101B-9397-08002B2CF9AE}" pid="29" name="_2015_ms_pID_7253432">
    <vt:lpwstr>TvWMYPbETyBXOFcI7c3psU7w6ywgTfkqu8x0
cb6eS3SYpIp/I23JakvpsRlWuurkbA6Hmo7vT7+yLgHx1M6Y8kJ7ItTukvxoiuXarSrktO59
</vt:lpwstr>
  </property>
  <property fmtid="{D5CDD505-2E9C-101B-9397-08002B2CF9AE}" pid="30" name="_readonly">
    <vt:lpwstr/>
  </property>
  <property fmtid="{D5CDD505-2E9C-101B-9397-08002B2CF9AE}" pid="31" name="_change">
    <vt:lpwstr/>
  </property>
  <property fmtid="{D5CDD505-2E9C-101B-9397-08002B2CF9AE}" pid="32" name="_full-control">
    <vt:lpwstr/>
  </property>
  <property fmtid="{D5CDD505-2E9C-101B-9397-08002B2CF9AE}" pid="33" name="sflag">
    <vt:lpwstr>1457585418</vt:lpwstr>
  </property>
</Properties>
</file>