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61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87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21391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67043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18483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38486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4640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23692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174322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3850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02067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777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621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F50D80-EAE5-40DC-9971-AAB464285007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62762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9512" y="116632"/>
            <a:ext cx="87632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GB" b="1" dirty="0" smtClean="0"/>
              <a:t>3GPP </a:t>
            </a:r>
            <a:r>
              <a:rPr lang="en-GB" b="1" dirty="0"/>
              <a:t>TSG-RAN Meeting #71          				          </a:t>
            </a:r>
            <a:r>
              <a:rPr lang="en-GB" b="1" dirty="0" smtClean="0"/>
              <a:t>           RP-16</a:t>
            </a:r>
            <a:r>
              <a:rPr lang="en-US" b="1" dirty="0" smtClean="0"/>
              <a:t>0644</a:t>
            </a:r>
            <a:endParaRPr lang="en-US" b="1" dirty="0"/>
          </a:p>
          <a:p>
            <a:pPr hangingPunct="0"/>
            <a:r>
              <a:rPr lang="en-GB" b="1" dirty="0" err="1"/>
              <a:t>Göteborg</a:t>
            </a:r>
            <a:r>
              <a:rPr lang="en-GB" b="1" dirty="0"/>
              <a:t>, Sweden, March 7 - 10, </a:t>
            </a:r>
            <a:r>
              <a:rPr lang="en-GB" b="1" dirty="0" smtClean="0"/>
              <a:t>2016</a:t>
            </a:r>
          </a:p>
          <a:p>
            <a:pPr hangingPunct="0"/>
            <a:r>
              <a:rPr lang="en-GB" b="1" dirty="0" smtClean="0"/>
              <a:t>AI 9.2.2</a:t>
            </a:r>
          </a:p>
          <a:p>
            <a:pPr hangingPunct="0"/>
            <a:r>
              <a:rPr lang="en-GB" b="1" dirty="0" smtClean="0"/>
              <a:t>Document for discussion/approval</a:t>
            </a:r>
            <a:endParaRPr lang="en-US" b="1" dirty="0"/>
          </a:p>
        </p:txBody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11560" y="2130425"/>
            <a:ext cx="7918648" cy="1470025"/>
          </a:xfrm>
        </p:spPr>
        <p:txBody>
          <a:bodyPr/>
          <a:lstStyle/>
          <a:p>
            <a:r>
              <a:rPr kumimoji="1" lang="en-US" altLang="ja-JP" dirty="0" smtClean="0"/>
              <a:t>Way forward on Requirements TR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971600" y="3886200"/>
            <a:ext cx="7056784" cy="1752600"/>
          </a:xfrm>
        </p:spPr>
        <p:txBody>
          <a:bodyPr/>
          <a:lstStyle/>
          <a:p>
            <a:r>
              <a:rPr lang="en-US" altLang="ja-JP" dirty="0" smtClean="0"/>
              <a:t>Nokia</a:t>
            </a:r>
            <a:r>
              <a:rPr lang="en-US" altLang="ja-JP" dirty="0"/>
              <a:t> </a:t>
            </a:r>
            <a:r>
              <a:rPr lang="en-US" altLang="ja-JP" dirty="0" smtClean="0"/>
              <a:t>Networks, Alcatel-Lucent, Ericsson</a:t>
            </a:r>
            <a:r>
              <a:rPr lang="en-US" altLang="ja-JP" dirty="0" smtClean="0"/>
              <a:t>, NTT DOCOMO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19383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92088"/>
          </a:xfrm>
        </p:spPr>
        <p:txBody>
          <a:bodyPr>
            <a:normAutofit/>
          </a:bodyPr>
          <a:lstStyle/>
          <a:p>
            <a:r>
              <a:rPr lang="en-US" altLang="ja-JP" sz="4200" b="1" dirty="0" smtClean="0"/>
              <a:t>Deployment scenarios (1/2)</a:t>
            </a:r>
            <a:endParaRPr kumimoji="1" lang="ja-JP" altLang="en-US" sz="4200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124744"/>
            <a:ext cx="8435280" cy="5616624"/>
          </a:xfr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0" indent="0">
              <a:buNone/>
            </a:pPr>
            <a:r>
              <a:rPr lang="fi-FI" altLang="ja-JP" sz="2800" dirty="0" err="1" smtClean="0"/>
              <a:t>Indoor</a:t>
            </a:r>
            <a:r>
              <a:rPr lang="fi-FI" altLang="ja-JP" sz="2800" dirty="0" smtClean="0"/>
              <a:t> </a:t>
            </a:r>
            <a:r>
              <a:rPr lang="fi-FI" altLang="ja-JP" sz="2800" dirty="0" err="1" smtClean="0"/>
              <a:t>Hotspot</a:t>
            </a:r>
            <a:r>
              <a:rPr lang="fi-FI" altLang="ja-JP" sz="2800" dirty="0" smtClean="0"/>
              <a:t>, </a:t>
            </a:r>
            <a:r>
              <a:rPr lang="fi-FI" altLang="ja-JP" sz="2800" dirty="0" err="1" smtClean="0"/>
              <a:t>Dense</a:t>
            </a:r>
            <a:r>
              <a:rPr lang="fi-FI" altLang="ja-JP" sz="2800" dirty="0" smtClean="0"/>
              <a:t> Urban, </a:t>
            </a:r>
            <a:r>
              <a:rPr lang="fi-FI" altLang="ja-JP" sz="2800" dirty="0" err="1" smtClean="0"/>
              <a:t>Rural</a:t>
            </a:r>
            <a:r>
              <a:rPr lang="fi-FI" altLang="ja-JP" sz="2800" dirty="0" smtClean="0"/>
              <a:t>, Urban Macro, </a:t>
            </a:r>
            <a:r>
              <a:rPr lang="fi-FI" altLang="ja-JP" sz="2800" dirty="0" err="1" smtClean="0"/>
              <a:t>High</a:t>
            </a:r>
            <a:r>
              <a:rPr lang="fi-FI" altLang="ja-JP" sz="2800" dirty="0" smtClean="0"/>
              <a:t> </a:t>
            </a:r>
            <a:r>
              <a:rPr lang="fi-FI" altLang="ja-JP" sz="2800" dirty="0" err="1" smtClean="0"/>
              <a:t>Speed</a:t>
            </a:r>
            <a:r>
              <a:rPr lang="fi-FI" altLang="ja-JP" sz="2800" dirty="0" smtClean="0"/>
              <a:t> as </a:t>
            </a:r>
            <a:r>
              <a:rPr lang="fi-FI" altLang="ja-JP" sz="2800" dirty="0" err="1" smtClean="0"/>
              <a:t>discussed</a:t>
            </a:r>
            <a:r>
              <a:rPr lang="fi-FI" altLang="ja-JP" sz="2800" dirty="0" smtClean="0"/>
              <a:t> in </a:t>
            </a:r>
            <a:r>
              <a:rPr lang="fi-FI" altLang="ja-JP" sz="2800" dirty="0" err="1" smtClean="0"/>
              <a:t>Wednesday</a:t>
            </a:r>
            <a:r>
              <a:rPr lang="fi-FI" altLang="ja-JP" sz="2800" dirty="0" smtClean="0"/>
              <a:t> </a:t>
            </a:r>
            <a:r>
              <a:rPr lang="fi-FI" altLang="ja-JP" sz="2800" dirty="0" err="1" smtClean="0"/>
              <a:t>evening</a:t>
            </a:r>
            <a:r>
              <a:rPr lang="fi-FI" altLang="ja-JP" sz="2800" dirty="0" smtClean="0"/>
              <a:t> session </a:t>
            </a:r>
            <a:r>
              <a:rPr lang="fi-FI" altLang="ja-JP" sz="2800" dirty="0" err="1" smtClean="0"/>
              <a:t>with</a:t>
            </a:r>
            <a:r>
              <a:rPr lang="fi-FI" altLang="ja-JP" sz="2800" dirty="0" smtClean="0"/>
              <a:t> </a:t>
            </a:r>
            <a:r>
              <a:rPr lang="fi-FI" altLang="ja-JP" sz="2800" dirty="0" err="1" smtClean="0"/>
              <a:t>the</a:t>
            </a:r>
            <a:r>
              <a:rPr lang="fi-FI" altLang="ja-JP" sz="2800" dirty="0" smtClean="0"/>
              <a:t> </a:t>
            </a:r>
            <a:r>
              <a:rPr lang="fi-FI" altLang="ja-JP" sz="2800" dirty="0" err="1" smtClean="0"/>
              <a:t>following</a:t>
            </a:r>
            <a:r>
              <a:rPr lang="fi-FI" altLang="ja-JP" sz="2800" dirty="0" smtClean="0"/>
              <a:t> </a:t>
            </a:r>
            <a:r>
              <a:rPr lang="fi-FI" altLang="ja-JP" sz="2800" dirty="0" err="1" smtClean="0"/>
              <a:t>addition</a:t>
            </a:r>
            <a:r>
              <a:rPr lang="fi-FI" altLang="ja-JP" sz="2800" dirty="0" smtClean="0"/>
              <a:t>:</a:t>
            </a:r>
          </a:p>
          <a:p>
            <a:pPr marL="400050" lvl="1" indent="0">
              <a:buNone/>
            </a:pPr>
            <a:r>
              <a:rPr lang="fi-FI" altLang="ja-JP" sz="2100" dirty="0" smtClean="0"/>
              <a:t>Urban Macro </a:t>
            </a:r>
            <a:r>
              <a:rPr lang="fi-FI" altLang="ja-JP" sz="2100" dirty="0" err="1" smtClean="0"/>
              <a:t>user</a:t>
            </a:r>
            <a:r>
              <a:rPr lang="fi-FI" altLang="ja-JP" sz="2100" dirty="0" smtClean="0"/>
              <a:t> </a:t>
            </a:r>
            <a:r>
              <a:rPr lang="fi-FI" altLang="ja-JP" sz="2100" dirty="0" err="1" smtClean="0"/>
              <a:t>distribution</a:t>
            </a:r>
            <a:r>
              <a:rPr lang="fi-FI" altLang="ja-JP" sz="2100" dirty="0" smtClean="0"/>
              <a:t> for </a:t>
            </a:r>
            <a:r>
              <a:rPr lang="fi-FI" altLang="ja-JP" sz="2100" dirty="0" err="1" smtClean="0"/>
              <a:t>eMBB</a:t>
            </a:r>
            <a:r>
              <a:rPr lang="fi-FI" altLang="ja-JP" sz="2100" dirty="0" smtClean="0"/>
              <a:t>: </a:t>
            </a:r>
          </a:p>
          <a:p>
            <a:pPr marL="1314450" lvl="2" indent="-514350"/>
            <a:r>
              <a:rPr lang="fi-FI" altLang="ja-JP" sz="2100" dirty="0" smtClean="0"/>
              <a:t>20% </a:t>
            </a:r>
            <a:r>
              <a:rPr lang="fi-FI" altLang="ja-JP" sz="2100" dirty="0" err="1" smtClean="0"/>
              <a:t>outdoor</a:t>
            </a:r>
            <a:r>
              <a:rPr lang="fi-FI" altLang="ja-JP" sz="2100" dirty="0" smtClean="0"/>
              <a:t> in </a:t>
            </a:r>
            <a:r>
              <a:rPr lang="fi-FI" altLang="ja-JP" sz="2100" dirty="0" err="1" smtClean="0"/>
              <a:t>car</a:t>
            </a:r>
            <a:r>
              <a:rPr lang="fi-FI" altLang="ja-JP" sz="2100" dirty="0" smtClean="0"/>
              <a:t> 30 km/h</a:t>
            </a:r>
          </a:p>
          <a:p>
            <a:pPr marL="1314450" lvl="2" indent="-514350"/>
            <a:r>
              <a:rPr lang="fi-FI" altLang="ja-JP" sz="2100" dirty="0" smtClean="0"/>
              <a:t>80% </a:t>
            </a:r>
            <a:r>
              <a:rPr lang="fi-FI" altLang="ja-JP" sz="2100" dirty="0" err="1" smtClean="0"/>
              <a:t>indoor</a:t>
            </a:r>
            <a:r>
              <a:rPr lang="fi-FI" altLang="ja-JP" sz="2100" dirty="0"/>
              <a:t> </a:t>
            </a:r>
            <a:r>
              <a:rPr lang="fi-FI" altLang="ja-JP" sz="2100" dirty="0" smtClean="0"/>
              <a:t>3 km/h</a:t>
            </a:r>
          </a:p>
          <a:p>
            <a:pPr marL="514350" indent="-514350">
              <a:spcBef>
                <a:spcPts val="1200"/>
              </a:spcBef>
              <a:buFont typeface="+mj-lt"/>
              <a:buAutoNum type="arabicPeriod"/>
            </a:pPr>
            <a:r>
              <a:rPr lang="en-US" altLang="ja-JP" sz="2800" dirty="0"/>
              <a:t>Long range communications (LRC) (</a:t>
            </a:r>
            <a:r>
              <a:rPr lang="en-US" altLang="ja-JP" sz="2800" dirty="0" smtClean="0"/>
              <a:t>System-level or link-level </a:t>
            </a:r>
            <a:r>
              <a:rPr lang="en-US" altLang="ja-JP" sz="2800" dirty="0"/>
              <a:t>simulation and/or Link-budget calculation for up to 100 km</a:t>
            </a:r>
            <a:r>
              <a:rPr lang="en-US" altLang="ja-JP" sz="2800" dirty="0" smtClean="0"/>
              <a:t>, </a:t>
            </a:r>
            <a:r>
              <a:rPr lang="en-US" altLang="ja-JP" sz="2800" dirty="0"/>
              <a:t>RAN1 </a:t>
            </a:r>
            <a:r>
              <a:rPr lang="en-US" altLang="ja-JP" sz="2800" dirty="0" smtClean="0"/>
              <a:t>to decide</a:t>
            </a:r>
            <a:r>
              <a:rPr lang="en-US" altLang="ja-JP" sz="2800" dirty="0"/>
              <a:t>)</a:t>
            </a:r>
          </a:p>
          <a:p>
            <a:pPr lvl="1"/>
            <a:r>
              <a:rPr lang="en-US" altLang="ja-JP" sz="2100" dirty="0"/>
              <a:t>System/link-level simulation for up to 100 km (RAN1 to decide)</a:t>
            </a:r>
          </a:p>
          <a:p>
            <a:pPr lvl="1"/>
            <a:r>
              <a:rPr lang="en-US" altLang="ja-JP" sz="2100" dirty="0"/>
              <a:t>Link-budget calculations as an extension of other coverage-limited scenarios for ranges beyond 100km</a:t>
            </a:r>
          </a:p>
          <a:p>
            <a:pPr marL="514350" indent="-514350">
              <a:spcBef>
                <a:spcPts val="1200"/>
              </a:spcBef>
              <a:buFont typeface="+mj-lt"/>
              <a:buAutoNum type="arabicPeriod"/>
            </a:pPr>
            <a:r>
              <a:rPr lang="en-US" altLang="ja-JP" sz="2800" dirty="0"/>
              <a:t>High speed (HS) (Link-level simulation)</a:t>
            </a:r>
          </a:p>
          <a:p>
            <a:pPr lvl="1"/>
            <a:r>
              <a:rPr lang="en-US" altLang="ja-JP" sz="2100" dirty="0"/>
              <a:t>BS-to-relay or BS-to-UE in train</a:t>
            </a:r>
          </a:p>
          <a:p>
            <a:pPr lvl="1"/>
            <a:r>
              <a:rPr lang="en-US" altLang="ja-JP" sz="2100" dirty="0"/>
              <a:t>Mobility KPI up to 500km/h is evaluated</a:t>
            </a:r>
          </a:p>
          <a:p>
            <a:pPr marL="914400" lvl="1" indent="-514350"/>
            <a:endParaRPr lang="fi-FI" altLang="ja-JP" sz="2400" b="1" dirty="0" smtClean="0"/>
          </a:p>
        </p:txBody>
      </p:sp>
    </p:spTree>
    <p:extLst>
      <p:ext uri="{BB962C8B-B14F-4D97-AF65-F5344CB8AC3E}">
        <p14:creationId xmlns:p14="http://schemas.microsoft.com/office/powerpoint/2010/main" val="1817172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92088"/>
          </a:xfrm>
        </p:spPr>
        <p:txBody>
          <a:bodyPr>
            <a:normAutofit/>
          </a:bodyPr>
          <a:lstStyle/>
          <a:p>
            <a:r>
              <a:rPr lang="en-US" altLang="ja-JP" sz="4200" b="1" dirty="0" smtClean="0"/>
              <a:t>Deployment </a:t>
            </a:r>
            <a:r>
              <a:rPr lang="en-US" altLang="ja-JP" sz="4200" b="1" dirty="0"/>
              <a:t>scenarios </a:t>
            </a:r>
            <a:r>
              <a:rPr lang="en-US" altLang="ja-JP" sz="4200" b="1" dirty="0" smtClean="0"/>
              <a:t>(2/2)</a:t>
            </a:r>
            <a:endParaRPr kumimoji="1" lang="ja-JP" altLang="en-US" sz="4200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980728"/>
            <a:ext cx="8435280" cy="5877272"/>
          </a:xfrm>
        </p:spPr>
        <p:txBody>
          <a:bodyPr>
            <a:normAutofit/>
          </a:bodyPr>
          <a:lstStyle/>
          <a:p>
            <a:pPr marL="514350" indent="-514350">
              <a:spcBef>
                <a:spcPts val="1200"/>
              </a:spcBef>
              <a:buFont typeface="+mj-lt"/>
              <a:buAutoNum type="arabicPeriod" startAt="3"/>
            </a:pPr>
            <a:r>
              <a:rPr lang="en-US" altLang="ja-JP" sz="3100" b="1" dirty="0" smtClean="0"/>
              <a:t>URLLC, e.g. eHealth (Link-level simulation)</a:t>
            </a:r>
            <a:endParaRPr lang="en-US" altLang="ja-JP" sz="3100" b="1" dirty="0"/>
          </a:p>
          <a:p>
            <a:pPr lvl="1"/>
            <a:r>
              <a:rPr lang="en-US" altLang="ja-JP" dirty="0" smtClean="0"/>
              <a:t>Reliability KPI for different sets of packet sizes and reliability/latency levels is evaluated</a:t>
            </a:r>
          </a:p>
          <a:p>
            <a:pPr marL="514350" indent="-514350">
              <a:spcBef>
                <a:spcPts val="1200"/>
              </a:spcBef>
              <a:buFont typeface="+mj-lt"/>
              <a:buAutoNum type="arabicPeriod" startAt="3"/>
            </a:pPr>
            <a:r>
              <a:rPr lang="en-US" altLang="ja-JP" b="1" dirty="0" err="1" smtClean="0"/>
              <a:t>mMTC</a:t>
            </a:r>
            <a:r>
              <a:rPr lang="en-US" altLang="ja-JP" b="1" dirty="0" smtClean="0"/>
              <a:t> deployment scenario</a:t>
            </a:r>
          </a:p>
          <a:p>
            <a:pPr lvl="1"/>
            <a:r>
              <a:rPr lang="en-US" altLang="ja-JP" sz="2900" dirty="0"/>
              <a:t>Separate discussion ongoing</a:t>
            </a:r>
          </a:p>
          <a:p>
            <a:pPr marL="514350" indent="-514350">
              <a:spcBef>
                <a:spcPts val="1200"/>
              </a:spcBef>
              <a:buFont typeface="+mj-lt"/>
              <a:buAutoNum type="arabicPeriod" startAt="3"/>
            </a:pPr>
            <a:r>
              <a:rPr lang="en-US" altLang="ja-JP" b="1" dirty="0" smtClean="0"/>
              <a:t>V2X</a:t>
            </a:r>
            <a:endParaRPr lang="en-US" altLang="ja-JP" b="1" dirty="0"/>
          </a:p>
          <a:p>
            <a:pPr lvl="1"/>
            <a:r>
              <a:rPr lang="en-US" altLang="ja-JP" sz="2900" dirty="0" smtClean="0"/>
              <a:t>Separate discussion ongoing</a:t>
            </a:r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2697967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9208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ja-JP" sz="4200" b="1" dirty="0" smtClean="0"/>
              <a:t>KPIs</a:t>
            </a:r>
            <a:endParaRPr lang="ja-JP" altLang="en-US" sz="4200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908720"/>
            <a:ext cx="8363272" cy="5904656"/>
          </a:xfrm>
        </p:spPr>
        <p:txBody>
          <a:bodyPr>
            <a:normAutofit fontScale="70000" lnSpcReduction="20000"/>
          </a:bodyPr>
          <a:lstStyle/>
          <a:p>
            <a:pPr lvl="1"/>
            <a:r>
              <a:rPr kumimoji="1" lang="en-US" altLang="ja-JP" sz="3200" b="1" dirty="0" smtClean="0"/>
              <a:t>User experienced data rate</a:t>
            </a:r>
          </a:p>
          <a:p>
            <a:pPr lvl="2"/>
            <a:r>
              <a:rPr kumimoji="1" lang="en-US" altLang="ja-JP" sz="2600" dirty="0" smtClean="0"/>
              <a:t>Evaluated to show the limits against set targets (not strict requirements)</a:t>
            </a:r>
          </a:p>
          <a:p>
            <a:pPr lvl="2"/>
            <a:r>
              <a:rPr lang="en-US" altLang="ja-JP" sz="2600" dirty="0" smtClean="0"/>
              <a:t>FTP traffic model simulation</a:t>
            </a:r>
            <a:endParaRPr kumimoji="1" lang="en-US" altLang="ja-JP" sz="2600" dirty="0" smtClean="0"/>
          </a:p>
          <a:p>
            <a:pPr lvl="1"/>
            <a:r>
              <a:rPr lang="en-US" altLang="ja-JP" sz="3200" b="1" dirty="0" smtClean="0"/>
              <a:t>Area traffic capacity</a:t>
            </a:r>
          </a:p>
          <a:p>
            <a:pPr lvl="2"/>
            <a:r>
              <a:rPr lang="en-US" altLang="ja-JP" sz="2600" dirty="0" smtClean="0"/>
              <a:t>Evaluated to show the limits against set targets (not strict requirements)</a:t>
            </a:r>
          </a:p>
          <a:p>
            <a:pPr lvl="2"/>
            <a:r>
              <a:rPr lang="en-US" altLang="ja-JP" sz="2600" dirty="0" smtClean="0"/>
              <a:t>FTP traffic model simulation</a:t>
            </a:r>
          </a:p>
          <a:p>
            <a:pPr lvl="1"/>
            <a:r>
              <a:rPr lang="en-US" altLang="ja-JP" sz="3200" b="1" dirty="0" smtClean="0"/>
              <a:t>TRP S.E.</a:t>
            </a:r>
          </a:p>
          <a:p>
            <a:pPr lvl="2"/>
            <a:r>
              <a:rPr lang="en-US" altLang="ja-JP" sz="2600" dirty="0" smtClean="0"/>
              <a:t>~3x as an initial target could be revisited later, full </a:t>
            </a:r>
            <a:r>
              <a:rPr lang="en-US" altLang="ja-JP" sz="2600" dirty="0"/>
              <a:t>buffer </a:t>
            </a:r>
            <a:r>
              <a:rPr lang="en-US" altLang="ja-JP" sz="2600" dirty="0" smtClean="0"/>
              <a:t>simulation</a:t>
            </a:r>
          </a:p>
          <a:p>
            <a:pPr lvl="1"/>
            <a:r>
              <a:rPr lang="en-US" altLang="ja-JP" sz="3200" b="1" dirty="0" smtClean="0"/>
              <a:t>5% S.E.</a:t>
            </a:r>
          </a:p>
          <a:p>
            <a:pPr lvl="2"/>
            <a:r>
              <a:rPr lang="en-US" altLang="ja-JP" sz="2600" dirty="0" smtClean="0"/>
              <a:t>~3x as an initial target could be revisited later, </a:t>
            </a:r>
            <a:r>
              <a:rPr lang="en-US" altLang="ja-JP" sz="2600" dirty="0"/>
              <a:t>full buffer simulation</a:t>
            </a:r>
            <a:endParaRPr lang="en-US" altLang="ja-JP" sz="2600" dirty="0" smtClean="0"/>
          </a:p>
          <a:p>
            <a:pPr lvl="1"/>
            <a:r>
              <a:rPr lang="en-US" altLang="ja-JP" sz="3200" b="1" dirty="0" smtClean="0"/>
              <a:t>UP &amp; CP </a:t>
            </a:r>
            <a:r>
              <a:rPr lang="en-US" altLang="ja-JP" sz="3200" b="1" dirty="0"/>
              <a:t>latency </a:t>
            </a:r>
          </a:p>
          <a:p>
            <a:pPr lvl="2"/>
            <a:r>
              <a:rPr lang="en-US" altLang="ja-JP" sz="2600" dirty="0" smtClean="0"/>
              <a:t>As agreed in a separate discussion</a:t>
            </a:r>
            <a:endParaRPr lang="en-US" altLang="ja-JP" sz="3200" b="1" dirty="0" smtClean="0"/>
          </a:p>
          <a:p>
            <a:pPr lvl="1"/>
            <a:r>
              <a:rPr lang="en-US" altLang="ja-JP" sz="3200" b="1" dirty="0" smtClean="0"/>
              <a:t>Coverage &amp; extreme coverage</a:t>
            </a:r>
          </a:p>
          <a:p>
            <a:pPr lvl="2"/>
            <a:r>
              <a:rPr lang="en-US" altLang="ja-JP" sz="2600" dirty="0" smtClean="0"/>
              <a:t>As agreed in a separate discussion</a:t>
            </a:r>
            <a:endParaRPr lang="en-US" altLang="ja-JP" sz="2600" dirty="0"/>
          </a:p>
          <a:p>
            <a:pPr lvl="1"/>
            <a:r>
              <a:rPr lang="en-US" altLang="ja-JP" sz="3200" b="1" dirty="0" smtClean="0"/>
              <a:t>UE battery life</a:t>
            </a:r>
          </a:p>
          <a:p>
            <a:pPr lvl="2"/>
            <a:r>
              <a:rPr lang="en-US" altLang="ja-JP" sz="2600" dirty="0" smtClean="0"/>
              <a:t>Separate </a:t>
            </a:r>
            <a:r>
              <a:rPr lang="en-US" altLang="ja-JP" sz="2600" dirty="0"/>
              <a:t>discussion </a:t>
            </a:r>
            <a:r>
              <a:rPr lang="en-US" altLang="ja-JP" sz="2600" dirty="0" smtClean="0"/>
              <a:t>ongoing</a:t>
            </a:r>
          </a:p>
          <a:p>
            <a:pPr lvl="1"/>
            <a:r>
              <a:rPr lang="en-US" altLang="ja-JP" sz="3200" b="1" dirty="0" smtClean="0"/>
              <a:t>Energy efficiency</a:t>
            </a:r>
          </a:p>
          <a:p>
            <a:pPr lvl="2"/>
            <a:r>
              <a:rPr lang="en-US" altLang="ja-JP" sz="2600" dirty="0" smtClean="0"/>
              <a:t>Separate discussion ongoing</a:t>
            </a:r>
            <a:endParaRPr lang="en-US" altLang="ja-JP" sz="2600" dirty="0"/>
          </a:p>
        </p:txBody>
      </p:sp>
    </p:spTree>
    <p:extLst>
      <p:ext uri="{BB962C8B-B14F-4D97-AF65-F5344CB8AC3E}">
        <p14:creationId xmlns:p14="http://schemas.microsoft.com/office/powerpoint/2010/main" val="462927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b="1" dirty="0" smtClean="0"/>
              <a:t>Evaluation methodology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445224"/>
          </a:xfrm>
        </p:spPr>
        <p:txBody>
          <a:bodyPr>
            <a:normAutofit/>
          </a:bodyPr>
          <a:lstStyle/>
          <a:p>
            <a:r>
              <a:rPr lang="en-US" altLang="ja-JP" b="1" dirty="0" smtClean="0"/>
              <a:t>The following scenarios are evaluated with system-level simulations:</a:t>
            </a:r>
          </a:p>
          <a:p>
            <a:pPr lvl="1"/>
            <a:r>
              <a:rPr lang="en-US" altLang="ja-JP" sz="2400" dirty="0" smtClean="0"/>
              <a:t>Indoor hotspot (</a:t>
            </a:r>
            <a:r>
              <a:rPr lang="en-US" altLang="ja-JP" sz="2400" dirty="0" err="1" smtClean="0"/>
              <a:t>InH</a:t>
            </a:r>
            <a:r>
              <a:rPr lang="en-US" altLang="ja-JP" sz="2400" dirty="0" smtClean="0"/>
              <a:t>)</a:t>
            </a:r>
          </a:p>
          <a:p>
            <a:pPr lvl="1"/>
            <a:r>
              <a:rPr lang="en-US" altLang="ja-JP" sz="2400" dirty="0" smtClean="0"/>
              <a:t>Dense urban (</a:t>
            </a:r>
            <a:r>
              <a:rPr lang="en-US" altLang="ja-JP" sz="2400" dirty="0" err="1" smtClean="0"/>
              <a:t>UMx</a:t>
            </a:r>
            <a:r>
              <a:rPr lang="en-US" altLang="ja-JP" sz="2400" dirty="0" smtClean="0"/>
              <a:t>)</a:t>
            </a:r>
          </a:p>
          <a:p>
            <a:pPr lvl="1"/>
            <a:r>
              <a:rPr lang="en-US" altLang="ja-JP" sz="2400" dirty="0" smtClean="0"/>
              <a:t>Urban macro (</a:t>
            </a:r>
            <a:r>
              <a:rPr lang="en-US" altLang="ja-JP" sz="2400" dirty="0" err="1" smtClean="0"/>
              <a:t>UMa</a:t>
            </a:r>
            <a:r>
              <a:rPr lang="en-US" altLang="ja-JP" sz="2400" dirty="0" smtClean="0"/>
              <a:t>)</a:t>
            </a:r>
          </a:p>
          <a:p>
            <a:pPr lvl="1"/>
            <a:r>
              <a:rPr lang="en-US" altLang="ja-JP" sz="2400" dirty="0" smtClean="0"/>
              <a:t>Rural macro (</a:t>
            </a:r>
            <a:r>
              <a:rPr lang="en-US" altLang="ja-JP" sz="2400" dirty="0" err="1" smtClean="0"/>
              <a:t>RMa</a:t>
            </a:r>
            <a:r>
              <a:rPr lang="en-US" altLang="ja-JP" sz="2400" dirty="0"/>
              <a:t>)</a:t>
            </a:r>
            <a:r>
              <a:rPr lang="en-US" altLang="ja-JP" sz="2400" dirty="0" smtClean="0"/>
              <a:t> w/ ISD1=1732m</a:t>
            </a:r>
          </a:p>
          <a:p>
            <a:pPr lvl="1"/>
            <a:r>
              <a:rPr lang="en-US" altLang="ja-JP" sz="2400" dirty="0" smtClean="0"/>
              <a:t>[Long </a:t>
            </a:r>
            <a:r>
              <a:rPr lang="en-US" altLang="ja-JP" sz="2400" dirty="0"/>
              <a:t>range communications (LRC) (range = 100km</a:t>
            </a:r>
            <a:r>
              <a:rPr lang="en-US" altLang="ja-JP" sz="2400" dirty="0" smtClean="0"/>
              <a:t>)] TBD by RAN1</a:t>
            </a:r>
          </a:p>
          <a:p>
            <a:pPr marL="0" indent="0">
              <a:buNone/>
            </a:pP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0475932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</TotalTime>
  <Words>331</Words>
  <Application>Microsoft Office PowerPoint</Application>
  <PresentationFormat>On-screen Show (4:3)</PresentationFormat>
  <Paragraphs>50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ＭＳ Ｐゴシック</vt:lpstr>
      <vt:lpstr>Arial</vt:lpstr>
      <vt:lpstr>Calibri</vt:lpstr>
      <vt:lpstr>Office ​​テーマ</vt:lpstr>
      <vt:lpstr>Way forward on Requirements TR</vt:lpstr>
      <vt:lpstr>Deployment scenarios (1/2)</vt:lpstr>
      <vt:lpstr>Deployment scenarios (2/2)</vt:lpstr>
      <vt:lpstr>KPIs</vt:lpstr>
      <vt:lpstr>Evaluation methodology</vt:lpstr>
    </vt:vector>
  </TitlesOfParts>
  <Company>株式会社NTTドコモ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Wayforward on TR</dc:title>
  <dc:creator>NTT DOCOMO</dc:creator>
  <cp:lastModifiedBy>Ranta-Aho, Karri (Nokia - FI/Espoo)</cp:lastModifiedBy>
  <cp:revision>56</cp:revision>
  <dcterms:created xsi:type="dcterms:W3CDTF">2016-03-07T07:58:57Z</dcterms:created>
  <dcterms:modified xsi:type="dcterms:W3CDTF">2016-03-10T13:39:51Z</dcterms:modified>
</cp:coreProperties>
</file>