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544" autoAdjust="0"/>
    <p:restoredTop sz="91591" autoAdjust="0"/>
  </p:normalViewPr>
  <p:slideViewPr>
    <p:cSldViewPr>
      <p:cViewPr varScale="1">
        <p:scale>
          <a:sx n="118" d="100"/>
          <a:sy n="118" d="100"/>
        </p:scale>
        <p:origin x="-14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How </a:t>
            </a:r>
            <a:r>
              <a:rPr lang="en-US" altLang="ja-JP" sz="4000" dirty="0" smtClean="0"/>
              <a:t>to facilitate RAN4 work for NB-</a:t>
            </a:r>
            <a:r>
              <a:rPr lang="en-US" altLang="ja-JP" sz="4000" dirty="0" err="1" smtClean="0"/>
              <a:t>IoT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NTT DOCOMO, INC., Qualcomm, Ericsson, Huawei, </a:t>
            </a:r>
            <a:r>
              <a:rPr lang="en-US" altLang="ja-JP" sz="3200" dirty="0" smtClean="0"/>
              <a:t>Intel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#71</a:t>
            </a:r>
            <a:r>
              <a:rPr lang="en-GB" altLang="ja-JP" b="1" i="1" dirty="0"/>
              <a:t>	</a:t>
            </a:r>
            <a:endParaRPr lang="en-GB" altLang="ja-JP" b="1" i="1" dirty="0" smtClean="0"/>
          </a:p>
          <a:p>
            <a:r>
              <a:rPr lang="en-GB" altLang="ja-JP" b="1" dirty="0" smtClean="0"/>
              <a:t>Gothenburg</a:t>
            </a:r>
            <a:r>
              <a:rPr lang="en-GB" altLang="ja-JP" b="1" dirty="0"/>
              <a:t>, Sweden, 7 - 10 March 2016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RP-160597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067550" cy="1354137"/>
          </a:xfrm>
        </p:spPr>
        <p:txBody>
          <a:bodyPr/>
          <a:lstStyle/>
          <a:p>
            <a:r>
              <a:rPr lang="en-US" altLang="en-US" dirty="0" smtClean="0"/>
              <a:t>Background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457200" y="1484312"/>
            <a:ext cx="8229600" cy="4320951"/>
          </a:xfrm>
        </p:spPr>
        <p:txBody>
          <a:bodyPr>
            <a:normAutofit/>
          </a:bodyPr>
          <a:lstStyle/>
          <a:p>
            <a:r>
              <a:rPr lang="en-US" altLang="en-US" dirty="0" smtClean="0"/>
              <a:t>In order to start discussion of certain RAN4 requirements, it is essential for some of RAN1 and RAN2 requirements to be clear enough.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In order to facilitate the future discussion for RAN4, RAN1 and RAN2 requirements impacting on future RAN4 discussion are shared.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636128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067550" cy="1354137"/>
          </a:xfrm>
        </p:spPr>
        <p:txBody>
          <a:bodyPr/>
          <a:lstStyle/>
          <a:p>
            <a:r>
              <a:rPr lang="en-US" altLang="en-US" dirty="0" smtClean="0"/>
              <a:t>Way forward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457200" y="1204024"/>
            <a:ext cx="8229600" cy="5400600"/>
          </a:xfrm>
        </p:spPr>
        <p:txBody>
          <a:bodyPr>
            <a:noAutofit/>
          </a:bodyPr>
          <a:lstStyle/>
          <a:p>
            <a:r>
              <a:rPr lang="en-US" altLang="en-US" sz="1800" dirty="0" smtClean="0"/>
              <a:t>It is highly appreciated that RAN1 and RAN2 take into account that the progress of the following requirements would impact on progress of RAN4 core work.</a:t>
            </a:r>
            <a:endParaRPr lang="en-US" altLang="en-US" sz="1800" dirty="0"/>
          </a:p>
          <a:p>
            <a:endParaRPr lang="en-US" altLang="en-US" sz="1800" dirty="0" smtClean="0"/>
          </a:p>
          <a:p>
            <a:endParaRPr lang="en-US" altLang="en-US" sz="1800" dirty="0"/>
          </a:p>
          <a:p>
            <a:endParaRPr lang="en-US" altLang="en-US" sz="1800" dirty="0" smtClean="0"/>
          </a:p>
          <a:p>
            <a:endParaRPr lang="en-US" altLang="en-US" sz="1800" dirty="0"/>
          </a:p>
          <a:p>
            <a:endParaRPr lang="en-US" altLang="en-US" sz="1800" dirty="0" smtClean="0"/>
          </a:p>
          <a:p>
            <a:endParaRPr lang="en-US" altLang="en-US" sz="1800" dirty="0"/>
          </a:p>
          <a:p>
            <a:endParaRPr lang="en-US" altLang="en-US" sz="1800" dirty="0" smtClean="0"/>
          </a:p>
          <a:p>
            <a:endParaRPr lang="en-US" altLang="en-US" sz="1800" dirty="0"/>
          </a:p>
          <a:p>
            <a:endParaRPr lang="en-US" altLang="en-US" sz="1800" dirty="0" smtClean="0"/>
          </a:p>
          <a:p>
            <a:endParaRPr lang="en-US" altLang="en-US" sz="1800" dirty="0"/>
          </a:p>
          <a:p>
            <a:endParaRPr lang="en-US" altLang="en-US" sz="1800" dirty="0" smtClean="0"/>
          </a:p>
          <a:p>
            <a:endParaRPr lang="en-US" altLang="en-US" sz="1800" dirty="0" smtClean="0"/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The above will be discussed on R4 reflector. If it is updated, the information is shared on RAN1 and RAN2 reflectors.</a:t>
            </a:r>
            <a:endParaRPr lang="en-GB" altLang="en-US" sz="1800" dirty="0" smtClean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4899924"/>
              </p:ext>
            </p:extLst>
          </p:nvPr>
        </p:nvGraphicFramePr>
        <p:xfrm>
          <a:off x="287524" y="1866094"/>
          <a:ext cx="8568951" cy="4205932"/>
        </p:xfrm>
        <a:graphic>
          <a:graphicData uri="http://schemas.openxmlformats.org/drawingml/2006/table">
            <a:tbl>
              <a:tblPr/>
              <a:tblGrid>
                <a:gridCol w="800289"/>
                <a:gridCol w="4816335"/>
                <a:gridCol w="984109"/>
                <a:gridCol w="984109"/>
                <a:gridCol w="984109"/>
              </a:tblGrid>
              <a:tr h="18804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WG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spec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Affected RAN4 core spec discussion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8804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UE RRM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UE RF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BS RF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96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Which combinations are supported for multi-PRB operation (e.g.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in-band+guard-band</a:t>
                      </a: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 etc.) 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35000"/>
                        </a:spcBef>
                        <a:buSzPct val="7000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10000"/>
                        </a:spcBef>
                        <a:buClr>
                          <a:srgbClr val="C00000"/>
                        </a:buClr>
                        <a:buSzPct val="70000"/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10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5000"/>
                        </a:spcBef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5000"/>
                        </a:spcBef>
                        <a:spcAft>
                          <a:spcPct val="0"/>
                        </a:spcAft>
                        <a:buSzPct val="70000"/>
                        <a:buFont typeface="Arial" charset="0"/>
                        <a:defRPr sz="1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Power ratio between NB-RS and NB-PDCCH/NB-PDSCH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[YES]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TBS/MCS and resource unit design for DL and UL 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repetition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[YES]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NB-RS, NB-PRACH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[YES]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NB-PUSCH frame structures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[YES]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open and/or closed-loop power control, if supported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UL DM-RS design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[YES]</a:t>
                      </a:r>
                      <a:endParaRPr kumimoji="0" lang="en-GB" altLang="en-US" sz="12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[YES]</a:t>
                      </a:r>
                      <a:r>
                        <a:rPr kumimoji="0" lang="en-GB" alt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NB-RS, NB-PSS and NB-SSS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Physical-layer measurement definitions, e.g. like RSRP, RSRQ, </a:t>
                      </a:r>
                      <a:r>
                        <a:rPr kumimoji="0" lang="en-US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etc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 and 2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Random Access Procedure, TA procedure , Power head room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Cell selection, reselection procedures, RRC Re-establishment procedure, paging interruption</a:t>
                      </a: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5860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6878</TotalTime>
  <Words>288</Words>
  <Application>Microsoft Office PowerPoint</Application>
  <PresentationFormat>画面に合わせる (4:3)</PresentationFormat>
  <Paragraphs>91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How to facilitate RAN4 work for NB-IoT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0172918</cp:lastModifiedBy>
  <cp:revision>234</cp:revision>
  <dcterms:created xsi:type="dcterms:W3CDTF">2015-02-03T00:53:02Z</dcterms:created>
  <dcterms:modified xsi:type="dcterms:W3CDTF">2016-03-09T13:14:48Z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(3)siOEArKH/c7qXW3DEepQzdAR7GXU34lwHcR3P43nCzsVGIPKbptIJsJUR8mtzcAUKNTKqQLG
JdS5r44gQslhLQifLNjwzuZgbvTBItbQ809HJKvuxs4JPttv/5wX8gRs2FXVP3xFbRix7Ces
GhPcffzkfKOPBSZmGjbQJz67ImG7KI7zlmwibKKI4u2qKYIw6gbKHdxtO/pRa79LeCpB26+e
PjZ9s9zZfNuYaZTQGf</vt:lpwstr>
  </property>
  <property fmtid="{D5CDD505-2E9C-101B-9397-08002B2CF9AE}" pid="4" name="_2015_ms_pID_7253431">
    <vt:lpwstr>U8y2PAuDJzp56XTytOecdp7/ssrslmJJQz+P/8Qg+4T0llFpC590p6
Vq8L+vbVmyx4J6FXq8dEaEr20YzsDm08yPPYXFo4dmNXh87+B7t+Q4B+mVeQZgGUT4lsJuoT
+nk111IX7RJcWz1N+E6X7EgFQyy9E6stOWe1FLC+TrAVjXyA5p8Y4zCfeYjHzbvP5ykkCRA8
BLPfjQxJuXgIRA87MKgYDlJiAZSE6811whew</vt:lpwstr>
  </property>
  <property fmtid="{D5CDD505-2E9C-101B-9397-08002B2CF9AE}" pid="5" name="_2015_ms_pID_7253432">
    <vt:lpwstr>kU0TQ9JArsXeiqaw2Ni7keI=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1457450505</vt:lpwstr>
  </property>
</Properties>
</file>