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2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02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5G Process in RAN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0488" y="208022"/>
            <a:ext cx="8748712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zh-CN" b="1" dirty="0"/>
              <a:t>3GPP TSG RAN Meeting #71						</a:t>
            </a:r>
            <a:r>
              <a:rPr lang="en-GB" altLang="zh-CN" b="1" dirty="0" smtClean="0"/>
              <a:t> RP-160420</a:t>
            </a:r>
            <a:endParaRPr lang="zh-CN" altLang="zh-CN" dirty="0"/>
          </a:p>
          <a:p>
            <a:r>
              <a:rPr lang="sv-SE" altLang="zh-CN" b="1" dirty="0"/>
              <a:t>Göteborg, Sweden, March 7 - 10, 2016</a:t>
            </a:r>
            <a:r>
              <a:rPr lang="en-GB" altLang="zh-CN" b="1" dirty="0"/>
              <a:t> 	</a:t>
            </a:r>
            <a:endParaRPr lang="en-US" altLang="zh-CN" b="1" dirty="0">
              <a:latin typeface="Arial" charset="0"/>
              <a:cs typeface="Arial" charset="0"/>
            </a:endParaRPr>
          </a:p>
          <a:p>
            <a:endParaRPr lang="en-US" altLang="zh-CN" sz="600" b="1" dirty="0">
              <a:latin typeface="Arial" charset="0"/>
              <a:cs typeface="Arial" charset="0"/>
            </a:endParaRPr>
          </a:p>
          <a:p>
            <a:r>
              <a:rPr lang="en-US" altLang="zh-CN" sz="1600" b="1" dirty="0">
                <a:latin typeface="Arial" charset="0"/>
                <a:cs typeface="Arial" charset="0"/>
              </a:rPr>
              <a:t>Document for: Discussion</a:t>
            </a:r>
          </a:p>
          <a:p>
            <a:r>
              <a:rPr lang="en-US" altLang="zh-CN" sz="1600" b="1" dirty="0">
                <a:latin typeface="Arial" charset="0"/>
                <a:cs typeface="Arial" charset="0"/>
              </a:rPr>
              <a:t>Agenda Item: </a:t>
            </a:r>
            <a:r>
              <a:rPr lang="en-US" altLang="zh-CN" sz="1600" b="1" dirty="0" smtClean="0">
                <a:latin typeface="Arial" charset="0"/>
                <a:cs typeface="Arial" charset="0"/>
              </a:rPr>
              <a:t>9.3</a:t>
            </a:r>
            <a:endParaRPr lang="en-US" altLang="zh-CN" sz="1600" b="1" dirty="0">
              <a:latin typeface="Arial" charset="0"/>
              <a:cs typeface="Arial" charset="0"/>
            </a:endParaRPr>
          </a:p>
          <a:p>
            <a:pPr eaLnBrk="0" hangingPunct="0"/>
            <a:endParaRPr lang="zh-CN" altLang="zh-CN" sz="28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Submission as IMT-2020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5400"/>
            <a:ext cx="7924800" cy="5181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Naming convention (for convenience)</a:t>
            </a:r>
          </a:p>
          <a:p>
            <a:pPr lvl="1"/>
            <a:r>
              <a:rPr lang="en-US" sz="2000" dirty="0" smtClean="0">
                <a:solidFill>
                  <a:srgbClr val="0070C0"/>
                </a:solidFill>
              </a:rPr>
              <a:t>5G-UNR (universal new radio) is the new RAT</a:t>
            </a:r>
          </a:p>
          <a:p>
            <a:pPr lvl="2"/>
            <a:r>
              <a:rPr lang="en-US" sz="1800" dirty="0" smtClean="0"/>
              <a:t>Meeting all 5G/3GPP requirements on its own</a:t>
            </a:r>
          </a:p>
          <a:p>
            <a:pPr lvl="1"/>
            <a:r>
              <a:rPr lang="en-US" sz="2000" dirty="0" smtClean="0">
                <a:solidFill>
                  <a:srgbClr val="0070C0"/>
                </a:solidFill>
              </a:rPr>
              <a:t>LTE-AdvPro16 is LTE Advanced Pro evolution in Rel-16</a:t>
            </a:r>
          </a:p>
          <a:p>
            <a:pPr lvl="2"/>
            <a:r>
              <a:rPr lang="en-US" sz="1800" dirty="0" smtClean="0"/>
              <a:t>Backward compatible</a:t>
            </a:r>
          </a:p>
          <a:p>
            <a:pPr lvl="2"/>
            <a:endParaRPr lang="en-US" dirty="0" smtClean="0"/>
          </a:p>
          <a:p>
            <a:r>
              <a:rPr lang="en-US" sz="2400" dirty="0" smtClean="0"/>
              <a:t>What could 3GPP submit as IMT-2020?</a:t>
            </a:r>
          </a:p>
          <a:p>
            <a:pPr lvl="1"/>
            <a:r>
              <a:rPr lang="en-US" sz="2000" dirty="0" smtClean="0">
                <a:solidFill>
                  <a:srgbClr val="0070C0"/>
                </a:solidFill>
              </a:rPr>
              <a:t>5G-UNR specifications </a:t>
            </a:r>
          </a:p>
          <a:p>
            <a:pPr lvl="1"/>
            <a:r>
              <a:rPr lang="en-US" sz="2000" dirty="0" smtClean="0">
                <a:solidFill>
                  <a:srgbClr val="0070C0"/>
                </a:solidFill>
              </a:rPr>
              <a:t>Or 5G-UNR specs + LTE-AdvPro16 specs</a:t>
            </a:r>
          </a:p>
          <a:p>
            <a:pPr lvl="2"/>
            <a:r>
              <a:rPr lang="en-US" sz="1800" dirty="0" smtClean="0"/>
              <a:t>LTE-AdvPro16 meets a subset of 5G/3GPP requirements below 6 GHz</a:t>
            </a:r>
          </a:p>
          <a:p>
            <a:pPr lvl="2"/>
            <a:r>
              <a:rPr lang="en-US" sz="1800" dirty="0" smtClean="0"/>
              <a:t>Including mechanisms for interworking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 Evaluations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Evaluations against the 5G/3GPP requirements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5G-UNR</a:t>
            </a:r>
            <a:r>
              <a:rPr lang="en-US" sz="2400" dirty="0" smtClean="0"/>
              <a:t>: 5G-UNR requires self-evaluation by 3GPP and submission of the self-evaluation to ITU-R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If IMT-2020 submission includes LTE-AdvPro16</a:t>
            </a:r>
            <a:r>
              <a:rPr lang="en-US" sz="2400" dirty="0" smtClean="0"/>
              <a:t>: external organizations would have to evaluate LTE-AdvPro16 as part of </a:t>
            </a:r>
            <a:r>
              <a:rPr lang="en-US" sz="2400" dirty="0" smtClean="0"/>
              <a:t>ITU-R </a:t>
            </a:r>
            <a:r>
              <a:rPr lang="en-US" sz="2400" dirty="0" smtClean="0"/>
              <a:t>process, so 3GPP would need to ensure </a:t>
            </a:r>
            <a:r>
              <a:rPr lang="en-US" sz="2400" dirty="0" smtClean="0"/>
              <a:t>a </a:t>
            </a:r>
            <a:r>
              <a:rPr lang="en-US" sz="2400" dirty="0" smtClean="0"/>
              <a:t>targeted subset of 5G requirements are met by LTE-AdvPro16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Process in 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72000"/>
          </a:xfrm>
        </p:spPr>
        <p:txBody>
          <a:bodyPr>
            <a:normAutofit fontScale="925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Agree in RAN that a new RAT (</a:t>
            </a:r>
            <a:r>
              <a:rPr lang="en-US" dirty="0" smtClean="0">
                <a:solidFill>
                  <a:srgbClr val="0070C0"/>
                </a:solidFill>
              </a:rPr>
              <a:t>5G-UNR</a:t>
            </a:r>
            <a:r>
              <a:rPr lang="en-US" dirty="0" smtClean="0"/>
              <a:t>) will target to meet all 5G/3GPP requirements of TR38.913 in all scenarios above and below 6 GHz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At some point, RAN should decide whether </a:t>
            </a:r>
            <a:r>
              <a:rPr lang="en-US" dirty="0" smtClean="0">
                <a:solidFill>
                  <a:srgbClr val="0070C0"/>
                </a:solidFill>
              </a:rPr>
              <a:t>LTE-AdvPro16</a:t>
            </a:r>
            <a:r>
              <a:rPr lang="en-US" dirty="0" smtClean="0"/>
              <a:t> will target to meet a subset of 5G/3GPP requirements (e.g. </a:t>
            </a:r>
            <a:r>
              <a:rPr lang="en-US" dirty="0" err="1" smtClean="0"/>
              <a:t>eMBB</a:t>
            </a:r>
            <a:r>
              <a:rPr lang="en-US" dirty="0" smtClean="0"/>
              <a:t>) of TR38.913 below 6 GHz by Rel-16. If so:</a:t>
            </a:r>
          </a:p>
          <a:p>
            <a:pPr lvl="1"/>
            <a:r>
              <a:rPr lang="en-US" dirty="0" smtClean="0"/>
              <a:t>The exact subset of requirements and scenarios needs to be agreed by RAN once TR38.913 is completed</a:t>
            </a:r>
          </a:p>
          <a:p>
            <a:pPr lvl="1"/>
            <a:r>
              <a:rPr lang="en-US" dirty="0" smtClean="0"/>
              <a:t>Design constraints need to be identified (e.g. backward compatibility)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Process in 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72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Approve one tech SID for 5G-UNR </a:t>
            </a:r>
            <a:r>
              <a:rPr lang="en-US" dirty="0" smtClean="0"/>
              <a:t>to meet all 5G/3GPP requirements in all scenarios above and below 6 GHz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No separate 5G SID or SID objectives for LTE-AdvPro16</a:t>
            </a:r>
            <a:r>
              <a:rPr lang="en-US" dirty="0" smtClean="0"/>
              <a:t>: business as usual for approving LTE SI/WI across Rel-14/15/16 while ensuring that:</a:t>
            </a:r>
          </a:p>
          <a:p>
            <a:pPr lvl="1"/>
            <a:r>
              <a:rPr lang="en-US" dirty="0" smtClean="0"/>
              <a:t>RAN may decide to approve some study/work items to target an agreed subset of requirements for LTE-AdvPro16</a:t>
            </a:r>
          </a:p>
          <a:p>
            <a:pPr lvl="2"/>
            <a:r>
              <a:rPr lang="en-US" dirty="0" smtClean="0"/>
              <a:t>At least some proposed WIs should justify how they address the subset of 5G requirements</a:t>
            </a:r>
          </a:p>
          <a:p>
            <a:pPr lvl="1"/>
            <a:r>
              <a:rPr lang="en-US" dirty="0" smtClean="0"/>
              <a:t>RAN verifies that targets are met </a:t>
            </a:r>
            <a:r>
              <a:rPr lang="en-US" dirty="0" smtClean="0"/>
              <a:t>by </a:t>
            </a:r>
            <a:r>
              <a:rPr lang="en-US" dirty="0" smtClean="0"/>
              <a:t>Rel-16</a:t>
            </a:r>
          </a:p>
          <a:p>
            <a:pPr lvl="2"/>
            <a:r>
              <a:rPr lang="en-US" sz="2500" dirty="0" smtClean="0"/>
              <a:t>FFS to include or not include those </a:t>
            </a:r>
            <a:r>
              <a:rPr lang="en-US" sz="2500" dirty="0" smtClean="0"/>
              <a:t>evaluations/analysis </a:t>
            </a:r>
            <a:r>
              <a:rPr lang="en-US" sz="2500" dirty="0" smtClean="0"/>
              <a:t>in the IMT-2020 submission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324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5G Process in RAN</vt:lpstr>
      <vt:lpstr>Submission as IMT-2020</vt:lpstr>
      <vt:lpstr>Self Evaluations</vt:lpstr>
      <vt:lpstr>5G Process in RAN</vt:lpstr>
      <vt:lpstr>5G Process in RAN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RITs</dc:title>
  <dc:creator>David mazzarese</dc:creator>
  <cp:lastModifiedBy>David Mazzarese</cp:lastModifiedBy>
  <cp:revision>21</cp:revision>
  <dcterms:created xsi:type="dcterms:W3CDTF">2006-08-16T00:00:00Z</dcterms:created>
  <dcterms:modified xsi:type="dcterms:W3CDTF">2016-03-01T15:52:00Z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(3)a4wVgFoTVi6/nfdauanb3ykl0fFCDYWcae9Ua0HJF1yjCIRP8TeOH7FdjPFm7pl7ocJ5CK4/
/LStvL+jgTZ+agCcP4q4lBzcyS3mhgGL495R+YBJ+Q/uK3S8jPZEuU25pw6KevqQGMDJYnU3
y0lDWOesSlsUCXJ2zJttCZAVeNgwkQfF+bS/4Uq5mPNBHp48mPbz60J4HSG1xwYe6BQiYaFb
wZhELNN9VqkHoX9pl8</vt:lpwstr>
  </property>
  <property fmtid="{D5CDD505-2E9C-101B-9397-08002B2CF9AE}" pid="3" name="_new_ms_pID_725431">
    <vt:lpwstr>BUc+vUEWk0XAPQNuL9MyBJiUdjdlcIRlHcgPpHKXtqeYOFwCanIHQe
wMfiZCpCYEPZVvMxVrsNdJkTJxHORSo3OoA/19BUn4aBakqGbzEEzF6//NA9L5bYnVl0qdsr
ruPvT0hYP5Uu5Hq2ynExj80eBAxUOHvWVqFBpUtehjnXj4zgQmSokhGNSYk1aWFUj9Tji6ms
WnY6VhBH+GAmFrFGo85ge4agdKIBMOrj25Y1</vt:lpwstr>
  </property>
  <property fmtid="{D5CDD505-2E9C-101B-9397-08002B2CF9AE}" pid="4" name="_new_ms_pID_725432">
    <vt:lpwstr>WLbdwQ+4nOTYIlhz9jtgJBKNpifqjhXZaSGV
rYVOaqxcdKP2vdt+QeS9175nU86AdoAH+7cYA1xhfonlBTWrU8jlpVyRrVtlmjp40Wakw2O0
0n6+jiEe0cYKUTlyypm1nxYeyEy7Zcoiv8HdJGhangU=</vt:lpwstr>
  </property>
  <property fmtid="{D5CDD505-2E9C-101B-9397-08002B2CF9AE}" pid="5" name="_2015_ms_pID_725343">
    <vt:lpwstr>(3)nqFlnIYD7lUg7reutt2F32CzerQshQ4DpR8D+cntpfXG9qTs5AYyKSOtdM4sjgtBkrak6xso
v7MDoqRouEbAStO00orHlCfBA1970xK8tgz1Ar1OVVjPSDuiOoW6jIvUDSKBnQACWVUJeD+Q
0+dElWBT/JBF1J3dhK7VUjpwXbOiHca03OJq1t/l8enCE92u05iHoHz+A4Uq/6jwFHGwaBS+
5j9QhZovekAf9j8p2/</vt:lpwstr>
  </property>
  <property fmtid="{D5CDD505-2E9C-101B-9397-08002B2CF9AE}" pid="6" name="_2015_ms_pID_7253431">
    <vt:lpwstr>uEdk3zmkDHr+OinYR57TlPEix2GUdqGnSQVZvFbmpEUa+z+TqhF0Kd
fSvjjYjTAywt3FC+s0UESqN+k3X3vFZUZ1Hxk7pI6YlPhZNQZJMmLpgLao0+cxOr92/d9C9x
sEuNxPNdTEHbLiLg3aNIxxF4vEfuG7f+F0SY0vwglFOCkcOVz2ImDGhppPrN2T+W8naU1MQ9
Xv8DzixKmoQMrwj9Jp5qQJ7saJh1/ZR8Funn</vt:lpwstr>
  </property>
  <property fmtid="{D5CDD505-2E9C-101B-9397-08002B2CF9AE}" pid="7" name="_2015_ms_pID_7253432">
    <vt:lpwstr>BcCM6soLif22fQXl5F7PI0UHFWgGVX7KEhZx
cCuQESTwUXcwqNbpYsHHPL7t6yUyYA==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1456845621</vt:lpwstr>
  </property>
</Properties>
</file>