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3" r:id="rId3"/>
    <p:sldId id="259" r:id="rId4"/>
    <p:sldId id="260" r:id="rId5"/>
    <p:sldId id="264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FE373-5F87-4163-90E9-6EB9096F12A4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67C47A-0C7A-4A9E-96AF-74257B1F82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900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96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32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62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522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2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11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20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28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62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395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445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35BDD-A864-408A-A3B4-ED05290832EE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7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0"/>
          <p:cNvSpPr txBox="1">
            <a:spLocks noChangeArrowheads="1"/>
          </p:cNvSpPr>
          <p:nvPr/>
        </p:nvSpPr>
        <p:spPr>
          <a:xfrm>
            <a:off x="1097282" y="2429952"/>
            <a:ext cx="9967863" cy="20435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dirty="0"/>
              <a:t>Motivation for new SI Proposal </a:t>
            </a:r>
          </a:p>
          <a:p>
            <a:r>
              <a:rPr lang="en-US" altLang="zh-CN" sz="4800" dirty="0"/>
              <a:t>Study on HSPA and LTE Joint Operation</a:t>
            </a:r>
            <a:endParaRPr lang="en-US" altLang="zh-CN" sz="3600" dirty="0"/>
          </a:p>
        </p:txBody>
      </p:sp>
      <p:sp>
        <p:nvSpPr>
          <p:cNvPr id="5" name="矩形 30"/>
          <p:cNvSpPr txBox="1">
            <a:spLocks noChangeArrowheads="1"/>
          </p:cNvSpPr>
          <p:nvPr/>
        </p:nvSpPr>
        <p:spPr>
          <a:xfrm>
            <a:off x="1826886" y="5058715"/>
            <a:ext cx="8769751" cy="102106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40000"/>
              </a:lnSpc>
              <a:spcBef>
                <a:spcPts val="4200"/>
              </a:spcBef>
              <a:defRPr/>
            </a:pPr>
            <a:r>
              <a:rPr lang="en-US" altLang="zh-CN" sz="2800" kern="0" dirty="0">
                <a:latin typeface="+mj-lt"/>
                <a:ea typeface="+mj-ea"/>
                <a:cs typeface="Arial" pitchFamily="34" charset="0"/>
              </a:rPr>
              <a:t>China Unicom</a:t>
            </a:r>
            <a:endParaRPr lang="zh-CN" altLang="zh-CN" sz="2800" i="1" kern="0" dirty="0">
              <a:latin typeface="+mj-lt"/>
              <a:ea typeface="隶书" pitchFamily="49" charset="-122"/>
              <a:cs typeface="+mj-cs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9942" y="208371"/>
            <a:ext cx="11931471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altLang="zh-CN" b="1" dirty="0"/>
              <a:t>3GPP TSG RAN Meeting #71							</a:t>
            </a:r>
            <a:r>
              <a:rPr lang="en-GB" altLang="zh-CN" b="1" i="1" dirty="0"/>
              <a:t>		</a:t>
            </a:r>
            <a:r>
              <a:rPr lang="en-GB" altLang="zh-CN" b="1" dirty="0"/>
              <a:t>RP-160311</a:t>
            </a:r>
            <a:endParaRPr lang="zh-CN" altLang="zh-CN" dirty="0"/>
          </a:p>
          <a:p>
            <a:r>
              <a:rPr lang="en-GB" altLang="zh-CN" b="1" dirty="0"/>
              <a:t>Gothenburg, Sweden, Mar 7 - 10, 2016	</a:t>
            </a:r>
            <a:endParaRPr lang="en-US" altLang="zh-CN" b="1" dirty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endParaRPr lang="en-US" altLang="zh-CN" sz="600" b="1" dirty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r>
              <a:rPr lang="en-US" altLang="zh-CN" sz="1600" b="1" dirty="0">
                <a:latin typeface="Arial" pitchFamily="34" charset="0"/>
                <a:ea typeface="宋体" pitchFamily="2" charset="-122"/>
                <a:cs typeface="Arial" pitchFamily="34" charset="0"/>
              </a:rPr>
              <a:t>Document for: Discussion</a:t>
            </a:r>
          </a:p>
          <a:p>
            <a:r>
              <a:rPr lang="en-US" altLang="zh-CN" sz="1600" b="1" dirty="0">
                <a:latin typeface="Arial" pitchFamily="34" charset="0"/>
                <a:ea typeface="宋体" pitchFamily="2" charset="-122"/>
                <a:cs typeface="Arial" pitchFamily="34" charset="0"/>
              </a:rPr>
              <a:t>Agenda Item: 10.1.3</a:t>
            </a:r>
          </a:p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280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409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943168"/>
          </a:xfrm>
        </p:spPr>
        <p:txBody>
          <a:bodyPr/>
          <a:lstStyle/>
          <a:p>
            <a:r>
              <a:rPr lang="en-US" altLang="zh-CN" b="1" dirty="0"/>
              <a:t>Background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70877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US" altLang="zh-CN" b="1" dirty="0">
                <a:ea typeface="仿宋" panose="02010609060101010101" pitchFamily="49" charset="-122"/>
                <a:cs typeface="Times New Roman" panose="02020603050405020304" pitchFamily="18" charset="0"/>
              </a:rPr>
              <a:t>With the increasing of  LTE subscribers, it is critical for UMTS operators to consider how to achieve satisfied utilization of UMTS resources.</a:t>
            </a:r>
          </a:p>
          <a:p>
            <a:pPr lvl="1">
              <a:lnSpc>
                <a:spcPct val="100000"/>
              </a:lnSpc>
            </a:pPr>
            <a:r>
              <a:rPr lang="en-US" altLang="zh-CN" dirty="0">
                <a:ea typeface="仿宋" panose="02010609060101010101" pitchFamily="49" charset="-122"/>
                <a:cs typeface="Times New Roman" panose="02020603050405020304" pitchFamily="18" charset="0"/>
              </a:rPr>
              <a:t>Spectrum </a:t>
            </a:r>
            <a:r>
              <a:rPr lang="en-US" altLang="zh-CN" dirty="0" err="1">
                <a:ea typeface="仿宋" panose="02010609060101010101" pitchFamily="49" charset="-122"/>
                <a:cs typeface="Times New Roman" panose="02020603050405020304" pitchFamily="18" charset="0"/>
              </a:rPr>
              <a:t>refarming</a:t>
            </a:r>
            <a:r>
              <a:rPr lang="en-US" altLang="zh-CN" dirty="0">
                <a:ea typeface="仿宋" panose="02010609060101010101" pitchFamily="49" charset="-122"/>
                <a:cs typeface="Times New Roman" panose="02020603050405020304" pitchFamily="18" charset="0"/>
              </a:rPr>
              <a:t> needs in long term since the data traffic still increases in the HSPA networks (operators reduce the data tariff)</a:t>
            </a:r>
          </a:p>
          <a:p>
            <a:pPr lvl="1">
              <a:lnSpc>
                <a:spcPct val="100000"/>
              </a:lnSpc>
            </a:pPr>
            <a:r>
              <a:rPr lang="en-US" altLang="zh-CN" dirty="0">
                <a:ea typeface="仿宋" panose="02010609060101010101" pitchFamily="49" charset="-122"/>
                <a:cs typeface="Times New Roman" panose="02020603050405020304" pitchFamily="18" charset="0"/>
              </a:rPr>
              <a:t>For voice supporting, CSFB still be the common mechanism for LTE devices. Operators needs UMTS networks for voice services. </a:t>
            </a:r>
          </a:p>
          <a:p>
            <a:pPr lvl="1">
              <a:lnSpc>
                <a:spcPct val="100000"/>
              </a:lnSpc>
            </a:pPr>
            <a:endParaRPr lang="en-US" altLang="zh-CN" dirty="0"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b="1" dirty="0">
                <a:ea typeface="仿宋" panose="02010609060101010101" pitchFamily="49" charset="-122"/>
                <a:cs typeface="Times New Roman" panose="02020603050405020304" pitchFamily="18" charset="0"/>
              </a:rPr>
              <a:t>Voice over CS will be existed for long time paralleling with voice over LTE</a:t>
            </a:r>
          </a:p>
          <a:p>
            <a:pPr marL="800100" lvl="1" indent="-342900"/>
            <a:r>
              <a:rPr lang="en-US" altLang="zh-CN" dirty="0" err="1">
                <a:ea typeface="仿宋" panose="02010609060101010101" pitchFamily="49" charset="-122"/>
                <a:cs typeface="Times New Roman" panose="02020603050405020304" pitchFamily="18" charset="0"/>
              </a:rPr>
              <a:t>VoLTE</a:t>
            </a:r>
            <a:r>
              <a:rPr lang="en-US" altLang="zh-CN" dirty="0">
                <a:ea typeface="仿宋" panose="02010609060101010101" pitchFamily="49" charset="-122"/>
                <a:cs typeface="Times New Roman" panose="02020603050405020304" pitchFamily="18" charset="0"/>
              </a:rPr>
              <a:t> could be challenge for operators  as it needs IMS deployment and bring new problems of cell planning, network optimization</a:t>
            </a:r>
          </a:p>
          <a:p>
            <a:pPr marL="800100" lvl="1" indent="-342900"/>
            <a:r>
              <a:rPr lang="en-US" altLang="zh-CN" dirty="0">
                <a:ea typeface="仿宋" panose="02010609060101010101" pitchFamily="49" charset="-122"/>
                <a:cs typeface="Times New Roman" panose="02020603050405020304" pitchFamily="18" charset="0"/>
              </a:rPr>
              <a:t>CS voice has advantage in coverage since UMTS has been deployed and optimized for long time</a:t>
            </a:r>
          </a:p>
          <a:p>
            <a:pPr marL="800100" lvl="1" indent="-342900"/>
            <a:r>
              <a:rPr lang="en-US" altLang="zh-CN" dirty="0">
                <a:ea typeface="仿宋" panose="02010609060101010101" pitchFamily="49" charset="-122"/>
                <a:cs typeface="Times New Roman" panose="02020603050405020304" pitchFamily="18" charset="0"/>
              </a:rPr>
              <a:t>CS voice solutions are still under evolutions to provide even better voice service, e.g. EVS etc.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721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2" y="164639"/>
            <a:ext cx="10176933" cy="984108"/>
          </a:xfrm>
        </p:spPr>
        <p:txBody>
          <a:bodyPr vert="horz" lIns="162580" tIns="81291" rIns="162580" bIns="81291" rtlCol="0" anchor="ctr">
            <a:noAutofit/>
          </a:bodyPr>
          <a:lstStyle/>
          <a:p>
            <a:r>
              <a:rPr lang="en-US" altLang="zh-CN" sz="4000" b="1" dirty="0"/>
              <a:t>Motivation</a:t>
            </a:r>
            <a:endParaRPr lang="zh-CN" altLang="en-US" sz="4000" b="1" dirty="0"/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538508" y="1042802"/>
            <a:ext cx="10934091" cy="5140055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ea typeface="仿宋" panose="02010609060101010101" pitchFamily="49" charset="-122"/>
                <a:cs typeface="Times New Roman" panose="02020603050405020304" pitchFamily="18" charset="0"/>
              </a:rPr>
              <a:t>UMTS and LTE interworking mechanisms specified are not sufficient </a:t>
            </a:r>
          </a:p>
          <a:p>
            <a:pPr marL="685783" lvl="1" indent="-228594" defTabSz="914377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2200" dirty="0">
                <a:ea typeface="仿宋" panose="02010609060101010101" pitchFamily="49" charset="-122"/>
                <a:cs typeface="Times New Roman" panose="02020603050405020304" pitchFamily="18" charset="0"/>
              </a:rPr>
              <a:t>Users could only camp on and access to either LTE or HSPA, and users could be scheduled from one RAT to another RAT for inter-RAT load balance. </a:t>
            </a:r>
          </a:p>
          <a:p>
            <a:pPr marL="685783" lvl="1" indent="-228594" defTabSz="914377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2200" dirty="0">
                <a:ea typeface="仿宋" panose="02010609060101010101" pitchFamily="49" charset="-122"/>
                <a:cs typeface="Times New Roman" panose="02020603050405020304" pitchFamily="18" charset="0"/>
              </a:rPr>
              <a:t>The user experience is restricted by the available radio resource and the channel quality in single RAT.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dirty="0"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dirty="0"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ea typeface="仿宋" panose="02010609060101010101" pitchFamily="49" charset="-122"/>
                <a:cs typeface="Times New Roman" panose="02020603050405020304" pitchFamily="18" charset="0"/>
              </a:rPr>
              <a:t>Tight-integration of  HSPA and LTE could be a way for satisfied voice supporting and high data rate</a:t>
            </a:r>
          </a:p>
          <a:p>
            <a:pPr marL="685783" lvl="1" indent="-228594" defTabSz="914377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2200" dirty="0">
                <a:ea typeface="仿宋" panose="02010609060101010101" pitchFamily="49" charset="-122"/>
                <a:cs typeface="Times New Roman" panose="02020603050405020304" pitchFamily="18" charset="0"/>
              </a:rPr>
              <a:t>The continuous wide coverage of HSPA network can provide </a:t>
            </a:r>
            <a:r>
              <a:rPr lang="en-US" altLang="zh-CN" sz="2200" dirty="0">
                <a:ea typeface="仿宋" panose="02010609060101010101" pitchFamily="49" charset="-122"/>
                <a:cs typeface="Times New Roman" panose="02020603050405020304" pitchFamily="18" charset="0"/>
              </a:rPr>
              <a:t>satisfactory voice </a:t>
            </a:r>
            <a:r>
              <a:rPr lang="en-US" altLang="zh-CN" sz="2200" dirty="0">
                <a:ea typeface="仿宋" panose="02010609060101010101" pitchFamily="49" charset="-122"/>
                <a:cs typeface="Times New Roman" panose="02020603050405020304" pitchFamily="18" charset="0"/>
              </a:rPr>
              <a:t>services</a:t>
            </a:r>
          </a:p>
          <a:p>
            <a:pPr marL="685783" lvl="1" indent="-228594" defTabSz="914377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2200" dirty="0">
                <a:ea typeface="仿宋" panose="02010609060101010101" pitchFamily="49" charset="-122"/>
                <a:cs typeface="Times New Roman" panose="02020603050405020304" pitchFamily="18" charset="0"/>
              </a:rPr>
              <a:t>LTE has attractive abilities for high data rate PS services</a:t>
            </a:r>
          </a:p>
        </p:txBody>
      </p:sp>
      <p:sp>
        <p:nvSpPr>
          <p:cNvPr id="63" name="Rectangle 2"/>
          <p:cNvSpPr>
            <a:spLocks noChangeArrowheads="1"/>
          </p:cNvSpPr>
          <p:nvPr/>
        </p:nvSpPr>
        <p:spPr bwMode="auto">
          <a:xfrm>
            <a:off x="719403" y="4672695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sp>
        <p:nvSpPr>
          <p:cNvPr id="88" name="Rectangle 4"/>
          <p:cNvSpPr>
            <a:spLocks noChangeArrowheads="1"/>
          </p:cNvSpPr>
          <p:nvPr/>
        </p:nvSpPr>
        <p:spPr bwMode="auto">
          <a:xfrm>
            <a:off x="6384034" y="4672695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561606447"/>
      </p:ext>
    </p:extLst>
  </p:cSld>
  <p:clrMapOvr>
    <a:masterClrMapping/>
  </p:clrMapOvr>
  <p:transition advClick="0" advTm="8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000" y="163202"/>
            <a:ext cx="11144069" cy="1039268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b="1" dirty="0"/>
              <a:t>Objective and Scope</a:t>
            </a:r>
            <a:endParaRPr lang="en-US" sz="4000" b="1" dirty="0">
              <a:ea typeface="SimHei" pitchFamily="2" charset="-122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-230819"/>
            <a:ext cx="184682" cy="46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38508" y="1394496"/>
            <a:ext cx="10934091" cy="4086657"/>
          </a:xfrm>
          <a:prstGeom prst="rect">
            <a:avLst/>
          </a:prstGeom>
        </p:spPr>
        <p:txBody>
          <a:bodyPr/>
          <a:lstStyle/>
          <a:p>
            <a:pPr marL="380981" indent="-380981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b="1" kern="0" dirty="0"/>
              <a:t>Study possible solutions to support CS in 3G and PS in 4G, evaluate the impacts on network architecture and interface, e.g.</a:t>
            </a:r>
          </a:p>
          <a:p>
            <a:pPr marL="838181" lvl="1" indent="-380981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b="1" kern="0" dirty="0"/>
              <a:t>Assumption</a:t>
            </a:r>
            <a:r>
              <a:rPr lang="en-US" altLang="zh-CN" sz="2133" kern="0" dirty="0"/>
              <a:t>: UE always camps on LTE and voice service is on 3G. </a:t>
            </a:r>
          </a:p>
          <a:p>
            <a:pPr marL="838181" lvl="1" indent="-380981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b="1" kern="0" dirty="0"/>
              <a:t>Study the possible solutions, on top of current mechanism, as the following cases</a:t>
            </a:r>
          </a:p>
          <a:p>
            <a:pPr marL="1295381" lvl="2" indent="-380981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kern="0" dirty="0"/>
              <a:t>An idle UE in LTE initiating MT/MO voice call, both network and UE side behaviors</a:t>
            </a:r>
          </a:p>
          <a:p>
            <a:pPr marL="1295381" lvl="2" indent="-380981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kern="0" dirty="0"/>
              <a:t>A connected UE in LTE initiating MT/MO voice call, both network and UE side behaviors</a:t>
            </a:r>
          </a:p>
          <a:p>
            <a:pPr marL="1295381" lvl="2" indent="-380981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kern="0" dirty="0"/>
              <a:t>A connected UE in 3G with CS service, UE tries to establish PS service</a:t>
            </a:r>
          </a:p>
          <a:p>
            <a:pPr marL="838181" lvl="1" indent="-380981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b="1" kern="0" dirty="0"/>
              <a:t>Study the possible solution and impacts on architecture, signaling flow enhancement, etc.</a:t>
            </a:r>
          </a:p>
          <a:p>
            <a:pPr marL="1295381" lvl="2" indent="-380981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kern="0" dirty="0"/>
              <a:t>With the working assumption that impacts should be as less as possible, e.g. 4G specs.</a:t>
            </a:r>
          </a:p>
        </p:txBody>
      </p:sp>
    </p:spTree>
    <p:extLst>
      <p:ext uri="{BB962C8B-B14F-4D97-AF65-F5344CB8AC3E}">
        <p14:creationId xmlns:p14="http://schemas.microsoft.com/office/powerpoint/2010/main" val="3939712526"/>
      </p:ext>
    </p:extLst>
  </p:cSld>
  <p:clrMapOvr>
    <a:masterClrMapping/>
  </p:clrMapOvr>
  <p:transition advClick="0" advTm="8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Time budget proposal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845904"/>
              </p:ext>
            </p:extLst>
          </p:nvPr>
        </p:nvGraphicFramePr>
        <p:xfrm>
          <a:off x="689312" y="1901706"/>
          <a:ext cx="11000936" cy="181216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6804">
                  <a:extLst>
                    <a:ext uri="{9D8B030D-6E8A-4147-A177-3AD203B41FA5}">
                      <a16:colId xmlns:a16="http://schemas.microsoft.com/office/drawing/2014/main" xmlns="" val="2525099341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166721635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1404995694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2713842256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303496269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1755463029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434267108"/>
                    </a:ext>
                  </a:extLst>
                </a:gridCol>
                <a:gridCol w="603018">
                  <a:extLst>
                    <a:ext uri="{9D8B030D-6E8A-4147-A177-3AD203B41FA5}">
                      <a16:colId xmlns:a16="http://schemas.microsoft.com/office/drawing/2014/main" xmlns="" val="4028666102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2566671197"/>
                    </a:ext>
                  </a:extLst>
                </a:gridCol>
                <a:gridCol w="603018">
                  <a:extLst>
                    <a:ext uri="{9D8B030D-6E8A-4147-A177-3AD203B41FA5}">
                      <a16:colId xmlns:a16="http://schemas.microsoft.com/office/drawing/2014/main" xmlns="" val="1886275855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493472882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1619087327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2417234557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636366026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2688542917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4182882557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594293183"/>
                    </a:ext>
                  </a:extLst>
                </a:gridCol>
                <a:gridCol w="603018">
                  <a:extLst>
                    <a:ext uri="{9D8B030D-6E8A-4147-A177-3AD203B41FA5}">
                      <a16:colId xmlns:a16="http://schemas.microsoft.com/office/drawing/2014/main" xmlns="" val="830079237"/>
                    </a:ext>
                  </a:extLst>
                </a:gridCol>
                <a:gridCol w="536804">
                  <a:extLst>
                    <a:ext uri="{9D8B030D-6E8A-4147-A177-3AD203B41FA5}">
                      <a16:colId xmlns:a16="http://schemas.microsoft.com/office/drawing/2014/main" xmlns="" val="3027013325"/>
                    </a:ext>
                  </a:extLst>
                </a:gridCol>
                <a:gridCol w="603018">
                  <a:extLst>
                    <a:ext uri="{9D8B030D-6E8A-4147-A177-3AD203B41FA5}">
                      <a16:colId xmlns:a16="http://schemas.microsoft.com/office/drawing/2014/main" xmlns="" val="923246224"/>
                    </a:ext>
                  </a:extLst>
                </a:gridCol>
              </a:tblGrid>
              <a:tr h="392406">
                <a:tc gridSpan="20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</a:tabLst>
                      </a:pPr>
                      <a:r>
                        <a:rPr lang="en-GB" sz="1600" dirty="0">
                          <a:effectLst/>
                        </a:rPr>
                        <a:t>RAN #71	Q2/2016	RAN #72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31144783"/>
                  </a:ext>
                </a:extLst>
              </a:tr>
              <a:tr h="56099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R1L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R1U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R2L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R2U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R2J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R4RF</a:t>
                      </a:r>
                      <a:endParaRPr lang="zh-CN" sz="16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R4RD Core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R4RF</a:t>
                      </a:r>
                      <a:endParaRPr lang="zh-CN" sz="16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Perf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R4RD Perf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R1L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R1U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R2L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R2U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R2J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R4RF</a:t>
                      </a:r>
                      <a:endParaRPr lang="zh-CN" sz="16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R4RD Core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R4RF Perf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R4RD Perf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extLst>
                  <a:ext uri="{0D108BD9-81ED-4DB2-BD59-A6C34878D82A}">
                    <a16:rowId xmlns:a16="http://schemas.microsoft.com/office/drawing/2014/main" xmlns="" val="4071634709"/>
                  </a:ext>
                </a:extLst>
              </a:tr>
              <a:tr h="45327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84bis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84bis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93bis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93bis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93bis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91bis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78bis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78bis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78bis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78bis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extLst>
                  <a:ext uri="{0D108BD9-81ED-4DB2-BD59-A6C34878D82A}">
                    <a16:rowId xmlns:a16="http://schemas.microsoft.com/office/drawing/2014/main" xmlns="" val="3566743136"/>
                  </a:ext>
                </a:extLst>
              </a:tr>
              <a:tr h="40548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extLst>
                  <a:ext uri="{0D108BD9-81ED-4DB2-BD59-A6C34878D82A}">
                    <a16:rowId xmlns:a16="http://schemas.microsoft.com/office/drawing/2014/main" xmlns="" val="319877845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858840"/>
              </p:ext>
            </p:extLst>
          </p:nvPr>
        </p:nvGraphicFramePr>
        <p:xfrm>
          <a:off x="689311" y="4001615"/>
          <a:ext cx="11000936" cy="161139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89260">
                  <a:extLst>
                    <a:ext uri="{9D8B030D-6E8A-4147-A177-3AD203B41FA5}">
                      <a16:colId xmlns:a16="http://schemas.microsoft.com/office/drawing/2014/main" xmlns="" val="1851087553"/>
                    </a:ext>
                  </a:extLst>
                </a:gridCol>
                <a:gridCol w="1089260">
                  <a:extLst>
                    <a:ext uri="{9D8B030D-6E8A-4147-A177-3AD203B41FA5}">
                      <a16:colId xmlns:a16="http://schemas.microsoft.com/office/drawing/2014/main" xmlns="" val="2930015402"/>
                    </a:ext>
                  </a:extLst>
                </a:gridCol>
                <a:gridCol w="1089260">
                  <a:extLst>
                    <a:ext uri="{9D8B030D-6E8A-4147-A177-3AD203B41FA5}">
                      <a16:colId xmlns:a16="http://schemas.microsoft.com/office/drawing/2014/main" xmlns="" val="860400653"/>
                    </a:ext>
                  </a:extLst>
                </a:gridCol>
                <a:gridCol w="1089260">
                  <a:extLst>
                    <a:ext uri="{9D8B030D-6E8A-4147-A177-3AD203B41FA5}">
                      <a16:colId xmlns:a16="http://schemas.microsoft.com/office/drawing/2014/main" xmlns="" val="1757947557"/>
                    </a:ext>
                  </a:extLst>
                </a:gridCol>
                <a:gridCol w="1090433">
                  <a:extLst>
                    <a:ext uri="{9D8B030D-6E8A-4147-A177-3AD203B41FA5}">
                      <a16:colId xmlns:a16="http://schemas.microsoft.com/office/drawing/2014/main" xmlns="" val="628877478"/>
                    </a:ext>
                  </a:extLst>
                </a:gridCol>
                <a:gridCol w="1089260">
                  <a:extLst>
                    <a:ext uri="{9D8B030D-6E8A-4147-A177-3AD203B41FA5}">
                      <a16:colId xmlns:a16="http://schemas.microsoft.com/office/drawing/2014/main" xmlns="" val="521275022"/>
                    </a:ext>
                  </a:extLst>
                </a:gridCol>
                <a:gridCol w="1089260">
                  <a:extLst>
                    <a:ext uri="{9D8B030D-6E8A-4147-A177-3AD203B41FA5}">
                      <a16:colId xmlns:a16="http://schemas.microsoft.com/office/drawing/2014/main" xmlns="" val="3959719060"/>
                    </a:ext>
                  </a:extLst>
                </a:gridCol>
                <a:gridCol w="1089260">
                  <a:extLst>
                    <a:ext uri="{9D8B030D-6E8A-4147-A177-3AD203B41FA5}">
                      <a16:colId xmlns:a16="http://schemas.microsoft.com/office/drawing/2014/main" xmlns="" val="4071662586"/>
                    </a:ext>
                  </a:extLst>
                </a:gridCol>
                <a:gridCol w="1089260">
                  <a:extLst>
                    <a:ext uri="{9D8B030D-6E8A-4147-A177-3AD203B41FA5}">
                      <a16:colId xmlns:a16="http://schemas.microsoft.com/office/drawing/2014/main" xmlns="" val="1473422655"/>
                    </a:ext>
                  </a:extLst>
                </a:gridCol>
                <a:gridCol w="1090433">
                  <a:extLst>
                    <a:ext uri="{9D8B030D-6E8A-4147-A177-3AD203B41FA5}">
                      <a16:colId xmlns:a16="http://schemas.microsoft.com/office/drawing/2014/main" xmlns="" val="1277383022"/>
                    </a:ext>
                  </a:extLst>
                </a:gridCol>
                <a:gridCol w="105990">
                  <a:extLst>
                    <a:ext uri="{9D8B030D-6E8A-4147-A177-3AD203B41FA5}">
                      <a16:colId xmlns:a16="http://schemas.microsoft.com/office/drawing/2014/main" xmlns="" val="1267048099"/>
                    </a:ext>
                  </a:extLst>
                </a:gridCol>
              </a:tblGrid>
              <a:tr h="301254">
                <a:tc gridSpan="1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</a:tabLst>
                      </a:pPr>
                      <a:r>
                        <a:rPr lang="en-GB" sz="1600" dirty="0">
                          <a:effectLst/>
                        </a:rPr>
                        <a:t>RAN #72	Q3/2016	RAN #73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5051304"/>
                  </a:ext>
                </a:extLst>
              </a:tr>
              <a:tr h="6331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R1L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R1U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R2L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R2U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R2J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R4RF</a:t>
                      </a:r>
                      <a:endParaRPr lang="zh-CN" sz="16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R4RD Core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R4RF</a:t>
                      </a:r>
                      <a:endParaRPr lang="zh-CN" sz="16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Perf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R4RD Perf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zh-CN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086209922"/>
                  </a:ext>
                </a:extLst>
              </a:tr>
              <a:tr h="33185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zh-CN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626176036"/>
                  </a:ext>
                </a:extLst>
              </a:tr>
              <a:tr h="34518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zh-CN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127667780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747548" y="5900757"/>
            <a:ext cx="473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altLang="zh-CN" dirty="0">
                <a:ea typeface="Times New Roman" panose="02020603050405020304" pitchFamily="18" charset="0"/>
              </a:rPr>
              <a:t>L: LTE, U: UMTS, J: Joint, RD: RRM/demodulation</a:t>
            </a:r>
            <a:endParaRPr lang="zh-CN" altLang="zh-CN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477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240</TotalTime>
  <Words>496</Words>
  <Application>Microsoft Office PowerPoint</Application>
  <PresentationFormat>宽屏</PresentationFormat>
  <Paragraphs>138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仿宋</vt:lpstr>
      <vt:lpstr>SimHei</vt:lpstr>
      <vt:lpstr>隶书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Background</vt:lpstr>
      <vt:lpstr>Motivation</vt:lpstr>
      <vt:lpstr>Objective and Scope</vt:lpstr>
      <vt:lpstr>Time budget 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曹亘</dc:creator>
  <cp:lastModifiedBy>曹亘</cp:lastModifiedBy>
  <cp:revision>33</cp:revision>
  <dcterms:created xsi:type="dcterms:W3CDTF">2015-12-01T02:09:16Z</dcterms:created>
  <dcterms:modified xsi:type="dcterms:W3CDTF">2016-03-01T01:25:45Z</dcterms:modified>
</cp:coreProperties>
</file>