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317" r:id="rId2"/>
    <p:sldId id="279" r:id="rId3"/>
    <p:sldId id="305" r:id="rId4"/>
  </p:sldIdLst>
  <p:sldSz cx="9144000" cy="6858000" type="screen4x3"/>
  <p:notesSz cx="7099300"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BCBCBC"/>
    <a:srgbClr val="B4B4B4"/>
    <a:srgbClr val="B0B0B0"/>
    <a:srgbClr val="7F7F7F"/>
    <a:srgbClr val="EAEAEA"/>
    <a:srgbClr val="AEAEAE"/>
    <a:srgbClr val="B2B2B2"/>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99" autoAdjust="0"/>
    <p:restoredTop sz="96909" autoAdjust="0"/>
  </p:normalViewPr>
  <p:slideViewPr>
    <p:cSldViewPr>
      <p:cViewPr varScale="1">
        <p:scale>
          <a:sx n="74" d="100"/>
          <a:sy n="74" d="100"/>
        </p:scale>
        <p:origin x="1308" y="72"/>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34" y="-7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69EC3920-DF14-4066-8F94-485B9EAE25A6}" type="datetimeFigureOut">
              <a:rPr lang="zh-CN" altLang="en-US" smtClean="0"/>
              <a:pPr/>
              <a:t>2016/3/1</a:t>
            </a:fld>
            <a:endParaRPr lang="zh-CN" altLang="en-US"/>
          </a:p>
        </p:txBody>
      </p:sp>
      <p:sp>
        <p:nvSpPr>
          <p:cNvPr id="4" name="页脚占位符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3016274B-61EA-42D2-AF35-6C97C8EF9C78}" type="slidenum">
              <a:rPr lang="zh-CN" altLang="en-US" smtClean="0"/>
              <a:pPr/>
              <a:t>‹#›</a:t>
            </a:fld>
            <a:endParaRPr lang="zh-CN" altLang="en-US"/>
          </a:p>
        </p:txBody>
      </p:sp>
    </p:spTree>
    <p:extLst>
      <p:ext uri="{BB962C8B-B14F-4D97-AF65-F5344CB8AC3E}">
        <p14:creationId xmlns:p14="http://schemas.microsoft.com/office/powerpoint/2010/main"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1A94FD2E-C893-4D31-90F3-0ACF5CE94657}" type="datetimeFigureOut">
              <a:rPr lang="zh-CN" altLang="en-US" smtClean="0"/>
              <a:pPr/>
              <a:t>2016/3/1</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0FD05DB-7C04-4339-B15E-4CF1F8B324DE}" type="slidenum">
              <a:rPr lang="zh-CN" altLang="en-US" smtClean="0"/>
              <a:pPr/>
              <a:t>‹#›</a:t>
            </a:fld>
            <a:endParaRPr lang="zh-CN" altLang="en-US"/>
          </a:p>
        </p:txBody>
      </p:sp>
    </p:spTree>
    <p:extLst>
      <p:ext uri="{BB962C8B-B14F-4D97-AF65-F5344CB8AC3E}">
        <p14:creationId xmlns:p14="http://schemas.microsoft.com/office/powerpoint/2010/main"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478">
              <a:defRPr/>
            </a:pPr>
            <a:endParaRPr lang="zh-CN" altLang="en-US" dirty="0"/>
          </a:p>
        </p:txBody>
      </p:sp>
      <p:sp>
        <p:nvSpPr>
          <p:cNvPr id="4" name="灯片编号占位符 3"/>
          <p:cNvSpPr>
            <a:spLocks noGrp="1"/>
          </p:cNvSpPr>
          <p:nvPr>
            <p:ph type="sldNum" sz="quarter" idx="10"/>
          </p:nvPr>
        </p:nvSpPr>
        <p:spPr/>
        <p:txBody>
          <a:bodyPr/>
          <a:lstStyle/>
          <a:p>
            <a:fld id="{E0FD05DB-7C04-4339-B15E-4CF1F8B324DE}" type="slidenum">
              <a:rPr lang="zh-CN" altLang="en-US" smtClean="0"/>
              <a:pPr/>
              <a:t>2</a:t>
            </a:fld>
            <a:endParaRPr lang="zh-CN" altLang="en-US"/>
          </a:p>
        </p:txBody>
      </p:sp>
    </p:spTree>
    <p:extLst>
      <p:ext uri="{BB962C8B-B14F-4D97-AF65-F5344CB8AC3E}">
        <p14:creationId xmlns:p14="http://schemas.microsoft.com/office/powerpoint/2010/main" val="8555966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Picture 1" descr="C:\Users\x230\AppData\Roaming\Tencent\Users\741791342\QQ\WinTemp\RichOle\OF0@PTWW(JTIHXQH3S@QL$5.jpg"/>
          <p:cNvPicPr>
            <a:picLocks noChangeAspect="1" noChangeArrowheads="1"/>
          </p:cNvPicPr>
          <p:nvPr userDrawn="1"/>
        </p:nvPicPr>
        <p:blipFill>
          <a:blip r:embed="rId2" cstate="print">
            <a:lum contrast="-10000"/>
          </a:blip>
          <a:srcRect/>
          <a:stretch>
            <a:fillRect/>
          </a:stretch>
        </p:blipFill>
        <p:spPr bwMode="auto">
          <a:xfrm>
            <a:off x="4690536" y="1720800"/>
            <a:ext cx="2833792" cy="1660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Users\x230\AppData\Roaming\Tencent\Users\741791342\QQ\WinTemp\RichOle\J_W%B`E%_YIOS%M7C$X[N`8.jpg"/>
          <p:cNvPicPr>
            <a:picLocks noChangeAspect="1" noChangeArrowheads="1"/>
          </p:cNvPicPr>
          <p:nvPr userDrawn="1"/>
        </p:nvPicPr>
        <p:blipFill>
          <a:blip r:embed="rId3" cstate="print"/>
          <a:srcRect r="11628"/>
          <a:stretch>
            <a:fillRect/>
          </a:stretch>
        </p:blipFill>
        <p:spPr bwMode="auto">
          <a:xfrm>
            <a:off x="2051720" y="1719196"/>
            <a:ext cx="2736304" cy="1656184"/>
          </a:xfrm>
          <a:prstGeom prst="rect">
            <a:avLst/>
          </a:prstGeom>
          <a:noFill/>
          <a:ln>
            <a:noFill/>
          </a:ln>
        </p:spPr>
      </p:pic>
      <p:sp>
        <p:nvSpPr>
          <p:cNvPr id="9" name="Rectangle 2"/>
          <p:cNvSpPr>
            <a:spLocks noGrp="1" noChangeArrowheads="1"/>
          </p:cNvSpPr>
          <p:nvPr>
            <p:ph type="ctrTitle" sz="quarter"/>
          </p:nvPr>
        </p:nvSpPr>
        <p:spPr>
          <a:xfrm>
            <a:off x="683568" y="4191223"/>
            <a:ext cx="77724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331640" y="5294040"/>
            <a:ext cx="64008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3491880" y="332656"/>
            <a:ext cx="5976664" cy="338554"/>
          </a:xfrm>
          <a:prstGeom prst="rect">
            <a:avLst/>
          </a:prstGeom>
          <a:noFill/>
        </p:spPr>
        <p:txBody>
          <a:bodyPr wrap="square" rtlCol="0">
            <a:spAutoFit/>
          </a:bodyPr>
          <a:lstStyle/>
          <a:p>
            <a:pPr algn="ctr"/>
            <a:r>
              <a:rPr lang="en-US" altLang="zh-CN" sz="1600" b="1" kern="1200" dirty="0" smtClean="0">
                <a:solidFill>
                  <a:srgbClr val="D65700"/>
                </a:solidFill>
                <a:latin typeface="+mn-lt"/>
                <a:ea typeface="微软雅黑" pitchFamily="34" charset="-122"/>
                <a:cs typeface="+mn-cs"/>
              </a:rPr>
              <a:t>Let Our Customers Fully Enjoy the New Information Life</a:t>
            </a:r>
            <a:endParaRPr lang="zh-CN" altLang="en-US" sz="1600" b="1" dirty="0">
              <a:solidFill>
                <a:srgbClr val="D65700"/>
              </a:solidFill>
              <a:latin typeface="+mn-lt"/>
              <a:ea typeface="微软雅黑" pitchFamily="34" charset="-122"/>
            </a:endParaRPr>
          </a:p>
        </p:txBody>
      </p:sp>
      <p:sp>
        <p:nvSpPr>
          <p:cNvPr id="13" name="梯形 12"/>
          <p:cNvSpPr/>
          <p:nvPr userDrawn="1"/>
        </p:nvSpPr>
        <p:spPr bwMode="auto">
          <a:xfrm rot="10800000">
            <a:off x="395537" y="1719196"/>
            <a:ext cx="2304256" cy="1656184"/>
          </a:xfrm>
          <a:prstGeom prst="trapezoid">
            <a:avLst/>
          </a:prstGeom>
          <a:gradFill flip="none" rotWithShape="1">
            <a:gsLst>
              <a:gs pos="0">
                <a:srgbClr val="262626"/>
              </a:gs>
              <a:gs pos="50000">
                <a:srgbClr val="595959"/>
              </a:gs>
              <a:gs pos="100000">
                <a:srgbClr val="E9E9E9">
                  <a:alpha val="76863"/>
                </a:srgbClr>
              </a:gs>
            </a:gsLst>
            <a:lin ang="0" scaled="1"/>
            <a:tileRect/>
          </a:gra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4" name="流程图: 手动输入 13"/>
          <p:cNvSpPr/>
          <p:nvPr userDrawn="1"/>
        </p:nvSpPr>
        <p:spPr bwMode="auto">
          <a:xfrm rot="5400000">
            <a:off x="701824" y="792000"/>
            <a:ext cx="1872208" cy="3275856"/>
          </a:xfrm>
          <a:prstGeom prst="flowChartManualInput">
            <a:avLst/>
          </a:prstGeom>
          <a:gradFill flip="none" rotWithShape="1">
            <a:gsLst>
              <a:gs pos="0">
                <a:srgbClr val="011C73">
                  <a:alpha val="84000"/>
                </a:srgbClr>
              </a:gs>
              <a:gs pos="50000">
                <a:srgbClr val="222268">
                  <a:alpha val="58824"/>
                </a:srgbClr>
              </a:gs>
              <a:gs pos="100000">
                <a:srgbClr val="1D1D6D">
                  <a:alpha val="41961"/>
                </a:srgbClr>
              </a:gs>
            </a:gsLst>
            <a:lin ang="16200000" scaled="1"/>
            <a:tileRect/>
          </a:gradFill>
          <a:ln>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5" name="流程图: 手动输入 14"/>
          <p:cNvSpPr/>
          <p:nvPr userDrawn="1"/>
        </p:nvSpPr>
        <p:spPr bwMode="auto">
          <a:xfrm rot="16200000">
            <a:off x="7074024" y="1305404"/>
            <a:ext cx="1656184" cy="2483768"/>
          </a:xfrm>
          <a:prstGeom prst="flowChartManualInput">
            <a:avLst/>
          </a:prstGeom>
          <a:solidFill>
            <a:srgbClr val="FF6600"/>
          </a:soli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TextBox 16"/>
          <p:cNvSpPr txBox="1"/>
          <p:nvPr userDrawn="1"/>
        </p:nvSpPr>
        <p:spPr>
          <a:xfrm>
            <a:off x="539552" y="289643"/>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18" name="TextBox 17"/>
          <p:cNvSpPr txBox="1"/>
          <p:nvPr userDrawn="1"/>
        </p:nvSpPr>
        <p:spPr>
          <a:xfrm>
            <a:off x="251520" y="598000"/>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19" name="直接连接符 18"/>
          <p:cNvCxnSpPr/>
          <p:nvPr userDrawn="1"/>
        </p:nvCxnSpPr>
        <p:spPr>
          <a:xfrm>
            <a:off x="323528" y="597420"/>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323528" y="260648"/>
            <a:ext cx="316362" cy="336772"/>
          </a:xfrm>
          <a:prstGeom prst="rect">
            <a:avLst/>
          </a:prstGeom>
          <a:noFill/>
        </p:spPr>
      </p:pic>
      <p:sp>
        <p:nvSpPr>
          <p:cNvPr id="25" name="平行四边形 24"/>
          <p:cNvSpPr/>
          <p:nvPr userDrawn="1"/>
        </p:nvSpPr>
        <p:spPr bwMode="auto">
          <a:xfrm rot="15369391">
            <a:off x="6359744" y="1776100"/>
            <a:ext cx="2490876" cy="1777587"/>
          </a:xfrm>
          <a:prstGeom prst="parallelogram">
            <a:avLst/>
          </a:prstGeom>
          <a:solidFill>
            <a:srgbClr val="B0B0B0">
              <a:alpha val="64706"/>
            </a:srgbClr>
          </a:solidFill>
          <a:ln>
            <a:headEnd/>
            <a:tailEnd/>
          </a:ln>
          <a:effectLst/>
          <a:scene3d>
            <a:camera prst="orthographicFront">
              <a:rot lat="600000" lon="207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4202120"/>
            <a:ext cx="2485653" cy="2583871"/>
          </a:xfrm>
          <a:prstGeom prst="rect">
            <a:avLst/>
          </a:prstGeom>
          <a:noFill/>
        </p:spPr>
      </p:pic>
      <p:sp>
        <p:nvSpPr>
          <p:cNvPr id="8" name="矩形 7"/>
          <p:cNvSpPr/>
          <p:nvPr userDrawn="1"/>
        </p:nvSpPr>
        <p:spPr bwMode="auto">
          <a:xfrm>
            <a:off x="107504" y="6381328"/>
            <a:ext cx="6336704"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44624"/>
            <a:ext cx="8856984" cy="692150"/>
          </a:xfrm>
        </p:spPr>
        <p:txBody>
          <a:bodyPr/>
          <a:lstStyle>
            <a:lvl1pPr algn="l">
              <a:defRPr sz="3200">
                <a:solidFill>
                  <a:srgbClr val="002060"/>
                </a:solidFill>
                <a:latin typeface="+mn-lt"/>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1124744"/>
            <a:ext cx="8642350" cy="4896544"/>
          </a:xfrm>
        </p:spPr>
        <p:txBody>
          <a:bodyPr>
            <a:normAutofit/>
          </a:bodyPr>
          <a:lstStyle>
            <a:lvl1pPr>
              <a:buFont typeface="Wingdings" pitchFamily="2" charset="2"/>
              <a:buChar char="Ø"/>
              <a:defRPr sz="2400">
                <a:latin typeface="+mn-lt"/>
              </a:defRPr>
            </a:lvl1pPr>
            <a:lvl2pPr marL="720000" indent="-360000">
              <a:buFont typeface="Wingdings" pitchFamily="2" charset="2"/>
              <a:buChar char="l"/>
              <a:tabLst>
                <a:tab pos="717550" algn="l"/>
              </a:tabLst>
              <a:defRPr lang="zh-CN" altLang="en-US" sz="2000" dirty="0" smtClean="0">
                <a:solidFill>
                  <a:schemeClr val="tx1"/>
                </a:solidFill>
                <a:latin typeface="+mn-lt"/>
                <a:ea typeface="微软雅黑" pitchFamily="34" charset="-122"/>
              </a:defRPr>
            </a:lvl2pPr>
            <a:lvl3pPr marL="1082675" indent="-454025">
              <a:buFont typeface="Wingdings" pitchFamily="2" charset="2"/>
              <a:buChar char="ü"/>
              <a:defRPr lang="zh-CN" altLang="en-US" sz="1800" dirty="0" smtClean="0">
                <a:solidFill>
                  <a:schemeClr val="tx1"/>
                </a:solidFill>
                <a:latin typeface="+mn-lt"/>
                <a:ea typeface="微软雅黑" pitchFamily="34" charset="-122"/>
              </a:defRPr>
            </a:lvl3pPr>
            <a:lvl4pPr>
              <a:defRPr sz="1800">
                <a:latin typeface="+mn-lt"/>
              </a:defRPr>
            </a:lvl4pPr>
            <a:lvl5pPr>
              <a:defRPr sz="1800">
                <a:latin typeface="+mn-lt"/>
              </a:defRPr>
            </a:lvl5pPr>
          </a:lstStyle>
          <a:p>
            <a:pPr lvl="0"/>
            <a:r>
              <a:rPr lang="zh-CN" altLang="en-US" dirty="0" smtClean="0"/>
              <a:t>单击此处编辑母版文本样式</a:t>
            </a:r>
          </a:p>
          <a:p>
            <a:pPr marL="628650" lvl="1" indent="-271463" algn="l" rtl="0" eaLnBrk="0" fontAlgn="base" hangingPunct="0">
              <a:lnSpc>
                <a:spcPct val="100000"/>
              </a:lnSpc>
              <a:spcBef>
                <a:spcPts val="100"/>
              </a:spcBef>
              <a:spcAft>
                <a:spcPct val="0"/>
              </a:spcAft>
              <a:buClr>
                <a:srgbClr val="FF0000"/>
              </a:buClr>
              <a:buFont typeface="Wingdings" pitchFamily="2" charset="2"/>
              <a:buChar char="l"/>
              <a:tabLst>
                <a:tab pos="628650" algn="l"/>
              </a:tabLst>
            </a:pPr>
            <a:r>
              <a:rPr lang="zh-CN" altLang="en-US" dirty="0" smtClean="0"/>
              <a:t>第二级</a:t>
            </a:r>
          </a:p>
          <a:p>
            <a:pPr marL="900113" lvl="2" indent="-271463" algn="l" rtl="0" eaLnBrk="0" fontAlgn="base" hangingPunct="0">
              <a:lnSpc>
                <a:spcPct val="100000"/>
              </a:lnSpc>
              <a:spcBef>
                <a:spcPts val="100"/>
              </a:spcBef>
              <a:spcAft>
                <a:spcPct val="0"/>
              </a:spcAft>
              <a:buClr>
                <a:srgbClr val="339933"/>
              </a:buClr>
              <a:buFont typeface="Wingdings" pitchFamily="2" charset="2"/>
              <a:buChar char="ü"/>
            </a:pPr>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764704"/>
            <a:ext cx="75608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764704"/>
            <a:ext cx="1368152"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00192" y="5661248"/>
            <a:ext cx="432048"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884368" y="5661248"/>
            <a:ext cx="432048"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6366520"/>
            <a:ext cx="1224136" cy="253916"/>
          </a:xfrm>
          <a:prstGeom prst="rect">
            <a:avLst/>
          </a:prstGeom>
          <a:noFill/>
        </p:spPr>
        <p:txBody>
          <a:bodyPr wrap="square" rtlCol="0">
            <a:spAutoFit/>
          </a:bodyPr>
          <a:lstStyle/>
          <a:p>
            <a:r>
              <a:rPr lang="en-US" altLang="zh-CN" sz="1050" b="1" dirty="0" smtClean="0">
                <a:solidFill>
                  <a:schemeClr val="bg1"/>
                </a:solidFill>
              </a:rPr>
              <a:t>CHINA TELECOM</a:t>
            </a:r>
            <a:endParaRPr lang="zh-CN" altLang="en-US" sz="1050" b="1" dirty="0">
              <a:solidFill>
                <a:schemeClr val="bg1"/>
              </a:solidFill>
            </a:endParaRPr>
          </a:p>
        </p:txBody>
      </p:sp>
      <p:sp>
        <p:nvSpPr>
          <p:cNvPr id="34" name="TextBox 33"/>
          <p:cNvSpPr txBox="1"/>
          <p:nvPr userDrawn="1"/>
        </p:nvSpPr>
        <p:spPr>
          <a:xfrm>
            <a:off x="7308304" y="6597352"/>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6" y="6354638"/>
            <a:ext cx="228529" cy="242714"/>
          </a:xfrm>
          <a:prstGeom prst="rect">
            <a:avLst/>
          </a:prstGeom>
          <a:noFill/>
        </p:spPr>
      </p:pic>
      <p:cxnSp>
        <p:nvCxnSpPr>
          <p:cNvPr id="36" name="直接连接符 35"/>
          <p:cNvCxnSpPr/>
          <p:nvPr userDrawn="1"/>
        </p:nvCxnSpPr>
        <p:spPr>
          <a:xfrm>
            <a:off x="7452320" y="6597352"/>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6426000"/>
            <a:ext cx="6192688" cy="338554"/>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1" y="6480000"/>
            <a:ext cx="1223963"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6660232" y="5301208"/>
            <a:ext cx="2483768"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pic>
        <p:nvPicPr>
          <p:cNvPr id="8" name="Picture 2" descr="C:\Users\x230\AppData\Roaming\Tencent\Users\741791342\QQ\WinTemp\RichOle\YMX$JI%R%0]85X_D8)[V56Y.jpg"/>
          <p:cNvPicPr>
            <a:picLocks noChangeAspect="1" noChangeArrowheads="1"/>
          </p:cNvPicPr>
          <p:nvPr userDrawn="1"/>
        </p:nvPicPr>
        <p:blipFill>
          <a:blip r:embed="rId2" cstate="print"/>
          <a:srcRect/>
          <a:stretch>
            <a:fillRect/>
          </a:stretch>
        </p:blipFill>
        <p:spPr bwMode="auto">
          <a:xfrm>
            <a:off x="2267744" y="5373216"/>
            <a:ext cx="2337793" cy="1484784"/>
          </a:xfrm>
          <a:prstGeom prst="rect">
            <a:avLst/>
          </a:prstGeom>
          <a:ln>
            <a:noFill/>
          </a:ln>
          <a:effectLst>
            <a:softEdge rad="112500"/>
          </a:effectLst>
        </p:spPr>
      </p:pic>
      <p:pic>
        <p:nvPicPr>
          <p:cNvPr id="9" name="Picture 3" descr="C:\Users\x230\AppData\Roaming\Tencent\Users\741791342\QQ\WinTemp\RichOle\N6N`NC1795SITY]9WY0112T.jpg"/>
          <p:cNvPicPr>
            <a:picLocks noChangeAspect="1" noChangeArrowheads="1"/>
          </p:cNvPicPr>
          <p:nvPr userDrawn="1"/>
        </p:nvPicPr>
        <p:blipFill>
          <a:blip r:embed="rId3" cstate="print"/>
          <a:srcRect/>
          <a:stretch>
            <a:fillRect/>
          </a:stretch>
        </p:blipFill>
        <p:spPr bwMode="auto">
          <a:xfrm>
            <a:off x="4572001" y="5398774"/>
            <a:ext cx="2262090" cy="1459226"/>
          </a:xfrm>
          <a:prstGeom prst="rect">
            <a:avLst/>
          </a:prstGeom>
          <a:ln>
            <a:noFill/>
          </a:ln>
          <a:effectLst>
            <a:softEdge rad="112500"/>
          </a:effectLst>
        </p:spPr>
      </p:pic>
      <p:sp>
        <p:nvSpPr>
          <p:cNvPr id="10" name="矩形 9"/>
          <p:cNvSpPr/>
          <p:nvPr userDrawn="1"/>
        </p:nvSpPr>
        <p:spPr bwMode="auto">
          <a:xfrm>
            <a:off x="0" y="5301208"/>
            <a:ext cx="67322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7199784" y="5784939"/>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20" name="TextBox 19"/>
          <p:cNvSpPr txBox="1"/>
          <p:nvPr userDrawn="1"/>
        </p:nvSpPr>
        <p:spPr>
          <a:xfrm>
            <a:off x="6911752" y="6093296"/>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21" name="直接连接符 20"/>
          <p:cNvCxnSpPr/>
          <p:nvPr userDrawn="1"/>
        </p:nvCxnSpPr>
        <p:spPr>
          <a:xfrm>
            <a:off x="6983760" y="6092716"/>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6983760" y="5755944"/>
            <a:ext cx="316362" cy="336772"/>
          </a:xfrm>
          <a:prstGeom prst="rect">
            <a:avLst/>
          </a:prstGeom>
          <a:noFill/>
        </p:spPr>
      </p:pic>
      <p:pic>
        <p:nvPicPr>
          <p:cNvPr id="25" name="Picture 2" descr="C:\Users\x230\AppData\Roaming\Tencent\Users\741791342\QQ\WinTemp\RichOle\K3DYPWGQDCRUSL}G%_U35~Y.jpg"/>
          <p:cNvPicPr>
            <a:picLocks noChangeAspect="1" noChangeArrowheads="1"/>
          </p:cNvPicPr>
          <p:nvPr userDrawn="1"/>
        </p:nvPicPr>
        <p:blipFill>
          <a:blip r:embed="rId5" cstate="print"/>
          <a:stretch>
            <a:fillRect/>
          </a:stretch>
        </p:blipFill>
        <p:spPr bwMode="auto">
          <a:xfrm>
            <a:off x="35496" y="5445224"/>
            <a:ext cx="2122519" cy="134076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2016/3/1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noAutofit/>
          </a:bodyPr>
          <a:lstStyle/>
          <a:p>
            <a:r>
              <a:rPr lang="en-US" altLang="zh-CN" sz="2800" dirty="0"/>
              <a:t>Motivation for new WI: LTE-WLAN Aggregation Enhancements</a:t>
            </a:r>
            <a:endParaRPr lang="zh-CN" altLang="en-US" sz="2800" dirty="0">
              <a:latin typeface="Arial" panose="020B0604020202020204" pitchFamily="34" charset="0"/>
              <a:cs typeface="Arial" panose="020B0604020202020204" pitchFamily="34" charset="0"/>
            </a:endParaRPr>
          </a:p>
        </p:txBody>
      </p:sp>
      <p:sp>
        <p:nvSpPr>
          <p:cNvPr id="3" name="副标题 2"/>
          <p:cNvSpPr>
            <a:spLocks noGrp="1"/>
          </p:cNvSpPr>
          <p:nvPr>
            <p:ph type="subTitle" sz="quarter" idx="1"/>
          </p:nvPr>
        </p:nvSpPr>
        <p:spPr>
          <a:xfrm>
            <a:off x="1331640" y="5589240"/>
            <a:ext cx="6400800" cy="720080"/>
          </a:xfrm>
        </p:spPr>
        <p:txBody>
          <a:bodyPr>
            <a:normAutofit/>
          </a:bodyPr>
          <a:lstStyle/>
          <a:p>
            <a:r>
              <a:rPr lang="en-US" altLang="zh-CN" sz="2800" dirty="0" smtClean="0">
                <a:latin typeface="Arial" panose="020B0604020202020204" pitchFamily="34" charset="0"/>
                <a:cs typeface="Arial" panose="020B0604020202020204" pitchFamily="34" charset="0"/>
              </a:rPr>
              <a:t>China Telecom</a:t>
            </a:r>
          </a:p>
        </p:txBody>
      </p:sp>
      <p:sp>
        <p:nvSpPr>
          <p:cNvPr id="3074" name="Rectangle 2"/>
          <p:cNvSpPr>
            <a:spLocks noChangeArrowheads="1"/>
          </p:cNvSpPr>
          <p:nvPr/>
        </p:nvSpPr>
        <p:spPr bwMode="auto">
          <a:xfrm>
            <a:off x="72008" y="116632"/>
            <a:ext cx="9036496" cy="1200329"/>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en-GB" altLang="zh-CN"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3GPP TSG RAN Meeting #71		</a:t>
            </a:r>
            <a:r>
              <a:rPr kumimoji="0" lang="en-GB" altLang="zh-CN" b="1"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r>
              <a:rPr lang="en-US" altLang="zh-CN" b="1" dirty="0">
                <a:latin typeface="Arial" pitchFamily="34" charset="0"/>
                <a:cs typeface="Arial" pitchFamily="34" charset="0"/>
              </a:rPr>
              <a:t>RP-160250</a:t>
            </a:r>
            <a:endParaRPr lang="zh-CN" altLang="en-US" sz="2000"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GB" altLang="zh-CN" b="1" dirty="0" err="1" smtClean="0">
                <a:latin typeface="Arial" pitchFamily="34" charset="0"/>
                <a:ea typeface="Times New Roman" pitchFamily="18" charset="0"/>
                <a:cs typeface="Arial" pitchFamily="34" charset="0"/>
              </a:rPr>
              <a:t>Göteborg</a:t>
            </a:r>
            <a:r>
              <a:rPr lang="en-GB" altLang="zh-CN" b="1" dirty="0" smtClean="0">
                <a:latin typeface="Arial" pitchFamily="34" charset="0"/>
                <a:ea typeface="Times New Roman" pitchFamily="18" charset="0"/>
                <a:cs typeface="Arial" pitchFamily="34" charset="0"/>
              </a:rPr>
              <a:t>, Sweden, March 7 - 10, 2016</a:t>
            </a:r>
          </a:p>
          <a:p>
            <a:r>
              <a:rPr lang="en-GB" altLang="zh-CN" b="1" dirty="0" smtClean="0">
                <a:latin typeface="Arial" pitchFamily="34" charset="0"/>
                <a:ea typeface="Times New Roman" pitchFamily="18" charset="0"/>
                <a:cs typeface="Arial" pitchFamily="34" charset="0"/>
              </a:rPr>
              <a:t>Document for:	discussion</a:t>
            </a:r>
            <a:endParaRPr lang="zh-CN" altLang="zh-CN" b="1" dirty="0" smtClean="0">
              <a:latin typeface="Arial" pitchFamily="34" charset="0"/>
              <a:ea typeface="Times New Roman" pitchFamily="18" charset="0"/>
              <a:cs typeface="Arial" pitchFamily="34" charset="0"/>
            </a:endParaRPr>
          </a:p>
          <a:p>
            <a:r>
              <a:rPr lang="en-GB" altLang="zh-CN" b="1" dirty="0" smtClean="0">
                <a:latin typeface="Arial" pitchFamily="34" charset="0"/>
                <a:ea typeface="Times New Roman" pitchFamily="18" charset="0"/>
                <a:cs typeface="Arial" pitchFamily="34" charset="0"/>
              </a:rPr>
              <a:t>Agenda Item:	10.1.2</a:t>
            </a:r>
            <a:endParaRPr kumimoji="0" lang="en-GB" altLang="zh-CN" sz="2400" b="0"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Essences of LWA enhancements</a:t>
            </a:r>
            <a:endParaRPr lang="zh-CN" altLang="en-US" sz="2800" dirty="0"/>
          </a:p>
        </p:txBody>
      </p:sp>
      <p:sp>
        <p:nvSpPr>
          <p:cNvPr id="3" name="内容占位符 2"/>
          <p:cNvSpPr>
            <a:spLocks noGrp="1"/>
          </p:cNvSpPr>
          <p:nvPr>
            <p:ph idx="1"/>
          </p:nvPr>
        </p:nvSpPr>
        <p:spPr>
          <a:xfrm>
            <a:off x="179512" y="980728"/>
            <a:ext cx="8856984" cy="3168352"/>
          </a:xfrm>
        </p:spPr>
        <p:txBody>
          <a:bodyPr>
            <a:noAutofit/>
          </a:bodyPr>
          <a:lstStyle/>
          <a:p>
            <a:pPr>
              <a:spcBef>
                <a:spcPts val="300"/>
              </a:spcBef>
              <a:spcAft>
                <a:spcPts val="300"/>
              </a:spcAft>
            </a:pPr>
            <a:r>
              <a:rPr lang="en-GB" altLang="zh-CN" sz="2000" dirty="0" smtClean="0"/>
              <a:t>The objectives of this LWA enhancements WI selects few important/essential features. Some of them are not supported in Rel-13 due to the tight schedule and some of them pop up </a:t>
            </a:r>
            <a:r>
              <a:rPr lang="en-GB" altLang="zh-CN" sz="2000" dirty="0"/>
              <a:t>during the </a:t>
            </a:r>
            <a:r>
              <a:rPr lang="en-GB" altLang="zh-CN" sz="2000" dirty="0" smtClean="0"/>
              <a:t>standardization.</a:t>
            </a:r>
          </a:p>
          <a:p>
            <a:pPr>
              <a:spcBef>
                <a:spcPts val="300"/>
              </a:spcBef>
              <a:spcAft>
                <a:spcPts val="300"/>
              </a:spcAft>
            </a:pPr>
            <a:r>
              <a:rPr lang="en-GB" altLang="zh-CN" sz="2000" b="1" dirty="0" smtClean="0"/>
              <a:t>The objectives are:</a:t>
            </a:r>
          </a:p>
          <a:p>
            <a:pPr marL="625475" lvl="1" indent="-265113">
              <a:lnSpc>
                <a:spcPct val="95000"/>
              </a:lnSpc>
              <a:spcBef>
                <a:spcPts val="300"/>
              </a:spcBef>
              <a:spcAft>
                <a:spcPts val="300"/>
              </a:spcAft>
              <a:buSzPct val="85000"/>
            </a:pPr>
            <a:r>
              <a:rPr lang="en-GB" altLang="zh-CN" sz="1800" dirty="0"/>
              <a:t>Uplink bearer split (RAN2).</a:t>
            </a:r>
            <a:endParaRPr lang="zh-CN" altLang="zh-CN" sz="1800" dirty="0"/>
          </a:p>
          <a:p>
            <a:pPr marL="625475" lvl="1" indent="-265113">
              <a:lnSpc>
                <a:spcPct val="95000"/>
              </a:lnSpc>
              <a:spcBef>
                <a:spcPts val="300"/>
              </a:spcBef>
              <a:spcAft>
                <a:spcPts val="300"/>
              </a:spcAft>
              <a:buSzPct val="85000"/>
            </a:pPr>
            <a:r>
              <a:rPr lang="en-GB" altLang="zh-CN" sz="1800" dirty="0"/>
              <a:t>Mobility enhancements (RAN2, </a:t>
            </a:r>
            <a:r>
              <a:rPr lang="en-GB" altLang="zh-CN" sz="1800" dirty="0" smtClean="0"/>
              <a:t>RAN3).</a:t>
            </a:r>
            <a:endParaRPr lang="zh-CN" altLang="zh-CN" sz="1800" dirty="0"/>
          </a:p>
          <a:p>
            <a:pPr marL="625475" lvl="1" indent="-265113">
              <a:lnSpc>
                <a:spcPct val="95000"/>
              </a:lnSpc>
              <a:spcBef>
                <a:spcPts val="300"/>
              </a:spcBef>
              <a:spcAft>
                <a:spcPts val="300"/>
              </a:spcAft>
              <a:buSzPct val="85000"/>
            </a:pPr>
            <a:r>
              <a:rPr lang="en-GB" altLang="zh-CN" sz="1800" dirty="0" smtClean="0"/>
              <a:t>Enhancements </a:t>
            </a:r>
            <a:r>
              <a:rPr lang="en-GB" altLang="zh-CN" sz="1800" dirty="0"/>
              <a:t>of supporting high data rate </a:t>
            </a:r>
            <a:r>
              <a:rPr lang="en-US" altLang="zh-CN" sz="1800" dirty="0" smtClean="0"/>
              <a:t>and high frequency </a:t>
            </a:r>
            <a:r>
              <a:rPr lang="en-GB" altLang="zh-CN" sz="1800" dirty="0" smtClean="0"/>
              <a:t>802.11 </a:t>
            </a:r>
            <a:r>
              <a:rPr lang="en-GB" altLang="zh-CN" sz="1800" dirty="0"/>
              <a:t>version, e.g. </a:t>
            </a:r>
            <a:r>
              <a:rPr lang="en-GB" altLang="zh-CN" sz="1800" dirty="0" smtClean="0"/>
              <a:t>802.11ad </a:t>
            </a:r>
            <a:r>
              <a:rPr lang="en-GB" altLang="zh-CN" sz="1800" dirty="0"/>
              <a:t>(RAN2, RAN3).</a:t>
            </a:r>
            <a:endParaRPr lang="zh-CN" altLang="zh-CN" sz="1800" dirty="0"/>
          </a:p>
          <a:p>
            <a:pPr marL="625475" lvl="1" indent="-265113">
              <a:lnSpc>
                <a:spcPct val="95000"/>
              </a:lnSpc>
              <a:spcBef>
                <a:spcPts val="300"/>
              </a:spcBef>
              <a:spcAft>
                <a:spcPts val="300"/>
              </a:spcAft>
              <a:buSzPct val="85000"/>
            </a:pPr>
            <a:r>
              <a:rPr lang="en-GB" altLang="zh-CN" sz="1800" dirty="0"/>
              <a:t>LWA performance and statistics collection and reporting mechanisms to enhance LWA user </a:t>
            </a:r>
            <a:r>
              <a:rPr lang="en-GB" altLang="zh-CN" sz="1800" dirty="0" smtClean="0"/>
              <a:t>experience (RAN2).</a:t>
            </a:r>
          </a:p>
          <a:p>
            <a:pPr marL="342900" lvl="1" indent="-342900">
              <a:lnSpc>
                <a:spcPct val="95000"/>
              </a:lnSpc>
              <a:spcBef>
                <a:spcPts val="300"/>
              </a:spcBef>
              <a:spcAft>
                <a:spcPts val="300"/>
              </a:spcAft>
              <a:buSzPct val="85000"/>
              <a:buFont typeface="Wingdings" pitchFamily="2" charset="2"/>
              <a:buChar char="Ø"/>
            </a:pPr>
            <a:r>
              <a:rPr lang="en-GB" altLang="zh-CN" dirty="0">
                <a:ea typeface="+mn-ea"/>
              </a:rPr>
              <a:t>With those enhancements, </a:t>
            </a:r>
            <a:r>
              <a:rPr lang="en-GB" altLang="zh-CN" dirty="0" smtClean="0">
                <a:ea typeface="+mn-ea"/>
              </a:rPr>
              <a:t>the uplink throughput could be enhanced and much higher data rate could be reached for both uplink and downlink and operators could be aware of the problems of LWA with more efficient ways.</a:t>
            </a:r>
            <a:endParaRPr lang="en-US" altLang="zh-CN" dirty="0">
              <a:ea typeface="+mn-ea"/>
            </a:endParaRPr>
          </a:p>
        </p:txBody>
      </p:sp>
    </p:spTree>
    <p:extLst>
      <p:ext uri="{BB962C8B-B14F-4D97-AF65-F5344CB8AC3E}">
        <p14:creationId xmlns:p14="http://schemas.microsoft.com/office/powerpoint/2010/main" val="1495440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2156663"/>
            <a:ext cx="4968552" cy="1200329"/>
          </a:xfrm>
          <a:prstGeom prst="rect">
            <a:avLst/>
          </a:prstGeom>
          <a:noFill/>
        </p:spPr>
        <p:txBody>
          <a:bodyPr wrap="square" rtlCol="0">
            <a:spAutoFit/>
          </a:bodyPr>
          <a:lstStyle/>
          <a:p>
            <a:pPr algn="ctr"/>
            <a:r>
              <a:rPr lang="en-US" altLang="zh-CN" sz="7200" b="1" dirty="0" smtClean="0">
                <a:solidFill>
                  <a:srgbClr val="002060"/>
                </a:solidFill>
                <a:ea typeface="微软雅黑" pitchFamily="34" charset="-122"/>
              </a:rPr>
              <a:t>Thanks</a:t>
            </a:r>
            <a:r>
              <a:rPr lang="en-US" altLang="zh-CN" sz="7200" b="1" dirty="0">
                <a:solidFill>
                  <a:srgbClr val="002060"/>
                </a:solidFill>
                <a:ea typeface="微软雅黑" pitchFamily="34" charset="-122"/>
              </a:rPr>
              <a:t>!</a:t>
            </a:r>
            <a:endParaRPr lang="zh-CN" altLang="en-US" sz="7200" b="1" dirty="0">
              <a:solidFill>
                <a:srgbClr val="002060"/>
              </a:solidFill>
              <a:ea typeface="微软雅黑" pitchFamily="34" charset="-122"/>
            </a:endParaRPr>
          </a:p>
        </p:txBody>
      </p:sp>
    </p:spTree>
    <p:extLst>
      <p:ext uri="{BB962C8B-B14F-4D97-AF65-F5344CB8AC3E}">
        <p14:creationId xmlns:p14="http://schemas.microsoft.com/office/powerpoint/2010/main" val="262877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CTTIC - Standard and Simulation T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5107</TotalTime>
  <Words>149</Words>
  <Application>Microsoft Office PowerPoint</Application>
  <PresentationFormat>On-screen Show (4:3)</PresentationFormat>
  <Paragraphs>16</Paragraphs>
  <Slides>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vt:i4>
      </vt:variant>
    </vt:vector>
  </HeadingPairs>
  <TitlesOfParts>
    <vt:vector size="13" baseType="lpstr">
      <vt:lpstr>Arial Unicode MS</vt:lpstr>
      <vt:lpstr>Microsoft YaHei UI</vt:lpstr>
      <vt:lpstr>MS Mincho</vt:lpstr>
      <vt:lpstr>宋体</vt:lpstr>
      <vt:lpstr>微软雅黑</vt:lpstr>
      <vt:lpstr>Arial</vt:lpstr>
      <vt:lpstr>Calibri</vt:lpstr>
      <vt:lpstr>Times New Roman</vt:lpstr>
      <vt:lpstr>Wingdings</vt:lpstr>
      <vt:lpstr>CTTIC - Standard and Simulation Team</vt:lpstr>
      <vt:lpstr>Motivation for new WI: LTE-WLAN Aggregation Enhancements</vt:lpstr>
      <vt:lpstr>Essences of LWA enhancements</vt:lpstr>
      <vt:lpstr>PowerPoint Presentation</vt:lpstr>
    </vt:vector>
  </TitlesOfParts>
  <Company>China Telecom Technology Innovation Center mited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CT-TIC</dc:creator>
  <cp:lastModifiedBy>wei Hong</cp:lastModifiedBy>
  <cp:revision>614</cp:revision>
  <cp:lastPrinted>2016-02-02T01:28:54Z</cp:lastPrinted>
  <dcterms:created xsi:type="dcterms:W3CDTF">2014-02-13T05:54:06Z</dcterms:created>
  <dcterms:modified xsi:type="dcterms:W3CDTF">2016-03-01T08:44:15Z</dcterms:modified>
</cp:coreProperties>
</file>