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vsd" ContentType="application/vnd.visio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vml" ContentType="application/vnd.openxmlformats-officedocument.vmlDrawing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70" r:id="rId4"/>
    <p:sldId id="271" r:id="rId5"/>
    <p:sldId id="272" r:id="rId6"/>
    <p:sldId id="273" r:id="rId7"/>
    <p:sldId id="269" r:id="rId8"/>
    <p:sldId id="258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BCBCBC"/>
    <a:srgbClr val="B4B4B4"/>
    <a:srgbClr val="B0B0B0"/>
    <a:srgbClr val="7F7F7F"/>
    <a:srgbClr val="EAEAEA"/>
    <a:srgbClr val="AEAEAE"/>
    <a:srgbClr val="B2B2B2"/>
    <a:srgbClr val="0027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250" autoAdjust="0"/>
    <p:restoredTop sz="94660"/>
  </p:normalViewPr>
  <p:slideViewPr>
    <p:cSldViewPr>
      <p:cViewPr varScale="1">
        <p:scale>
          <a:sx n="85" d="100"/>
          <a:sy n="85" d="100"/>
        </p:scale>
        <p:origin x="-8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34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ctbri\Desktop\RRC%20diversity&#20223;&#30495;&#32467;&#26524;%20-%20update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tbri\Desktop\RRC%20diversity&#20223;&#30495;&#32467;&#26524;%20-%20update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tbri\Desktop\RRC%20diversity&#20223;&#30495;&#32467;&#26524;%20-%20update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tbri\Desktop\RRC%20diversity&#20223;&#30495;&#32467;&#26524;%20-%20update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0.15240643434422349"/>
          <c:y val="9.2117964421114029E-2"/>
          <c:w val="0.78345734908135967"/>
          <c:h val="0.68352252843394556"/>
        </c:manualLayout>
      </c:layout>
      <c:barChart>
        <c:barDir val="col"/>
        <c:grouping val="clustered"/>
        <c:ser>
          <c:idx val="0"/>
          <c:order val="0"/>
          <c:tx>
            <c:strRef>
              <c:f>'RRC diversity inter-freq'!$J$3</c:f>
              <c:strCache>
                <c:ptCount val="1"/>
                <c:pt idx="0">
                  <c:v>conventional</c:v>
                </c:pt>
              </c:strCache>
            </c:strRef>
          </c:tx>
          <c:cat>
            <c:strRef>
              <c:f>'RRC diversity inter-freq'!$I$4:$I$5</c:f>
              <c:strCache>
                <c:ptCount val="2"/>
                <c:pt idx="0">
                  <c:v>60km/h 
4 picos per cluster</c:v>
                </c:pt>
                <c:pt idx="1">
                  <c:v>60km/h 
10 picos per cluster</c:v>
                </c:pt>
              </c:strCache>
            </c:strRef>
          </c:cat>
          <c:val>
            <c:numRef>
              <c:f>'RRC diversity inter-freq'!$J$4:$J$5</c:f>
              <c:numCache>
                <c:formatCode>General</c:formatCode>
                <c:ptCount val="2"/>
                <c:pt idx="0">
                  <c:v>4.0803960000000004</c:v>
                </c:pt>
                <c:pt idx="1">
                  <c:v>4.6594980000000001</c:v>
                </c:pt>
              </c:numCache>
            </c:numRef>
          </c:val>
        </c:ser>
        <c:ser>
          <c:idx val="1"/>
          <c:order val="1"/>
          <c:tx>
            <c:strRef>
              <c:f>'RRC diversity inter-freq'!$K$3</c:f>
              <c:strCache>
                <c:ptCount val="1"/>
                <c:pt idx="0">
                  <c:v>RRC diversity</c:v>
                </c:pt>
              </c:strCache>
            </c:strRef>
          </c:tx>
          <c:cat>
            <c:strRef>
              <c:f>'RRC diversity inter-freq'!$I$4:$I$5</c:f>
              <c:strCache>
                <c:ptCount val="2"/>
                <c:pt idx="0">
                  <c:v>60km/h 
4 picos per cluster</c:v>
                </c:pt>
                <c:pt idx="1">
                  <c:v>60km/h 
10 picos per cluster</c:v>
                </c:pt>
              </c:strCache>
            </c:strRef>
          </c:cat>
          <c:val>
            <c:numRef>
              <c:f>'RRC diversity inter-freq'!$K$4:$K$5</c:f>
              <c:numCache>
                <c:formatCode>General</c:formatCode>
                <c:ptCount val="2"/>
                <c:pt idx="0">
                  <c:v>0.25929999999999997</c:v>
                </c:pt>
                <c:pt idx="1">
                  <c:v>0.46382200000000007</c:v>
                </c:pt>
              </c:numCache>
            </c:numRef>
          </c:val>
        </c:ser>
        <c:dLbls/>
        <c:axId val="61019264"/>
        <c:axId val="61020800"/>
      </c:barChart>
      <c:catAx>
        <c:axId val="61019264"/>
        <c:scaling>
          <c:orientation val="minMax"/>
        </c:scaling>
        <c:axPos val="b"/>
        <c:numFmt formatCode="General" sourceLinked="0"/>
        <c:tickLblPos val="nextTo"/>
        <c:crossAx val="61020800"/>
        <c:crosses val="autoZero"/>
        <c:auto val="1"/>
        <c:lblAlgn val="ctr"/>
        <c:lblOffset val="100"/>
      </c:catAx>
      <c:valAx>
        <c:axId val="61020800"/>
        <c:scaling>
          <c:orientation val="minMax"/>
        </c:scaling>
        <c:axPos val="l"/>
        <c:majorGridlines/>
        <c:numFmt formatCode="General" sourceLinked="1"/>
        <c:tickLblPos val="nextTo"/>
        <c:crossAx val="610192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8986072891854175"/>
          <c:y val="2.2764289880431603E-2"/>
          <c:w val="0.28064017883661785"/>
          <c:h val="0.16743438320210044"/>
        </c:manualLayout>
      </c:layout>
      <c:spPr>
        <a:solidFill>
          <a:schemeClr val="bg1"/>
        </a:solidFill>
        <a:ln>
          <a:solidFill>
            <a:sysClr val="windowText" lastClr="000000"/>
          </a:solidFill>
        </a:ln>
      </c:spPr>
    </c:legend>
    <c:plotVisOnly val="1"/>
    <c:dispBlanksAs val="gap"/>
  </c:chart>
  <c:spPr>
    <a:solidFill>
      <a:schemeClr val="bg1"/>
    </a:solidFill>
    <a:ln>
      <a:solidFill>
        <a:sysClr val="windowText" lastClr="000000"/>
      </a:solidFill>
    </a:ln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0.15611793281084677"/>
          <c:y val="8.8437591134441565E-2"/>
          <c:w val="0.78112658994548756"/>
          <c:h val="0.7066706765820957"/>
        </c:manualLayout>
      </c:layout>
      <c:barChart>
        <c:barDir val="col"/>
        <c:grouping val="clustered"/>
        <c:ser>
          <c:idx val="0"/>
          <c:order val="0"/>
          <c:tx>
            <c:strRef>
              <c:f>'RRC diversity inter-freq'!$J$3</c:f>
              <c:strCache>
                <c:ptCount val="1"/>
                <c:pt idx="0">
                  <c:v>conventional</c:v>
                </c:pt>
              </c:strCache>
            </c:strRef>
          </c:tx>
          <c:cat>
            <c:strRef>
              <c:f>'RRC diversity inter-freq'!$I$6:$I$7</c:f>
              <c:strCache>
                <c:ptCount val="2"/>
                <c:pt idx="0">
                  <c:v>30km/h 
4 picos per cluster</c:v>
                </c:pt>
                <c:pt idx="1">
                  <c:v>30km/h 
10 picos per cluster</c:v>
                </c:pt>
              </c:strCache>
            </c:strRef>
          </c:cat>
          <c:val>
            <c:numRef>
              <c:f>'RRC diversity inter-freq'!$J$6:$J$7</c:f>
              <c:numCache>
                <c:formatCode>General</c:formatCode>
                <c:ptCount val="2"/>
                <c:pt idx="0">
                  <c:v>2.6679150000000003</c:v>
                </c:pt>
                <c:pt idx="1">
                  <c:v>3.1157270000000001</c:v>
                </c:pt>
              </c:numCache>
            </c:numRef>
          </c:val>
        </c:ser>
        <c:ser>
          <c:idx val="1"/>
          <c:order val="1"/>
          <c:tx>
            <c:strRef>
              <c:f>'RRC diversity inter-freq'!$K$3</c:f>
              <c:strCache>
                <c:ptCount val="1"/>
                <c:pt idx="0">
                  <c:v>RRC diversity</c:v>
                </c:pt>
              </c:strCache>
            </c:strRef>
          </c:tx>
          <c:cat>
            <c:strRef>
              <c:f>'RRC diversity inter-freq'!$I$6:$I$7</c:f>
              <c:strCache>
                <c:ptCount val="2"/>
                <c:pt idx="0">
                  <c:v>30km/h 
4 picos per cluster</c:v>
                </c:pt>
                <c:pt idx="1">
                  <c:v>30km/h 
10 picos per cluster</c:v>
                </c:pt>
              </c:strCache>
            </c:strRef>
          </c:cat>
          <c:val>
            <c:numRef>
              <c:f>'RRC diversity inter-freq'!$K$6:$K$7</c:f>
              <c:numCache>
                <c:formatCode>General</c:formatCode>
                <c:ptCount val="2"/>
                <c:pt idx="0">
                  <c:v>0.160889</c:v>
                </c:pt>
                <c:pt idx="1">
                  <c:v>0.26995800000000003</c:v>
                </c:pt>
              </c:numCache>
            </c:numRef>
          </c:val>
        </c:ser>
        <c:dLbls/>
        <c:axId val="61046144"/>
        <c:axId val="61052032"/>
      </c:barChart>
      <c:catAx>
        <c:axId val="61046144"/>
        <c:scaling>
          <c:orientation val="minMax"/>
        </c:scaling>
        <c:axPos val="b"/>
        <c:numFmt formatCode="General" sourceLinked="0"/>
        <c:tickLblPos val="nextTo"/>
        <c:crossAx val="61052032"/>
        <c:crosses val="autoZero"/>
        <c:auto val="1"/>
        <c:lblAlgn val="ctr"/>
        <c:lblOffset val="100"/>
      </c:catAx>
      <c:valAx>
        <c:axId val="61052032"/>
        <c:scaling>
          <c:orientation val="minMax"/>
          <c:max val="5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HO failure rate (%)</a:t>
                </a:r>
                <a:endParaRPr lang="zh-CN"/>
              </a:p>
            </c:rich>
          </c:tx>
          <c:layout>
            <c:manualLayout>
              <c:xMode val="edge"/>
              <c:yMode val="edge"/>
              <c:x val="2.285637853104041E-2"/>
              <c:y val="0.25293015456401274"/>
            </c:manualLayout>
          </c:layout>
        </c:title>
        <c:numFmt formatCode="General" sourceLinked="1"/>
        <c:tickLblPos val="nextTo"/>
        <c:crossAx val="610461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9639373749609995"/>
          <c:y val="4.1282808398950023E-2"/>
          <c:w val="0.27362712528066951"/>
          <c:h val="0.16743438320210041"/>
        </c:manualLayout>
      </c:layout>
      <c:spPr>
        <a:solidFill>
          <a:schemeClr val="bg1"/>
        </a:solidFill>
        <a:ln>
          <a:solidFill>
            <a:schemeClr val="tx1"/>
          </a:solidFill>
        </a:ln>
      </c:spPr>
    </c:legend>
    <c:plotVisOnly val="1"/>
    <c:dispBlanksAs val="gap"/>
  </c:chart>
  <c:spPr>
    <a:solidFill>
      <a:schemeClr val="bg1"/>
    </a:solidFill>
    <a:ln>
      <a:solidFill>
        <a:schemeClr val="tx1"/>
      </a:solidFill>
    </a:ln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14521062992125985"/>
          <c:y val="7.4548702245552628E-2"/>
          <c:w val="0.80097972764111225"/>
          <c:h val="0.77611512102653835"/>
        </c:manualLayout>
      </c:layout>
      <c:barChart>
        <c:barDir val="col"/>
        <c:grouping val="clustered"/>
        <c:ser>
          <c:idx val="0"/>
          <c:order val="0"/>
          <c:tx>
            <c:strRef>
              <c:f>'RRC diversity DC'!$J$3</c:f>
              <c:strCache>
                <c:ptCount val="1"/>
                <c:pt idx="0">
                  <c:v>conventional</c:v>
                </c:pt>
              </c:strCache>
            </c:strRef>
          </c:tx>
          <c:spPr>
            <a:solidFill>
              <a:schemeClr val="accent1"/>
            </a:solidFill>
          </c:spPr>
          <c:dPt>
            <c:idx val="1"/>
            <c:spPr>
              <a:solidFill>
                <a:schemeClr val="accent2"/>
              </a:solidFill>
            </c:spPr>
          </c:dPt>
          <c:cat>
            <c:strRef>
              <c:f>'RRC diversity DC'!$I$4</c:f>
              <c:strCache>
                <c:ptCount val="1"/>
                <c:pt idx="0">
                  <c:v>30km/h 
4 picos per cluster</c:v>
                </c:pt>
              </c:strCache>
            </c:strRef>
          </c:cat>
          <c:val>
            <c:numRef>
              <c:f>'RRC diversity DC'!$J$4</c:f>
              <c:numCache>
                <c:formatCode>General</c:formatCode>
                <c:ptCount val="1"/>
                <c:pt idx="0">
                  <c:v>7.0999460000000001</c:v>
                </c:pt>
              </c:numCache>
            </c:numRef>
          </c:val>
        </c:ser>
        <c:ser>
          <c:idx val="1"/>
          <c:order val="1"/>
          <c:tx>
            <c:strRef>
              <c:f>'RRC diversity DC'!$K$3</c:f>
              <c:strCache>
                <c:ptCount val="1"/>
                <c:pt idx="0">
                  <c:v>RRC diversity</c:v>
                </c:pt>
              </c:strCache>
            </c:strRef>
          </c:tx>
          <c:cat>
            <c:strRef>
              <c:f>'RRC diversity DC'!$I$4</c:f>
              <c:strCache>
                <c:ptCount val="1"/>
                <c:pt idx="0">
                  <c:v>30km/h 
4 picos per cluster</c:v>
                </c:pt>
              </c:strCache>
            </c:strRef>
          </c:cat>
          <c:val>
            <c:numRef>
              <c:f>'RRC diversity DC'!$K$4</c:f>
              <c:numCache>
                <c:formatCode>General</c:formatCode>
                <c:ptCount val="1"/>
                <c:pt idx="0">
                  <c:v>3.0423279999999999</c:v>
                </c:pt>
              </c:numCache>
            </c:numRef>
          </c:val>
        </c:ser>
        <c:dLbls/>
        <c:gapWidth val="320"/>
        <c:overlap val="-100"/>
        <c:axId val="61328384"/>
        <c:axId val="61334272"/>
      </c:barChart>
      <c:catAx>
        <c:axId val="6132838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050"/>
            </a:pPr>
            <a:endParaRPr lang="zh-CN"/>
          </a:p>
        </c:txPr>
        <c:crossAx val="61334272"/>
        <c:crosses val="autoZero"/>
        <c:auto val="1"/>
        <c:lblAlgn val="ctr"/>
        <c:lblOffset val="100"/>
      </c:catAx>
      <c:valAx>
        <c:axId val="61334272"/>
        <c:scaling>
          <c:orientation val="minMax"/>
          <c:max val="1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HO failure rate (%)</a:t>
                </a:r>
                <a:endParaRPr lang="zh-CN"/>
              </a:p>
            </c:rich>
          </c:tx>
          <c:layout/>
        </c:title>
        <c:numFmt formatCode="General" sourceLinked="1"/>
        <c:tickLblPos val="nextTo"/>
        <c:crossAx val="613283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290541304377486"/>
          <c:y val="9.6838363954505707E-2"/>
          <c:w val="0.28259822982631561"/>
          <c:h val="0.19984179060950716"/>
        </c:manualLayout>
      </c:layout>
      <c:spPr>
        <a:solidFill>
          <a:schemeClr val="bg1"/>
        </a:solidFill>
        <a:ln>
          <a:solidFill>
            <a:sysClr val="windowText" lastClr="000000"/>
          </a:solidFill>
        </a:ln>
      </c:spPr>
    </c:legend>
    <c:plotVisOnly val="1"/>
    <c:dispBlanksAs val="gap"/>
  </c:chart>
  <c:spPr>
    <a:solidFill>
      <a:schemeClr val="bg1"/>
    </a:solidFill>
    <a:ln>
      <a:solidFill>
        <a:schemeClr val="tx1"/>
      </a:solidFill>
    </a:ln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14521062992125985"/>
          <c:y val="7.4548702245552628E-2"/>
          <c:w val="0.80097972764111203"/>
          <c:h val="0.77573873370795055"/>
        </c:manualLayout>
      </c:layout>
      <c:barChart>
        <c:barDir val="col"/>
        <c:grouping val="clustered"/>
        <c:ser>
          <c:idx val="0"/>
          <c:order val="0"/>
          <c:tx>
            <c:strRef>
              <c:f>'RRC diversity DC'!$J$3</c:f>
              <c:strCache>
                <c:ptCount val="1"/>
                <c:pt idx="0">
                  <c:v>conventional</c:v>
                </c:pt>
              </c:strCache>
            </c:strRef>
          </c:tx>
          <c:spPr>
            <a:solidFill>
              <a:schemeClr val="accent1"/>
            </a:solidFill>
          </c:spPr>
          <c:dPt>
            <c:idx val="1"/>
            <c:spPr>
              <a:solidFill>
                <a:schemeClr val="accent2"/>
              </a:solidFill>
            </c:spPr>
          </c:dPt>
          <c:cat>
            <c:strRef>
              <c:f>'RRC diversity DC'!$I$6</c:f>
              <c:strCache>
                <c:ptCount val="1"/>
                <c:pt idx="0">
                  <c:v>60km/h 
4 picos per cluster</c:v>
                </c:pt>
              </c:strCache>
            </c:strRef>
          </c:cat>
          <c:val>
            <c:numRef>
              <c:f>'RRC diversity DC'!$J$6</c:f>
              <c:numCache>
                <c:formatCode>General</c:formatCode>
                <c:ptCount val="1"/>
                <c:pt idx="0">
                  <c:v>9.6805240000000001</c:v>
                </c:pt>
              </c:numCache>
            </c:numRef>
          </c:val>
        </c:ser>
        <c:ser>
          <c:idx val="1"/>
          <c:order val="1"/>
          <c:tx>
            <c:strRef>
              <c:f>'RRC diversity DC'!$K$3</c:f>
              <c:strCache>
                <c:ptCount val="1"/>
                <c:pt idx="0">
                  <c:v>RRC diversity</c:v>
                </c:pt>
              </c:strCache>
            </c:strRef>
          </c:tx>
          <c:cat>
            <c:strRef>
              <c:f>'RRC diversity DC'!$I$6</c:f>
              <c:strCache>
                <c:ptCount val="1"/>
                <c:pt idx="0">
                  <c:v>60km/h 
4 picos per cluster</c:v>
                </c:pt>
              </c:strCache>
            </c:strRef>
          </c:cat>
          <c:val>
            <c:numRef>
              <c:f>'RRC diversity DC'!$K$6</c:f>
              <c:numCache>
                <c:formatCode>General</c:formatCode>
                <c:ptCount val="1"/>
                <c:pt idx="0">
                  <c:v>5.6675059999999986</c:v>
                </c:pt>
              </c:numCache>
            </c:numRef>
          </c:val>
        </c:ser>
        <c:dLbls/>
        <c:gapWidth val="320"/>
        <c:overlap val="-100"/>
        <c:axId val="61372672"/>
        <c:axId val="61382656"/>
      </c:barChart>
      <c:catAx>
        <c:axId val="6137267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050"/>
            </a:pPr>
            <a:endParaRPr lang="zh-CN"/>
          </a:p>
        </c:txPr>
        <c:crossAx val="61382656"/>
        <c:crosses val="autoZero"/>
        <c:auto val="1"/>
        <c:lblAlgn val="ctr"/>
        <c:lblOffset val="100"/>
      </c:catAx>
      <c:valAx>
        <c:axId val="61382656"/>
        <c:scaling>
          <c:orientation val="minMax"/>
          <c:max val="1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HO failure rate (%)</a:t>
                </a:r>
                <a:endParaRPr lang="zh-CN"/>
              </a:p>
            </c:rich>
          </c:tx>
          <c:layout/>
        </c:title>
        <c:numFmt formatCode="General" sourceLinked="1"/>
        <c:tickLblPos val="nextTo"/>
        <c:crossAx val="613726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1048894177450053"/>
          <c:y val="0.10147958706342571"/>
          <c:w val="0.2887866260473983"/>
          <c:h val="0.19984179060950716"/>
        </c:manualLayout>
      </c:layout>
      <c:spPr>
        <a:solidFill>
          <a:schemeClr val="bg1"/>
        </a:solidFill>
        <a:ln>
          <a:solidFill>
            <a:sysClr val="windowText" lastClr="000000"/>
          </a:solidFill>
        </a:ln>
      </c:spPr>
    </c:legend>
    <c:plotVisOnly val="1"/>
    <c:dispBlanksAs val="gap"/>
  </c:chart>
  <c:spPr>
    <a:solidFill>
      <a:schemeClr val="bg1"/>
    </a:solidFill>
    <a:ln>
      <a:solidFill>
        <a:schemeClr val="tx1"/>
      </a:solidFill>
    </a:ln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0.04951</cdr:x>
      <cdr:y>0.24306</cdr:y>
    </cdr:from>
    <cdr:to>
      <cdr:x>0.08515</cdr:x>
      <cdr:y>0.82986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8126" y="666750"/>
          <a:ext cx="171450" cy="16097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eaVert" wrap="square" rtlCol="0"/>
        <a:lstStyle xmlns:a="http://schemas.openxmlformats.org/drawingml/2006/main"/>
        <a:p xmlns:a="http://schemas.openxmlformats.org/drawingml/2006/main">
          <a:endParaRPr lang="zh-CN" altLang="en-US" sz="1100"/>
        </a:p>
      </cdr:txBody>
    </cdr:sp>
  </cdr:relSizeAnchor>
  <cdr:relSizeAnchor xmlns:cdr="http://schemas.openxmlformats.org/drawingml/2006/chartDrawing">
    <cdr:from>
      <cdr:x>0.01754</cdr:x>
      <cdr:y>0.18421</cdr:y>
    </cdr:from>
    <cdr:to>
      <cdr:x>0.07497</cdr:x>
      <cdr:y>0.83699</cdr:y>
    </cdr:to>
    <cdr:sp macro="" textlink="">
      <cdr:nvSpPr>
        <cdr:cNvPr id="4" name="TextBox 3"/>
        <cdr:cNvSpPr txBox="1"/>
      </cdr:nvSpPr>
      <cdr:spPr>
        <a:xfrm xmlns:a="http://schemas.openxmlformats.org/drawingml/2006/main" rot="10800000">
          <a:off x="72008" y="504056"/>
          <a:ext cx="235719" cy="17862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eaVert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altLang="zh-CN" sz="1100" b="1" dirty="0">
              <a:latin typeface="Arial" panose="020B0604020202020204" pitchFamily="34" charset="0"/>
              <a:cs typeface="Arial" panose="020B0604020202020204" pitchFamily="34" charset="0"/>
            </a:rPr>
            <a:t>HO failure rate (%)</a:t>
          </a:r>
          <a:endParaRPr lang="zh-CN" altLang="en-US" sz="11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C3920-DF14-4066-8F94-485B9EAE25A6}" type="datetimeFigureOut">
              <a:rPr lang="zh-CN" altLang="en-US" smtClean="0"/>
              <a:pPr/>
              <a:t>2016/2/29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6274B-61EA-42D2-AF35-6C97C8EF9C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0874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4FD2E-C893-4D31-90F3-0ACF5CE94657}" type="datetimeFigureOut">
              <a:rPr lang="zh-CN" altLang="en-US" smtClean="0"/>
              <a:pPr/>
              <a:t>2016/2/29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FD05DB-7C04-4339-B15E-4CF1F8B32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6027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" descr="C:\Users\x230\AppData\Roaming\Tencent\Users\741791342\QQ\WinTemp\RichOle\OF0@PTWW(JTIHXQH3S@QL$5.jp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4690536" y="1720800"/>
            <a:ext cx="2833792" cy="16600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C:\Users\x230\AppData\Roaming\Tencent\Users\741791342\QQ\WinTemp\RichOle\J_W%B`E%_YIOS%M7C$X[N`8.jpg"/>
          <p:cNvPicPr>
            <a:picLocks noChangeAspect="1" noChangeArrowheads="1"/>
          </p:cNvPicPr>
          <p:nvPr userDrawn="1"/>
        </p:nvPicPr>
        <p:blipFill>
          <a:blip r:embed="rId3" cstate="print"/>
          <a:srcRect r="11628"/>
          <a:stretch>
            <a:fillRect/>
          </a:stretch>
        </p:blipFill>
        <p:spPr bwMode="auto">
          <a:xfrm>
            <a:off x="2051720" y="1719196"/>
            <a:ext cx="2736304" cy="165618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3568" y="4191223"/>
            <a:ext cx="7772400" cy="893961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31640" y="5294040"/>
            <a:ext cx="6400800" cy="101528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3" name="梯形 12"/>
          <p:cNvSpPr/>
          <p:nvPr userDrawn="1"/>
        </p:nvSpPr>
        <p:spPr bwMode="auto">
          <a:xfrm rot="10800000">
            <a:off x="395537" y="1719196"/>
            <a:ext cx="2304256" cy="1656184"/>
          </a:xfrm>
          <a:prstGeom prst="trapezoid">
            <a:avLst/>
          </a:prstGeom>
          <a:gradFill flip="none" rotWithShape="1">
            <a:gsLst>
              <a:gs pos="0">
                <a:srgbClr val="262626"/>
              </a:gs>
              <a:gs pos="50000">
                <a:srgbClr val="595959"/>
              </a:gs>
              <a:gs pos="100000">
                <a:srgbClr val="E9E9E9">
                  <a:alpha val="76863"/>
                </a:srgbClr>
              </a:gs>
            </a:gsLst>
            <a:lin ang="0" scaled="1"/>
            <a:tileRect/>
          </a:gra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4" name="流程图: 手动输入 13"/>
          <p:cNvSpPr/>
          <p:nvPr userDrawn="1"/>
        </p:nvSpPr>
        <p:spPr bwMode="auto">
          <a:xfrm rot="5400000">
            <a:off x="701824" y="792000"/>
            <a:ext cx="1872208" cy="3275856"/>
          </a:xfrm>
          <a:prstGeom prst="flowChartManualInput">
            <a:avLst/>
          </a:prstGeom>
          <a:gradFill flip="none" rotWithShape="1">
            <a:gsLst>
              <a:gs pos="0">
                <a:srgbClr val="011C73">
                  <a:alpha val="84000"/>
                </a:srgbClr>
              </a:gs>
              <a:gs pos="50000">
                <a:srgbClr val="222268">
                  <a:alpha val="58824"/>
                </a:srgbClr>
              </a:gs>
              <a:gs pos="100000">
                <a:srgbClr val="1D1D6D">
                  <a:alpha val="41961"/>
                </a:srgbClr>
              </a:gs>
            </a:gsLst>
            <a:lin ang="16200000" scaled="1"/>
            <a:tileRect/>
          </a:gradFill>
          <a:ln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流程图: 手动输入 14"/>
          <p:cNvSpPr/>
          <p:nvPr userDrawn="1"/>
        </p:nvSpPr>
        <p:spPr bwMode="auto">
          <a:xfrm rot="16200000">
            <a:off x="7074024" y="1305404"/>
            <a:ext cx="1656184" cy="2483768"/>
          </a:xfrm>
          <a:prstGeom prst="flowChartManualInput">
            <a:avLst/>
          </a:prstGeom>
          <a:solidFill>
            <a:srgbClr val="FF6600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22" name="平行四边形 21"/>
          <p:cNvSpPr/>
          <p:nvPr userDrawn="1"/>
        </p:nvSpPr>
        <p:spPr bwMode="auto">
          <a:xfrm rot="15369391">
            <a:off x="6431752" y="1776100"/>
            <a:ext cx="2490876" cy="1777587"/>
          </a:xfrm>
          <a:prstGeom prst="parallelogram">
            <a:avLst/>
          </a:prstGeom>
          <a:gradFill flip="none" rotWithShape="1">
            <a:gsLst>
              <a:gs pos="0">
                <a:srgbClr val="B0B0B0">
                  <a:shade val="30000"/>
                  <a:satMod val="115000"/>
                  <a:alpha val="27000"/>
                </a:srgbClr>
              </a:gs>
              <a:gs pos="50000">
                <a:srgbClr val="B0B0B0">
                  <a:shade val="67500"/>
                  <a:satMod val="115000"/>
                  <a:alpha val="38000"/>
                </a:srgbClr>
              </a:gs>
              <a:gs pos="100000">
                <a:srgbClr val="B0B0B0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headEnd/>
            <a:tailEnd/>
          </a:ln>
          <a:effectLst/>
          <a:scene3d>
            <a:camera prst="orthographicFront">
              <a:rot lat="600000" lon="2070000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1" y="4202120"/>
            <a:ext cx="2485653" cy="2583871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4" y="6381328"/>
            <a:ext cx="6336704" cy="432048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856984" cy="692150"/>
          </a:xfrm>
        </p:spPr>
        <p:txBody>
          <a:bodyPr/>
          <a:lstStyle>
            <a:lvl1pPr algn="l">
              <a:defRPr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642350" cy="4896544"/>
          </a:xfrm>
        </p:spPr>
        <p:txBody>
          <a:bodyPr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764704"/>
            <a:ext cx="75608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4" y="764704"/>
            <a:ext cx="1368152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流程图: 手动输入 16"/>
          <p:cNvSpPr/>
          <p:nvPr userDrawn="1"/>
        </p:nvSpPr>
        <p:spPr bwMode="auto">
          <a:xfrm rot="5400000">
            <a:off x="6300192" y="5661248"/>
            <a:ext cx="432048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2" name="流程图: 手动输入 31"/>
          <p:cNvSpPr/>
          <p:nvPr userDrawn="1"/>
        </p:nvSpPr>
        <p:spPr bwMode="auto">
          <a:xfrm rot="16200000">
            <a:off x="7884368" y="5661248"/>
            <a:ext cx="432048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812360" y="6366520"/>
            <a:ext cx="12241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 smtClean="0">
                <a:solidFill>
                  <a:schemeClr val="bg1"/>
                </a:solidFill>
              </a:rPr>
              <a:t> CHINA  TELECOM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7308304" y="6597352"/>
            <a:ext cx="18722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b="1" i="1" spc="300" dirty="0" smtClean="0">
                <a:solidFill>
                  <a:schemeClr val="bg1"/>
                </a:solidFill>
              </a:rPr>
              <a:t>Connecting</a:t>
            </a:r>
            <a:r>
              <a:rPr lang="en-US" altLang="zh-CN" sz="700" b="1" i="1" spc="300" baseline="0" dirty="0" smtClean="0">
                <a:solidFill>
                  <a:schemeClr val="bg1"/>
                </a:solidFill>
              </a:rPr>
              <a:t> the World</a:t>
            </a:r>
            <a:endParaRPr lang="zh-CN" altLang="en-US" sz="700" b="1" i="1" spc="300" dirty="0">
              <a:solidFill>
                <a:schemeClr val="bg1"/>
              </a:solidFill>
            </a:endParaRPr>
          </a:p>
        </p:txBody>
      </p:sp>
      <p:pic>
        <p:nvPicPr>
          <p:cNvPr id="35" name="Picture 1" descr="C:\Users\x230\AppData\Roaming\Tencent\Users\741791342\QQ\WinTemp\RichOle\@07Q1Y3SR1WA__4~9OITESM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C2172"/>
              </a:clrFrom>
              <a:clrTo>
                <a:srgbClr val="0C217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6354638"/>
            <a:ext cx="228529" cy="242714"/>
          </a:xfrm>
          <a:prstGeom prst="rect">
            <a:avLst/>
          </a:prstGeom>
          <a:noFill/>
        </p:spPr>
      </p:pic>
      <p:cxnSp>
        <p:nvCxnSpPr>
          <p:cNvPr id="36" name="直接连接符 35"/>
          <p:cNvCxnSpPr/>
          <p:nvPr userDrawn="1"/>
        </p:nvCxnSpPr>
        <p:spPr>
          <a:xfrm>
            <a:off x="7452320" y="6597352"/>
            <a:ext cx="15121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9512" y="6426000"/>
            <a:ext cx="6192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1200" dirty="0" smtClean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Becoming a World-class Integrated Information Service Provider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5724301" y="6480000"/>
            <a:ext cx="1223963" cy="288032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&gt;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6660232" y="5301208"/>
            <a:ext cx="2483768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8" name="Picture 2" descr="C:\Users\x230\AppData\Roaming\Tencent\Users\741791342\QQ\WinTemp\RichOle\YMX$JI%R%0]85X_D8)[V56Y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5373216"/>
            <a:ext cx="2337793" cy="1484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Users\x230\AppData\Roaming\Tencent\Users\741791342\QQ\WinTemp\RichOle\N6N`NC1795SITY]9WY0112T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5398774"/>
            <a:ext cx="2262090" cy="1459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矩形 9"/>
          <p:cNvSpPr/>
          <p:nvPr userDrawn="1"/>
        </p:nvSpPr>
        <p:spPr bwMode="auto">
          <a:xfrm>
            <a:off x="0" y="5301208"/>
            <a:ext cx="67322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7199784" y="5784939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2774"/>
                </a:solidFill>
                <a:latin typeface="Microsoft YaHei UI" pitchFamily="34" charset="-122"/>
                <a:ea typeface="Microsoft YaHei UI" pitchFamily="34" charset="-122"/>
                <a:cs typeface="Arial" pitchFamily="34" charset="0"/>
              </a:rPr>
              <a:t>CHINA TELECOM</a:t>
            </a:r>
            <a:endParaRPr lang="zh-CN" altLang="en-US" sz="1400" b="1" dirty="0">
              <a:solidFill>
                <a:srgbClr val="002774"/>
              </a:solidFill>
              <a:latin typeface="Microsoft YaHei UI" pitchFamily="34" charset="-122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911752" y="6093296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i="1" kern="1200" spc="300" dirty="0" smtClean="0">
                <a:solidFill>
                  <a:srgbClr val="002774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Connecting the World</a:t>
            </a:r>
            <a:endParaRPr lang="zh-CN" altLang="en-US" sz="800" b="1" i="1" kern="1200" spc="300" dirty="0">
              <a:solidFill>
                <a:srgbClr val="002774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21" name="直接连接符 20"/>
          <p:cNvCxnSpPr/>
          <p:nvPr userDrawn="1"/>
        </p:nvCxnSpPr>
        <p:spPr>
          <a:xfrm>
            <a:off x="6983760" y="6092716"/>
            <a:ext cx="1800200" cy="0"/>
          </a:xfrm>
          <a:prstGeom prst="line">
            <a:avLst/>
          </a:prstGeom>
          <a:ln>
            <a:solidFill>
              <a:srgbClr val="002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1" descr="C:\Users\x230\AppData\Roaming\Tencent\Users\741791342\QQ\WinTemp\RichOle\T~2RM5ZT%4L@N@6AC({]Y}4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FFC"/>
              </a:clrFrom>
              <a:clrTo>
                <a:srgbClr val="F6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3760" y="5755944"/>
            <a:ext cx="316362" cy="336772"/>
          </a:xfrm>
          <a:prstGeom prst="rect">
            <a:avLst/>
          </a:prstGeom>
          <a:noFill/>
        </p:spPr>
      </p:pic>
      <p:pic>
        <p:nvPicPr>
          <p:cNvPr id="25" name="Picture 2" descr="C:\Users\x230\AppData\Roaming\Tencent\Users\741791342\QQ\WinTemp\RichOle\K3DYPWGQDCRUSL}G%_U35~Y.jpg"/>
          <p:cNvPicPr>
            <a:picLocks noChangeAspect="1" noChangeArrowheads="1"/>
          </p:cNvPicPr>
          <p:nvPr userDrawn="1"/>
        </p:nvPicPr>
        <p:blipFill>
          <a:blip r:embed="rId5" cstate="print"/>
          <a:stretch>
            <a:fillRect/>
          </a:stretch>
        </p:blipFill>
        <p:spPr bwMode="auto">
          <a:xfrm>
            <a:off x="35496" y="5445224"/>
            <a:ext cx="2122519" cy="1340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 descr="qrcode_for_gh_3b8218cc5200_1280.jp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987824" y="1700808"/>
            <a:ext cx="3096344" cy="3096344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2627784" y="4643844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Please follow</a:t>
            </a:r>
            <a:r>
              <a:rPr lang="en-US" altLang="zh-CN" baseline="0" dirty="0" smtClean="0"/>
              <a:t> our </a:t>
            </a:r>
            <a:r>
              <a:rPr lang="en-US" altLang="zh-CN" baseline="0" dirty="0" err="1" smtClean="0"/>
              <a:t>weChat</a:t>
            </a:r>
            <a:r>
              <a:rPr lang="en-US" altLang="zh-CN" dirty="0" smtClean="0"/>
              <a:t> public number</a:t>
            </a:r>
            <a:endParaRPr lang="zh-CN" alt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339752" y="404664"/>
            <a:ext cx="49685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002060"/>
                </a:solidFill>
                <a:ea typeface="微软雅黑" pitchFamily="34" charset="-122"/>
              </a:rPr>
              <a:t>Thanks</a:t>
            </a:r>
            <a:r>
              <a:rPr lang="zh-CN" altLang="en-US" sz="8800" b="1" dirty="0" smtClean="0">
                <a:solidFill>
                  <a:srgbClr val="002060"/>
                </a:solidFill>
                <a:ea typeface="微软雅黑" pitchFamily="34" charset="-122"/>
              </a:rPr>
              <a:t>！</a:t>
            </a:r>
            <a:endParaRPr lang="zh-CN" altLang="en-US" sz="8800" b="1" dirty="0">
              <a:solidFill>
                <a:srgbClr val="002060"/>
              </a:solidFill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1894D-4D61-4CF1-9732-B25DDBCD78EB}" type="datetime1">
              <a:rPr lang="zh-CN" altLang="en-US" smtClean="0"/>
              <a:pPr/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265C8-3693-49E5-84B9-C9AD803A7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__1.vsd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Visio_2003-2010___2.vsd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Discussion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on further mobility enhancements with RRC diversity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China Telecom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96336" y="44624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RP-160248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214" y="44624"/>
            <a:ext cx="50498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#71 </a:t>
            </a:r>
            <a:endParaRPr lang="en-US" altLang="zh-CN" sz="20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v-SE" altLang="zh-CN" sz="2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Göteborg</a:t>
            </a:r>
            <a:r>
              <a:rPr lang="sv-SE" altLang="zh-CN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Sweden, March 7 - 10, 2016</a:t>
            </a:r>
          </a:p>
          <a:p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for: discussion</a:t>
            </a:r>
          </a:p>
          <a:p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Item: </a:t>
            </a:r>
            <a:r>
              <a:rPr lang="en-GB" altLang="zh-CN" sz="2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10.1.2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dirty="0" smtClean="0"/>
              <a:t>Discussion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 algn="just"/>
            <a:r>
              <a:rPr lang="en-GB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GB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obile </a:t>
            </a:r>
            <a:r>
              <a:rPr lang="en-GB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data traffic volume will continuously grow up</a:t>
            </a:r>
            <a:r>
              <a:rPr lang="en-GB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Network densification referred as Ultra-Dense Network (UDN) , </a:t>
            </a:r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the key </a:t>
            </a:r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solution to 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meet the requirements of ultra-high traffic volume </a:t>
            </a:r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density.</a:t>
            </a:r>
          </a:p>
          <a:p>
            <a:pPr algn="just"/>
            <a:r>
              <a:rPr lang="en-GB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Mobility performance is one of the most important aspects for wireless communications.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UDN, mobile users may experience more frequent handover due to smaller cell coverage.</a:t>
            </a:r>
          </a:p>
          <a:p>
            <a:pPr lvl="1" algn="just"/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 UDN, mobile users may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experience 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higher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handover 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failure due to bad channel condition of RRC signaling.</a:t>
            </a:r>
          </a:p>
          <a:p>
            <a:pPr lvl="2" algn="just"/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GB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ased </a:t>
            </a: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on the current Dual-connectivity framework, the transmission of control plane signalling is still restricted in </a:t>
            </a:r>
            <a:r>
              <a:rPr lang="en-GB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MeNB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A mechanism to </a:t>
            </a:r>
            <a:r>
              <a:rPr lang="en-GB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improve mobility and signalling robustness is necessary. 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Simulation Scenarios </a:t>
            </a:r>
            <a:endParaRPr lang="zh-CN" altLang="en-US" b="1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218682" y="1484784"/>
            <a:ext cx="3817814" cy="144016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Scenario 1</a:t>
            </a:r>
            <a:r>
              <a:rPr lang="zh-CN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RRC diversity (RRC connection reconfiguration) between source </a:t>
            </a:r>
            <a:r>
              <a:rPr lang="en-US" altLang="zh-CN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and target </a:t>
            </a:r>
            <a:r>
              <a:rPr lang="en-US" altLang="zh-CN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218682" y="4221088"/>
            <a:ext cx="3817814" cy="14401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Ø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ü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Scenario 2</a:t>
            </a:r>
            <a:r>
              <a:rPr lang="zh-CN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RRC diversity (RRC connection reconfiguration) between </a:t>
            </a:r>
            <a:r>
              <a:rPr lang="en-US" altLang="zh-CN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MeNB</a:t>
            </a:r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altLang="zh-CN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SeNB</a:t>
            </a:r>
            <a:r>
              <a:rPr lang="en-US" altLang="zh-C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based on Dual Connectivity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3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7013644"/>
              </p:ext>
            </p:extLst>
          </p:nvPr>
        </p:nvGraphicFramePr>
        <p:xfrm>
          <a:off x="153988" y="865188"/>
          <a:ext cx="4784725" cy="2197100"/>
        </p:xfrm>
        <a:graphic>
          <a:graphicData uri="http://schemas.openxmlformats.org/presentationml/2006/ole">
            <p:oleObj spid="_x0000_s6222" name="Visio" r:id="rId3" imgW="3619367" imgH="1666840" progId="Visio.Drawing.11">
              <p:embed/>
            </p:oleObj>
          </a:graphicData>
        </a:graphic>
      </p:graphicFrame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39" name="Object 19"/>
          <p:cNvGraphicFramePr>
            <a:graphicFrameLocks noChangeAspect="1"/>
          </p:cNvGraphicFramePr>
          <p:nvPr/>
        </p:nvGraphicFramePr>
        <p:xfrm>
          <a:off x="6350" y="3933825"/>
          <a:ext cx="5264150" cy="1912938"/>
        </p:xfrm>
        <a:graphic>
          <a:graphicData uri="http://schemas.openxmlformats.org/presentationml/2006/ole">
            <p:oleObj spid="_x0000_s6223" name="Visio" r:id="rId4" imgW="5457934" imgH="1981312" progId="Visio.Drawing.11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1058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Simulation assumptions</a:t>
            </a:r>
            <a:endParaRPr lang="zh-CN" altLang="en-US" b="1" dirty="0"/>
          </a:p>
        </p:txBody>
      </p:sp>
      <p:graphicFrame>
        <p:nvGraphicFramePr>
          <p:cNvPr id="5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56259407"/>
              </p:ext>
            </p:extLst>
          </p:nvPr>
        </p:nvGraphicFramePr>
        <p:xfrm>
          <a:off x="251520" y="836712"/>
          <a:ext cx="8496944" cy="2663684"/>
        </p:xfrm>
        <a:graphic>
          <a:graphicData uri="http://schemas.openxmlformats.org/drawingml/2006/table">
            <a:tbl>
              <a:tblPr/>
              <a:tblGrid>
                <a:gridCol w="2677840"/>
                <a:gridCol w="2914673"/>
                <a:gridCol w="2904431"/>
              </a:tblGrid>
              <a:tr h="72720">
                <a:tc>
                  <a:txBody>
                    <a:bodyPr/>
                    <a:lstStyle/>
                    <a:p>
                      <a:pPr marL="533400" indent="-266700" algn="ctr">
                        <a:spcAft>
                          <a:spcPts val="0"/>
                        </a:spcAft>
                      </a:pPr>
                      <a:endParaRPr lang="zh-CN" sz="1200" b="1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533400" indent="-266700" algn="ctr">
                        <a:spcAft>
                          <a:spcPts val="0"/>
                        </a:spcAft>
                      </a:pPr>
                      <a:r>
                        <a:rPr lang="en-GB" altLang="zh-CN" sz="1200" b="1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Macro cell </a:t>
                      </a:r>
                      <a:endParaRPr lang="zh-CN" altLang="zh-CN" sz="1200" b="1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533400" indent="-266700" algn="ctr"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Pico cell</a:t>
                      </a:r>
                      <a:endParaRPr lang="zh-CN" sz="1200" b="1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16959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BS </a:t>
                      </a:r>
                      <a:r>
                        <a:rPr lang="en-GB" altLang="zh-CN" sz="1200" kern="1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Tx</a:t>
                      </a: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power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46dBm 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30dBm 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16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Distance-dependent path loss 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 36.814 </a:t>
                      </a:r>
                      <a:r>
                        <a:rPr lang="en-GB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200" kern="10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Macro-cell model </a:t>
                      </a:r>
                      <a:r>
                        <a:rPr lang="en-GB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 36.814 </a:t>
                      </a:r>
                      <a:r>
                        <a:rPr lang="en-GB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200" kern="10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Pico cell model </a:t>
                      </a:r>
                      <a:r>
                        <a:rPr lang="en-GB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Channel model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ITU</a:t>
                      </a:r>
                      <a:r>
                        <a:rPr lang="zh-CN" altLang="en-US" sz="1200" kern="100" baseline="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kern="100" baseline="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Channel model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9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9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Penetration Loss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20dB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20dB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Cell layout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73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BS Antenna gain including Cable loss </a:t>
                      </a:r>
                      <a:endParaRPr lang="zh-CN" altLang="zh-CN" sz="1200" kern="1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15dB</a:t>
                      </a:r>
                      <a:endParaRPr lang="zh-CN" altLang="zh-CN" sz="1200" kern="1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5dB</a:t>
                      </a:r>
                      <a:endParaRPr lang="zh-CN" altLang="zh-CN" sz="1200" kern="1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MS Antenna gain </a:t>
                      </a:r>
                      <a:endParaRPr lang="zh-CN" altLang="zh-CN" sz="1200" kern="1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dBi</a:t>
                      </a:r>
                      <a:endParaRPr lang="zh-CN" altLang="zh-CN" sz="1200" kern="1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dBi</a:t>
                      </a:r>
                      <a:endParaRPr lang="zh-CN" altLang="zh-CN" sz="1200" kern="1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7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Shadowing standard deviation 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 dB </a:t>
                      </a:r>
                      <a:endParaRPr lang="zh-CN" altLang="zh-CN" sz="1200" kern="1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dB </a:t>
                      </a:r>
                      <a:endParaRPr lang="zh-CN" altLang="zh-CN" sz="1200" kern="1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Correlation distance of Shadowing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 m</a:t>
                      </a:r>
                      <a:endParaRPr lang="zh-CN" altLang="zh-CN" sz="1200" kern="1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 m</a:t>
                      </a:r>
                      <a:endParaRPr lang="zh-CN" altLang="zh-CN" sz="1200" kern="1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Shadow correlation</a:t>
                      </a:r>
                      <a:endParaRPr lang="zh-CN" altLang="zh-CN" sz="1200" kern="1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 between cells/ 1 between sectors</a:t>
                      </a:r>
                      <a:endParaRPr lang="zh-CN" altLang="zh-CN" sz="1200" kern="10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 between cells</a:t>
                      </a:r>
                      <a:endParaRPr lang="zh-CN" altLang="zh-CN" sz="1200" kern="10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46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Antenna pattern</a:t>
                      </a:r>
                      <a:endParaRPr lang="zh-CN" altLang="zh-CN" sz="1200" kern="1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same 3D pattern as is specified in TR 36.814, Table A.2.1.1-2 </a:t>
                      </a:r>
                      <a:endParaRPr lang="zh-CN" altLang="zh-CN" sz="1200" kern="10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Omni, as is specified in TR 36.814, Table A.2.1.1.2-3 </a:t>
                      </a:r>
                      <a:endParaRPr lang="zh-CN" altLang="zh-CN" sz="1200" kern="10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Antenna configuration</a:t>
                      </a:r>
                      <a:endParaRPr lang="zh-CN" altLang="zh-CN" sz="1200" kern="1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BS </a:t>
                      </a: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altLang="zh-CN" sz="1200" kern="1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Tx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UE </a:t>
                      </a: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2Rx</a:t>
                      </a:r>
                      <a:endParaRPr lang="zh-CN" altLang="zh-CN" sz="1200" kern="1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BS </a:t>
                      </a: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altLang="zh-CN" sz="1200" kern="1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Tx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UE </a:t>
                      </a: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2Rx</a:t>
                      </a:r>
                      <a:endParaRPr lang="zh-CN" altLang="zh-CN" sz="1200" kern="1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08002514"/>
              </p:ext>
            </p:extLst>
          </p:nvPr>
        </p:nvGraphicFramePr>
        <p:xfrm>
          <a:off x="2483768" y="3573016"/>
          <a:ext cx="4752528" cy="2857500"/>
        </p:xfrm>
        <a:graphic>
          <a:graphicData uri="http://schemas.openxmlformats.org/drawingml/2006/table">
            <a:tbl>
              <a:tblPr/>
              <a:tblGrid>
                <a:gridCol w="2880320"/>
                <a:gridCol w="1872208"/>
              </a:tblGrid>
              <a:tr h="0">
                <a:tc>
                  <a:txBody>
                    <a:bodyPr/>
                    <a:lstStyle/>
                    <a:p>
                      <a:pPr marL="533400" indent="-266700" algn="ctr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Items</a:t>
                      </a:r>
                      <a:endParaRPr lang="zh-CN" sz="1200" b="1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533400" indent="-266700" algn="ctr">
                        <a:spcAft>
                          <a:spcPts val="0"/>
                        </a:spcAft>
                      </a:pPr>
                      <a:r>
                        <a:rPr lang="en-GB" sz="1200" b="1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</a:t>
                      </a:r>
                      <a:endParaRPr lang="zh-CN" sz="1200" b="1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Layer 1 sample interval</a:t>
                      </a:r>
                      <a:endParaRPr lang="zh-CN" altLang="en-US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10ms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Layer 1 filtering time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200ms 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Layer3 Filter Parameter K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zh-CN" sz="1200" kern="1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Qout</a:t>
                      </a: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Qin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zh-CN" sz="120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-8 </a:t>
                      </a: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dB / -6dB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zh-CN" sz="120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T310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1s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N310/N311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1/1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A3 Time To Trigger (TTT)	</a:t>
                      </a: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160 ms	</a:t>
                      </a: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A3 Prep + Exec	</a:t>
                      </a: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ms	</a:t>
                      </a: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A3 Offset	</a:t>
                      </a: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dB	</a:t>
                      </a: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A2, A4 and A6 Time To Trigger (TTT)	</a:t>
                      </a: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160 ms	</a:t>
                      </a: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A2, A4 and A6 Prep + Exec	</a:t>
                      </a: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ms	</a:t>
                      </a: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A2 Threshold	</a:t>
                      </a: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-16 dB RSRQ</a:t>
                      </a: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A4 Threshold	</a:t>
                      </a: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-16 dB RSRQ</a:t>
                      </a: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A6 Offset	</a:t>
                      </a: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dB	</a:t>
                      </a:r>
                    </a:p>
                  </a:txBody>
                  <a:tcPr marL="65405" marR="65405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1721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Simulation </a:t>
            </a:r>
            <a:r>
              <a:rPr lang="en-US" altLang="zh-CN" b="1" dirty="0" smtClean="0"/>
              <a:t>results – Scenario1</a:t>
            </a:r>
            <a:endParaRPr lang="zh-CN" altLang="en-US" b="1" dirty="0"/>
          </a:p>
        </p:txBody>
      </p:sp>
      <p:graphicFrame>
        <p:nvGraphicFramePr>
          <p:cNvPr id="8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05312123"/>
              </p:ext>
            </p:extLst>
          </p:nvPr>
        </p:nvGraphicFramePr>
        <p:xfrm>
          <a:off x="539552" y="1261864"/>
          <a:ext cx="7632848" cy="1325568"/>
        </p:xfrm>
        <a:graphic>
          <a:graphicData uri="http://schemas.openxmlformats.org/drawingml/2006/table">
            <a:tbl>
              <a:tblPr/>
              <a:tblGrid>
                <a:gridCol w="2405517"/>
                <a:gridCol w="2618265"/>
                <a:gridCol w="2609066"/>
              </a:tblGrid>
              <a:tr h="190448">
                <a:tc>
                  <a:txBody>
                    <a:bodyPr/>
                    <a:lstStyle/>
                    <a:p>
                      <a:pPr marL="533400" indent="-266700" algn="ctr">
                        <a:spcAft>
                          <a:spcPts val="0"/>
                        </a:spcAft>
                      </a:pPr>
                      <a:endParaRPr lang="zh-CN" sz="1200" b="1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533400" indent="-266700" algn="ctr">
                        <a:spcAft>
                          <a:spcPts val="0"/>
                        </a:spcAft>
                      </a:pPr>
                      <a:r>
                        <a:rPr lang="en-GB" altLang="zh-CN" sz="1200" b="1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Macro cell </a:t>
                      </a:r>
                      <a:endParaRPr lang="zh-CN" altLang="zh-CN" sz="1200" b="1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533400" indent="-266700" algn="ctr"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Pico cell</a:t>
                      </a:r>
                      <a:endParaRPr lang="zh-CN" sz="1200" b="1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166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carrier frequency/</a:t>
                      </a:r>
                      <a:r>
                        <a:rPr lang="en-US" altLang="zh-CN" sz="1200" kern="100" dirty="0" err="1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bandwides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2.0Ghz/ 10Mhz 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3.5Ghz</a:t>
                      </a:r>
                      <a:r>
                        <a:rPr lang="en-GB" sz="1200" kern="10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 10Mhz 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layout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  <a:r>
                        <a:rPr lang="en-US" altLang="zh-CN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Cell</a:t>
                      </a:r>
                      <a:r>
                        <a:rPr lang="zh-CN" altLang="en-US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</a:t>
                      </a:r>
                      <a:r>
                        <a:rPr lang="en-US" altLang="zh-CN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3sector</a:t>
                      </a:r>
                      <a:r>
                        <a:rPr lang="en-US" altLang="zh-CN" sz="1200" kern="100" baseline="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per cell</a:t>
                      </a:r>
                      <a:r>
                        <a:rPr lang="zh-CN" altLang="en-US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</a:t>
                      </a:r>
                      <a:r>
                        <a:rPr lang="en-US" altLang="zh-CN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1cluster per sector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altLang="zh-CN" sz="1200" kern="100" baseline="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or 10 </a:t>
                      </a:r>
                      <a:r>
                        <a:rPr lang="en-US" altLang="zh-CN" sz="1200" kern="100" baseline="0" dirty="0" err="1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picos</a:t>
                      </a:r>
                      <a:r>
                        <a:rPr lang="en-US" altLang="zh-CN" sz="1200" kern="100" baseline="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per cluster</a:t>
                      </a:r>
                      <a:endParaRPr lang="zh-CN" alt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ISD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500m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495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Minimum distance(2D distance)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Small cell-small cell: 20m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2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495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alt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Macro –small cell cluster </a:t>
                      </a:r>
                      <a:r>
                        <a:rPr lang="en-GB" altLang="zh-CN" sz="1200" kern="1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center</a:t>
                      </a: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 105m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2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xmlns="" val="1320203929"/>
              </p:ext>
            </p:extLst>
          </p:nvPr>
        </p:nvGraphicFramePr>
        <p:xfrm>
          <a:off x="4644008" y="3212976"/>
          <a:ext cx="4104456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377804305"/>
              </p:ext>
            </p:extLst>
          </p:nvPr>
        </p:nvGraphicFramePr>
        <p:xfrm>
          <a:off x="251520" y="3212976"/>
          <a:ext cx="410445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55167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Simulation results – </a:t>
            </a:r>
            <a:r>
              <a:rPr lang="en-US" altLang="zh-CN" b="1" dirty="0" smtClean="0"/>
              <a:t>Scenario2</a:t>
            </a:r>
            <a:endParaRPr lang="zh-CN" altLang="en-US" dirty="0"/>
          </a:p>
        </p:txBody>
      </p:sp>
      <p:graphicFrame>
        <p:nvGraphicFramePr>
          <p:cNvPr id="5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3907148"/>
              </p:ext>
            </p:extLst>
          </p:nvPr>
        </p:nvGraphicFramePr>
        <p:xfrm>
          <a:off x="539552" y="1268760"/>
          <a:ext cx="7632848" cy="1325568"/>
        </p:xfrm>
        <a:graphic>
          <a:graphicData uri="http://schemas.openxmlformats.org/drawingml/2006/table">
            <a:tbl>
              <a:tblPr/>
              <a:tblGrid>
                <a:gridCol w="2405517"/>
                <a:gridCol w="2618265"/>
                <a:gridCol w="2609066"/>
              </a:tblGrid>
              <a:tr h="190448">
                <a:tc>
                  <a:txBody>
                    <a:bodyPr/>
                    <a:lstStyle/>
                    <a:p>
                      <a:pPr marL="533400" indent="-266700" algn="ctr">
                        <a:spcAft>
                          <a:spcPts val="0"/>
                        </a:spcAft>
                      </a:pPr>
                      <a:endParaRPr lang="zh-CN" sz="1200" b="1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533400" indent="-266700" algn="ctr">
                        <a:spcAft>
                          <a:spcPts val="0"/>
                        </a:spcAft>
                      </a:pPr>
                      <a:r>
                        <a:rPr lang="en-GB" altLang="zh-CN" sz="1200" b="1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Macro cell </a:t>
                      </a:r>
                      <a:endParaRPr lang="zh-CN" altLang="zh-CN" sz="1200" b="1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533400" indent="-266700" algn="ctr">
                        <a:spcAft>
                          <a:spcPts val="0"/>
                        </a:spcAft>
                      </a:pPr>
                      <a:r>
                        <a:rPr lang="en-US" altLang="zh-CN" sz="1200" b="1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Pico cell</a:t>
                      </a:r>
                      <a:endParaRPr lang="zh-CN" sz="1200" b="1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166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carrier frequency/bandwidth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2.0Ghz</a:t>
                      </a:r>
                      <a:r>
                        <a:rPr lang="en-GB" sz="1200" kern="10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 10Mhz 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3.5Ghz</a:t>
                      </a:r>
                      <a:r>
                        <a:rPr lang="en-GB" sz="1200" kern="10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 10Mhz 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layout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  <a:r>
                        <a:rPr lang="en-US" altLang="zh-CN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Cell</a:t>
                      </a:r>
                      <a:r>
                        <a:rPr lang="zh-CN" altLang="en-US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</a:t>
                      </a:r>
                      <a:r>
                        <a:rPr lang="en-US" altLang="zh-CN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3sector</a:t>
                      </a:r>
                      <a:r>
                        <a:rPr lang="en-US" altLang="zh-CN" sz="1200" kern="100" baseline="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per cell</a:t>
                      </a:r>
                      <a:r>
                        <a:rPr lang="zh-CN" altLang="en-US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，</a:t>
                      </a:r>
                      <a:r>
                        <a:rPr lang="en-US" altLang="zh-CN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1cluster per sector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altLang="zh-CN" sz="1200" kern="100" baseline="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kern="100" baseline="0" dirty="0" err="1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picos</a:t>
                      </a:r>
                      <a:r>
                        <a:rPr lang="en-US" altLang="zh-CN" sz="1200" kern="100" baseline="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per cluster</a:t>
                      </a:r>
                      <a:endParaRPr lang="zh-CN" alt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4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ISD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kern="100" dirty="0" smtClean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200m</a:t>
                      </a:r>
                      <a:endParaRPr lang="zh-CN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200" kern="100" dirty="0"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495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Minimum distance(2D distance)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Small cell-small cell: 20m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2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495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altLang="zh-CN" sz="12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Macro –small cell cluster </a:t>
                      </a:r>
                      <a:r>
                        <a:rPr lang="en-GB" altLang="zh-CN" sz="1200" kern="1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center</a:t>
                      </a: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 40m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200" kern="100" dirty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4958" marR="64958" marT="756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xmlns="" val="3749279183"/>
              </p:ext>
            </p:extLst>
          </p:nvPr>
        </p:nvGraphicFramePr>
        <p:xfrm>
          <a:off x="251520" y="3212976"/>
          <a:ext cx="410445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541921256"/>
              </p:ext>
            </p:extLst>
          </p:nvPr>
        </p:nvGraphicFramePr>
        <p:xfrm>
          <a:off x="4644008" y="3212976"/>
          <a:ext cx="4104456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80512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Conclusion</a:t>
            </a:r>
            <a:endParaRPr lang="zh-CN" alt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RRC diversity can </a:t>
            </a:r>
            <a:r>
              <a:rPr lang="en-GB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improve mobility and signalling robustness and thus 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reduce the handover failure rate 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significantly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It is proposed to further study RRC 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diversity 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for mobility 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enhancements 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Rel-14.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895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TTIC - Standard and Simulation Tea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电信技术创新中心标准与仿真团队</Template>
  <TotalTime>554</TotalTime>
  <Words>543</Words>
  <Application>Microsoft Office PowerPoint</Application>
  <PresentationFormat>全屏显示(4:3)</PresentationFormat>
  <Paragraphs>120</Paragraphs>
  <Slides>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CTTIC - Standard and Simulation Team</vt:lpstr>
      <vt:lpstr>Visio</vt:lpstr>
      <vt:lpstr>Discussion on further mobility enhancements with RRC diversity</vt:lpstr>
      <vt:lpstr>Discussion</vt:lpstr>
      <vt:lpstr>Simulation Scenarios </vt:lpstr>
      <vt:lpstr>Simulation assumptions</vt:lpstr>
      <vt:lpstr>Simulation results – Scenario1</vt:lpstr>
      <vt:lpstr>Simulation results – Scenario2</vt:lpstr>
      <vt:lpstr>Conclusion</vt:lpstr>
      <vt:lpstr>幻灯片 8</vt:lpstr>
    </vt:vector>
  </TitlesOfParts>
  <Company>China Telecom Technology Innovation Center 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新模板示例</dc:title>
  <dc:subject>电信技术创新中心标准与仿真团队</dc:subject>
  <dc:creator>标准与仿真团队</dc:creator>
  <cp:lastModifiedBy>China Telecom</cp:lastModifiedBy>
  <cp:revision>160</cp:revision>
  <dcterms:created xsi:type="dcterms:W3CDTF">2014-02-13T05:54:06Z</dcterms:created>
  <dcterms:modified xsi:type="dcterms:W3CDTF">2016-02-29T06:54:21Z</dcterms:modified>
</cp:coreProperties>
</file>