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1" r:id="rId3"/>
    <p:sldId id="262" r:id="rId4"/>
    <p:sldId id="258" r:id="rId5"/>
    <p:sldId id="260" r:id="rId6"/>
    <p:sldId id="263" r:id="rId7"/>
    <p:sldId id="25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5FF"/>
    <a:srgbClr val="004597"/>
    <a:srgbClr val="10386B"/>
    <a:srgbClr val="222222"/>
    <a:srgbClr val="FA0E1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013B06-8F13-43AA-80CE-A20C31D31309}" type="datetimeFigureOut">
              <a:rPr lang="zh-CN" altLang="en-US" smtClean="0"/>
              <a:pPr/>
              <a:t>2016/3/1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926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rgbClr val="222222"/>
                </a:solidFill>
                <a:latin typeface="Arial" pitchFamily="34" charset="0"/>
                <a:ea typeface="黑体" pitchFamily="2" charset="-122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7812360" y="0"/>
            <a:ext cx="12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 smtClean="0">
                <a:solidFill>
                  <a:schemeClr val="tx1"/>
                </a:solidFill>
              </a:rPr>
              <a:t>RP-160243</a:t>
            </a:r>
            <a:endParaRPr lang="zh-CN" altLang="en-US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7943030" y="0"/>
            <a:ext cx="12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 smtClean="0"/>
              <a:t>RP-160243</a:t>
            </a:r>
            <a:endParaRPr lang="zh-CN" altLang="en-US" i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16416" y="6309320"/>
            <a:ext cx="596443" cy="4320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915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Motivation of Enhanced ACDC for Connected Mode in LTE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36296" y="5949280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1915FF"/>
                </a:solidFill>
                <a:latin typeface="Arial" pitchFamily="34" charset="0"/>
                <a:cs typeface="Arial" pitchFamily="34" charset="0"/>
              </a:rPr>
              <a:t>March 7</a:t>
            </a:r>
            <a:r>
              <a:rPr lang="en-US" altLang="zh-CN" sz="2000" baseline="30000" dirty="0" smtClean="0">
                <a:solidFill>
                  <a:srgbClr val="1915FF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000" dirty="0" smtClean="0">
                <a:solidFill>
                  <a:srgbClr val="1915FF"/>
                </a:solidFill>
                <a:latin typeface="Arial" pitchFamily="34" charset="0"/>
                <a:cs typeface="Arial" pitchFamily="34" charset="0"/>
              </a:rPr>
              <a:t> 2016</a:t>
            </a:r>
            <a:endParaRPr lang="zh-CN" altLang="en-US" sz="2000" dirty="0" smtClean="0">
              <a:solidFill>
                <a:srgbClr val="1915FF"/>
              </a:solidFill>
              <a:latin typeface="Arial" pitchFamily="34" charset="0"/>
              <a:cs typeface="Arial" pitchFamily="34" charset="0"/>
            </a:endParaRPr>
          </a:p>
          <a:p>
            <a:endParaRPr lang="zh-CN" altLang="en-US" sz="2000" dirty="0">
              <a:solidFill>
                <a:srgbClr val="1915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8" name="Text Box 65"/>
          <p:cNvSpPr txBox="1">
            <a:spLocks noChangeArrowheads="1"/>
          </p:cNvSpPr>
          <p:nvPr/>
        </p:nvSpPr>
        <p:spPr bwMode="auto">
          <a:xfrm>
            <a:off x="3995936" y="692696"/>
            <a:ext cx="5846763" cy="708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2000" b="1" i="1" dirty="0" smtClean="0">
                <a:ea typeface="굴림" charset="-127"/>
                <a:cs typeface="Times New Roman" pitchFamily="18" charset="0"/>
              </a:rPr>
              <a:t>3GPP TSG RAN-71             </a:t>
            </a:r>
            <a:br>
              <a:rPr lang="en-US" altLang="ko-KR" sz="2000" b="1" i="1" dirty="0" smtClean="0">
                <a:ea typeface="굴림" charset="-127"/>
                <a:cs typeface="Times New Roman" pitchFamily="18" charset="0"/>
              </a:rPr>
            </a:br>
            <a:r>
              <a:rPr lang="en-US" altLang="ko-KR" sz="2000" b="1" i="1" dirty="0" smtClean="0">
                <a:ea typeface="굴림" charset="-127"/>
                <a:cs typeface="Times New Roman" pitchFamily="18" charset="0"/>
              </a:rPr>
              <a:t>Göteborg, Sweden, March 7</a:t>
            </a:r>
            <a:r>
              <a:rPr lang="en-US" altLang="ko-KR" sz="2000" b="1" i="1" baseline="30000" dirty="0" smtClean="0">
                <a:ea typeface="굴림" charset="-127"/>
                <a:cs typeface="Times New Roman" pitchFamily="18" charset="0"/>
              </a:rPr>
              <a:t>th</a:t>
            </a:r>
            <a:r>
              <a:rPr lang="en-US" altLang="ko-KR" sz="2000" b="1" i="1" dirty="0" smtClean="0">
                <a:ea typeface="굴림" charset="-127"/>
                <a:cs typeface="Times New Roman" pitchFamily="18" charset="0"/>
              </a:rPr>
              <a:t>  -10</a:t>
            </a:r>
            <a:r>
              <a:rPr lang="en-US" altLang="ko-KR" sz="2000" b="1" i="1" baseline="30000" dirty="0" smtClean="0">
                <a:ea typeface="굴림" charset="-127"/>
                <a:cs typeface="Times New Roman" pitchFamily="18" charset="0"/>
              </a:rPr>
              <a:t>th</a:t>
            </a:r>
            <a:r>
              <a:rPr lang="en-US" altLang="ko-KR" sz="2000" b="1" i="1" dirty="0" smtClean="0">
                <a:ea typeface="굴림" charset="-127"/>
                <a:cs typeface="Times New Roman" pitchFamily="18" charset="0"/>
              </a:rPr>
              <a:t> , 2016</a:t>
            </a:r>
            <a:endParaRPr lang="en-US" altLang="ko-KR" sz="2000" b="1" i="1" dirty="0">
              <a:ea typeface="굴림" charset="-127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920" y="4005064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1915FF"/>
                </a:solidFill>
              </a:rPr>
              <a:t>CATT</a:t>
            </a:r>
            <a:endParaRPr lang="zh-CN" altLang="en-US" sz="4000" b="1" dirty="0">
              <a:solidFill>
                <a:srgbClr val="1915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Background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485740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Operators’ Challenges</a:t>
            </a:r>
          </a:p>
          <a:p>
            <a:pPr lvl="1"/>
            <a:r>
              <a:rPr lang="en-GB" altLang="zh-CN" sz="1800" dirty="0" smtClean="0"/>
              <a:t>Diversified user requirement</a:t>
            </a:r>
            <a:r>
              <a:rPr lang="en-US" altLang="zh-CN" sz="1800" dirty="0" smtClean="0"/>
              <a:t>s</a:t>
            </a:r>
            <a:r>
              <a:rPr lang="en-GB" altLang="zh-CN" sz="1800" dirty="0" smtClean="0"/>
              <a:t> on comparatively limited network resources</a:t>
            </a:r>
          </a:p>
          <a:p>
            <a:pPr lvl="1"/>
            <a:r>
              <a:rPr lang="en-GB" altLang="zh-CN" sz="1800" dirty="0" smtClean="0"/>
              <a:t>Efficient management of radio resources based on the differentiated treatment of user traffic</a:t>
            </a:r>
          </a:p>
          <a:p>
            <a:pPr lvl="1"/>
            <a:r>
              <a:rPr lang="en-US" altLang="zh-CN" sz="1800" dirty="0" smtClean="0"/>
              <a:t>To guarantee the support of essential services of communication in special situations (like: disaster) </a:t>
            </a:r>
          </a:p>
          <a:p>
            <a:pPr lvl="1"/>
            <a:r>
              <a:rPr lang="en-US" altLang="zh-CN" sz="1800" dirty="0" smtClean="0"/>
              <a:t>To reduce negative impacts by unattended traffic </a:t>
            </a:r>
            <a:r>
              <a:rPr lang="en-US" altLang="zh-CN" sz="1800" baseline="30000" dirty="0" smtClean="0"/>
              <a:t>[1]</a:t>
            </a:r>
            <a:endParaRPr lang="zh-CN" altLang="zh-CN" sz="1800" baseline="30000" dirty="0" smtClean="0"/>
          </a:p>
          <a:p>
            <a:endParaRPr lang="en-US" altLang="zh-CN" dirty="0" smtClean="0"/>
          </a:p>
          <a:p>
            <a:r>
              <a:rPr lang="en-US" altLang="zh-CN" sz="2400" dirty="0" smtClean="0"/>
              <a:t>3GPP Work: Rel-13 ACDC</a:t>
            </a:r>
          </a:p>
          <a:p>
            <a:pPr lvl="1"/>
            <a:r>
              <a:rPr lang="en-US" altLang="zh-CN" sz="1800" dirty="0" smtClean="0"/>
              <a:t>Application specific Congestion control for Data Communication (ACDC) is an access control mechanism for the operator to allow/prevent new access attempts from particular, operator-identified applications in the UE</a:t>
            </a:r>
          </a:p>
          <a:p>
            <a:pPr lvl="1"/>
            <a:r>
              <a:rPr lang="en-US" altLang="zh-CN" sz="1800" dirty="0" smtClean="0"/>
              <a:t>Only targeted for UE in idle mode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Motivation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Issues of Rel-13 ACDC:</a:t>
            </a:r>
          </a:p>
          <a:p>
            <a:pPr lvl="1"/>
            <a:r>
              <a:rPr lang="en-US" altLang="zh-CN" b="1" dirty="0" smtClean="0"/>
              <a:t>UE Misbehavior</a:t>
            </a:r>
            <a:r>
              <a:rPr lang="en-US" altLang="zh-CN" dirty="0" smtClean="0"/>
              <a:t>: The ACDC category is only based on UE declaration</a:t>
            </a:r>
          </a:p>
          <a:p>
            <a:pPr lvl="1"/>
            <a:r>
              <a:rPr lang="en-US" altLang="zh-CN" b="1" dirty="0" smtClean="0"/>
              <a:t>“Free Ride” </a:t>
            </a:r>
            <a:r>
              <a:rPr lang="en-US" altLang="zh-CN" b="1" baseline="30000" dirty="0" smtClean="0"/>
              <a:t>[2]</a:t>
            </a:r>
            <a:r>
              <a:rPr lang="en-US" altLang="zh-CN" b="1" dirty="0" smtClean="0"/>
              <a:t>:   </a:t>
            </a:r>
            <a:r>
              <a:rPr lang="en-GB" altLang="zh-CN" dirty="0" smtClean="0"/>
              <a:t>A UE setups RRC connection with a high level ACDC </a:t>
            </a:r>
            <a:r>
              <a:rPr lang="en-GB" altLang="zh-CN" dirty="0" smtClean="0"/>
              <a:t>category</a:t>
            </a:r>
            <a:r>
              <a:rPr lang="en-US" altLang="zh-CN" smtClean="0"/>
              <a:t>, </a:t>
            </a:r>
            <a:r>
              <a:rPr lang="en-GB" altLang="zh-CN" smtClean="0"/>
              <a:t>the </a:t>
            </a:r>
            <a:r>
              <a:rPr lang="en-GB" altLang="zh-CN" dirty="0" smtClean="0"/>
              <a:t>traffic of low level ACDC category can just reuse the existing RRC connection while bypass ACDC mechanism, which is UNFAIR to all other idle mode UEs.</a:t>
            </a:r>
          </a:p>
          <a:p>
            <a:pPr lvl="1"/>
            <a:r>
              <a:rPr lang="en-GB" altLang="zh-CN" dirty="0" smtClean="0"/>
              <a:t>The remaining Rel-13 issues above significantly reduced the effectiveness of ACDC’s implementations.</a:t>
            </a:r>
          </a:p>
          <a:p>
            <a:endParaRPr lang="en-GB" altLang="zh-CN" dirty="0" smtClean="0"/>
          </a:p>
          <a:p>
            <a:r>
              <a:rPr lang="en-GB" altLang="zh-CN" sz="2400" dirty="0" smtClean="0"/>
              <a:t>Rel-13 ACDC Mechanism needs to be further enhanced to be more effective to address the increasing challenges faced by operators!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Objectives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CN" dirty="0" smtClean="0"/>
              <a:t>Analyze and develop candidate solutions to support enhanced ACDC for LTE UE in connected mode: </a:t>
            </a:r>
          </a:p>
          <a:p>
            <a:pPr lvl="1" hangingPunct="0"/>
            <a:r>
              <a:rPr lang="en-US" altLang="zh-CN" dirty="0" smtClean="0"/>
              <a:t>Mechanism at UE side to </a:t>
            </a:r>
            <a:r>
              <a:rPr lang="en-GB" altLang="zh-CN" dirty="0" smtClean="0"/>
              <a:t>control the data access on an ACDC category basis;</a:t>
            </a:r>
          </a:p>
          <a:p>
            <a:pPr lvl="1" hangingPunct="0"/>
            <a:r>
              <a:rPr lang="en-US" altLang="zh-CN" dirty="0" smtClean="0"/>
              <a:t>Mechanism at eNB side to control the user traffic and connection </a:t>
            </a:r>
            <a:r>
              <a:rPr lang="en-GB" altLang="zh-CN" dirty="0" smtClean="0"/>
              <a:t>with or without UE assistance and on an ACDC category basis;</a:t>
            </a:r>
            <a:endParaRPr lang="en-US" altLang="zh-CN" dirty="0" smtClean="0"/>
          </a:p>
          <a:p>
            <a:pPr lvl="1" hangingPunct="0"/>
            <a:r>
              <a:rPr lang="en-US" altLang="zh-CN" dirty="0" smtClean="0"/>
              <a:t>Standardize any protocol and signaling changes for E-UTRAN to support the abovementioned mechanisms to allow operator to have application specific control for UEs in connected mode.</a:t>
            </a:r>
            <a:endParaRPr lang="zh-CN" altLang="zh-CN" dirty="0" smtClean="0"/>
          </a:p>
          <a:p>
            <a:pPr hangingPunct="0"/>
            <a:r>
              <a:rPr lang="en-US" altLang="zh-CN" dirty="0" smtClean="0"/>
              <a:t>The WI should be based on existing Rel-13 idle mode ACDC assumptions and agreements. </a:t>
            </a:r>
          </a:p>
          <a:p>
            <a:pPr hangingPunct="0"/>
            <a:endParaRPr lang="en-US" altLang="zh-CN" dirty="0" smtClean="0"/>
          </a:p>
          <a:p>
            <a:pPr hangingPunct="0"/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     </a:t>
            </a:r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Conclusion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We propose that RAN approve a new REL-14 WID on Enhanced ACDC for Connected Mode in March 2016 for E-UTRAN.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We request 1 TU (starting with 0.5) in LTE session for each RAN2 meeting from April to December 2016.</a:t>
            </a:r>
            <a:endParaRPr lang="en-US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altLang="zh-CN" dirty="0" smtClean="0"/>
              <a:t>R2-153301	Restricting Unattended/Background Data Traffic; Verizon, </a:t>
            </a:r>
            <a:r>
              <a:rPr lang="en-US" altLang="zh-CN" dirty="0" err="1" smtClean="0"/>
              <a:t>Acatel</a:t>
            </a:r>
            <a:r>
              <a:rPr lang="en-US" altLang="zh-CN" dirty="0" smtClean="0"/>
              <a:t>-Lucent, Ericsson, Qualcomm; discussion;</a:t>
            </a:r>
          </a:p>
          <a:p>
            <a:pPr marL="457200" indent="-457200">
              <a:buAutoNum type="arabicPeriod"/>
            </a:pPr>
            <a:r>
              <a:rPr lang="en-US" altLang="zh-CN" dirty="0" smtClean="0"/>
              <a:t>R2-153112	Coexistence and free-ride issues of ACDC; China Mobile Com. Corporation; discussion</a:t>
            </a:r>
          </a:p>
          <a:p>
            <a:pPr marL="457200" indent="-457200">
              <a:buNone/>
            </a:pPr>
            <a:endParaRPr lang="en-US" altLang="zh-CN" dirty="0" smtClean="0"/>
          </a:p>
          <a:p>
            <a:pPr marL="457200" indent="-457200">
              <a:buNone/>
            </a:pPr>
            <a:endParaRPr lang="en-US" altLang="zh-CN" dirty="0" smtClean="0"/>
          </a:p>
          <a:p>
            <a:pPr marL="457200" indent="-457200">
              <a:buNone/>
            </a:pPr>
            <a:endParaRPr lang="en-US" altLang="zh-CN" dirty="0" smtClean="0"/>
          </a:p>
          <a:p>
            <a:pPr marL="457200" indent="-45720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363</Words>
  <Application>Microsoft Office PowerPoint</Application>
  <PresentationFormat>全屏显示(4:3)</PresentationFormat>
  <Paragraphs>46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Motivation of Enhanced ACDC for Connected Mode in LTE</vt:lpstr>
      <vt:lpstr>Background</vt:lpstr>
      <vt:lpstr>Motivation</vt:lpstr>
      <vt:lpstr>Objectives</vt:lpstr>
      <vt:lpstr>Conclusion</vt:lpstr>
      <vt:lpstr>Reference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xiaxin</dc:creator>
  <cp:lastModifiedBy>xiaxin</cp:lastModifiedBy>
  <cp:revision>127</cp:revision>
  <dcterms:created xsi:type="dcterms:W3CDTF">2014-01-09T07:41:21Z</dcterms:created>
  <dcterms:modified xsi:type="dcterms:W3CDTF">2016-03-01T08:51:37Z</dcterms:modified>
</cp:coreProperties>
</file>