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9"/>
  </p:notesMasterIdLst>
  <p:handoutMasterIdLst>
    <p:handoutMasterId r:id="rId10"/>
  </p:handoutMasterIdLst>
  <p:sldIdLst>
    <p:sldId id="256" r:id="rId2"/>
    <p:sldId id="268" r:id="rId3"/>
    <p:sldId id="264" r:id="rId4"/>
    <p:sldId id="267" r:id="rId5"/>
    <p:sldId id="269" r:id="rId6"/>
    <p:sldId id="266" r:id="rId7"/>
    <p:sldId id="265" r:id="rId8"/>
  </p:sldIdLst>
  <p:sldSz cx="9144000" cy="6858000" type="screen4x3"/>
  <p:notesSz cx="6858000" cy="9144000"/>
  <p:embeddedFontLst>
    <p:embeddedFont>
      <p:font typeface="Arial Unicode MS" pitchFamily="50" charset="-127"/>
      <p:regular r:id="rId11"/>
    </p:embeddedFont>
    <p:embeddedFont>
      <p:font typeface="삼성긴고딕 Bold" charset="-127"/>
      <p:regular r:id="rId12"/>
    </p:embeddedFont>
    <p:embeddedFont>
      <p:font typeface="삼성긴고딕 Medium" charset="-127"/>
      <p:regular r:id="rId13"/>
    </p:embeddedFont>
    <p:embeddedFont>
      <p:font typeface="SimSun" pitchFamily="2" charset="-122"/>
      <p:regular r:id="rId14"/>
    </p:embeddedFont>
    <p:embeddedFont>
      <p:font typeface="맑은 고딕" pitchFamily="50" charset="-127"/>
      <p:regular r:id="rId15"/>
      <p:bold r:id="rId16"/>
    </p:embeddedFont>
    <p:embeddedFont>
      <p:font typeface="Calibri" pitchFamily="34" charset="0"/>
      <p:regular r:id="rId17"/>
      <p:bold r:id="rId18"/>
      <p:italic r:id="rId19"/>
      <p:boldItalic r:id="rId20"/>
    </p:embeddedFont>
  </p:embeddedFont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88A9D2"/>
    <a:srgbClr val="FFFF66"/>
    <a:srgbClr val="4F81BD"/>
    <a:srgbClr val="1051B7"/>
    <a:srgbClr val="EBF0F9"/>
    <a:srgbClr val="041D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666" y="-514"/>
      </p:cViewPr>
      <p:guideLst>
        <p:guide orient="horz" pos="2160"/>
        <p:guide pos="2880"/>
      </p:guideLst>
    </p:cSldViewPr>
  </p:slideViewPr>
  <p:notesTextViewPr>
    <p:cViewPr>
      <p:scale>
        <a:sx n="1" d="1"/>
        <a:sy n="1" d="1"/>
      </p:scale>
      <p:origin x="0" y="0"/>
    </p:cViewPr>
  </p:notesTextViewPr>
  <p:notesViewPr>
    <p:cSldViewPr>
      <p:cViewPr varScale="1">
        <p:scale>
          <a:sx n="86" d="100"/>
          <a:sy n="86" d="100"/>
        </p:scale>
        <p:origin x="-3792"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theme" Target="theme/theme1.xml"/><Relationship Id="rId10" Type="http://schemas.openxmlformats.org/officeDocument/2006/relationships/handoutMaster" Target="handoutMasters/handout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4.fntdata"/><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D11F29-C7FE-4C10-B56E-458D2AEFAA82}" type="datetimeFigureOut">
              <a:rPr lang="ko-KR" altLang="en-US" smtClean="0"/>
              <a:t>2016-02-29</a:t>
            </a:fld>
            <a:endParaRPr lang="ko-KR" altLang="en-US"/>
          </a:p>
        </p:txBody>
      </p:sp>
      <p:sp>
        <p:nvSpPr>
          <p:cNvPr id="4" name="바닥글 개체 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088C2DE-0E87-4582-95E3-9C39973E7C81}" type="slidenum">
              <a:rPr lang="ko-KR" altLang="en-US" smtClean="0"/>
              <a:t>‹#›</a:t>
            </a:fld>
            <a:endParaRPr lang="ko-KR" altLang="en-US"/>
          </a:p>
        </p:txBody>
      </p:sp>
    </p:spTree>
    <p:extLst>
      <p:ext uri="{BB962C8B-B14F-4D97-AF65-F5344CB8AC3E}">
        <p14:creationId xmlns:p14="http://schemas.microsoft.com/office/powerpoint/2010/main" val="4809397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39BA0D-1B65-4EC0-AA76-4BBC3B7409B9}" type="datetimeFigureOut">
              <a:rPr lang="ko-KR" altLang="en-US" smtClean="0"/>
              <a:t>2016-02-29</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4A93FB-ABC8-4DB8-AF76-B8DFE9B83B0C}" type="slidenum">
              <a:rPr lang="ko-KR" altLang="en-US" smtClean="0"/>
              <a:t>‹#›</a:t>
            </a:fld>
            <a:endParaRPr lang="ko-KR" altLang="en-US"/>
          </a:p>
        </p:txBody>
      </p:sp>
    </p:spTree>
    <p:extLst>
      <p:ext uri="{BB962C8B-B14F-4D97-AF65-F5344CB8AC3E}">
        <p14:creationId xmlns:p14="http://schemas.microsoft.com/office/powerpoint/2010/main" val="3088785414"/>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04A93FB-ABC8-4DB8-AF76-B8DFE9B83B0C}" type="slidenum">
              <a:rPr lang="ko-KR" altLang="en-US" smtClean="0"/>
              <a:t>1</a:t>
            </a:fld>
            <a:endParaRPr lang="ko-KR" altLang="en-US"/>
          </a:p>
        </p:txBody>
      </p:sp>
    </p:spTree>
    <p:extLst>
      <p:ext uri="{BB962C8B-B14F-4D97-AF65-F5344CB8AC3E}">
        <p14:creationId xmlns:p14="http://schemas.microsoft.com/office/powerpoint/2010/main" val="638529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C04A93FB-ABC8-4DB8-AF76-B8DFE9B83B0C}" type="slidenum">
              <a:rPr lang="ko-KR" altLang="en-US" smtClean="0"/>
              <a:t>3</a:t>
            </a:fld>
            <a:endParaRPr lang="ko-KR" altLang="en-US"/>
          </a:p>
        </p:txBody>
      </p:sp>
    </p:spTree>
    <p:extLst>
      <p:ext uri="{BB962C8B-B14F-4D97-AF65-F5344CB8AC3E}">
        <p14:creationId xmlns:p14="http://schemas.microsoft.com/office/powerpoint/2010/main" val="11992601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부제목 2"/>
          <p:cNvSpPr>
            <a:spLocks noGrp="1"/>
          </p:cNvSpPr>
          <p:nvPr>
            <p:ph type="subTitle" idx="1" hasCustomPrompt="1"/>
          </p:nvPr>
        </p:nvSpPr>
        <p:spPr>
          <a:xfrm>
            <a:off x="5149205" y="5013176"/>
            <a:ext cx="1703928" cy="461665"/>
          </a:xfrm>
          <a:prstGeom prst="rect">
            <a:avLst/>
          </a:prstGeom>
          <a:noFill/>
        </p:spPr>
        <p:txBody>
          <a:bodyPr wrap="none" rtlCol="0">
            <a:spAutoFit/>
          </a:bodyPr>
          <a:lstStyle>
            <a:lvl1pPr marL="0" indent="0">
              <a:buNone/>
              <a:defRPr lang="ko-KR" altLang="en-US" sz="2400" b="0" dirty="0">
                <a:ln>
                  <a:solidFill>
                    <a:prstClr val="white">
                      <a:alpha val="0"/>
                    </a:prstClr>
                  </a:solidFill>
                </a:ln>
                <a:solidFill>
                  <a:prstClr val="white"/>
                </a:solidFill>
                <a:latin typeface="Arial" panose="020B0604020202020204" pitchFamily="34" charset="0"/>
                <a:ea typeface="+mn-ea"/>
                <a:cs typeface="Arial" panose="020B0604020202020204" pitchFamily="34" charset="0"/>
              </a:defRPr>
            </a:lvl1pPr>
          </a:lstStyle>
          <a:p>
            <a:pPr marL="0" lvl="0"/>
            <a:r>
              <a:rPr lang="en-US" altLang="ko-KR" dirty="0" smtClean="0"/>
              <a:t>2016.01.11</a:t>
            </a:r>
            <a:endParaRPr lang="ko-KR" altLang="en-US" dirty="0"/>
          </a:p>
        </p:txBody>
      </p:sp>
      <p:sp>
        <p:nvSpPr>
          <p:cNvPr id="2" name="제목 1"/>
          <p:cNvSpPr>
            <a:spLocks noGrp="1"/>
          </p:cNvSpPr>
          <p:nvPr>
            <p:ph type="ctrTitle" hasCustomPrompt="1"/>
          </p:nvPr>
        </p:nvSpPr>
        <p:spPr>
          <a:xfrm>
            <a:off x="1541304" y="2132856"/>
            <a:ext cx="6199048" cy="861659"/>
          </a:xfrm>
          <a:prstGeom prst="rect">
            <a:avLst/>
          </a:prstGeom>
          <a:noFill/>
        </p:spPr>
        <p:txBody>
          <a:bodyPr wrap="square" lIns="91324" tIns="45663" rIns="91324" bIns="45663" rtlCol="0">
            <a:spAutoFit/>
          </a:bodyPr>
          <a:lstStyle>
            <a:lvl1pPr algn="ctr">
              <a:defRPr lang="ko-KR" altLang="en-US" sz="4800" dirty="0">
                <a:ln>
                  <a:noFill/>
                </a:ln>
                <a:solidFill>
                  <a:schemeClr val="bg1"/>
                </a:solidFill>
                <a:effectLst/>
                <a:latin typeface="Arial" panose="020B0604020202020204" pitchFamily="34" charset="0"/>
                <a:ea typeface="삼성긴고딕 Bold" panose="020B0600000101010101" pitchFamily="50" charset="-127"/>
                <a:cs typeface="Arial" panose="020B0604020202020204" pitchFamily="34" charset="0"/>
              </a:defRPr>
            </a:lvl1pPr>
          </a:lstStyle>
          <a:p>
            <a:pPr marL="0" lvl="0" algn="l"/>
            <a:r>
              <a:rPr lang="en-US" altLang="ko-KR" dirty="0" smtClean="0"/>
              <a:t>Master Title</a:t>
            </a:r>
            <a:endParaRPr lang="ko-KR" altLang="en-US" dirty="0"/>
          </a:p>
        </p:txBody>
      </p:sp>
      <p:pic>
        <p:nvPicPr>
          <p:cNvPr id="58" name="Picture 13"/>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999809" y="260648"/>
            <a:ext cx="851042"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2" name="직선 연결선 61"/>
          <p:cNvCxnSpPr/>
          <p:nvPr userDrawn="1"/>
        </p:nvCxnSpPr>
        <p:spPr>
          <a:xfrm>
            <a:off x="5148064" y="5013176"/>
            <a:ext cx="3995936" cy="0"/>
          </a:xfrm>
          <a:prstGeom prst="line">
            <a:avLst/>
          </a:prstGeom>
          <a:ln w="31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7213806"/>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제목 및 내용">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텍스트 개체 틀 2"/>
          <p:cNvSpPr>
            <a:spLocks noGrp="1"/>
          </p:cNvSpPr>
          <p:nvPr userDrawn="1">
            <p:ph type="body" idx="1" hasCustomPrompt="1"/>
          </p:nvPr>
        </p:nvSpPr>
        <p:spPr>
          <a:xfrm>
            <a:off x="1835696" y="1556792"/>
            <a:ext cx="7200800" cy="792088"/>
          </a:xfrm>
          <a:prstGeom prst="rect">
            <a:avLst/>
          </a:prstGeom>
          <a:ln>
            <a:noFill/>
          </a:ln>
        </p:spPr>
        <p:txBody>
          <a:bodyPr vert="horz" lIns="91440" tIns="45720" rIns="91440" bIns="45720" rtlCol="0" anchor="t">
            <a:noAutofit/>
            <a:scene3d>
              <a:camera prst="orthographicFront"/>
              <a:lightRig rig="soft" dir="tl">
                <a:rot lat="0" lon="0" rev="0"/>
              </a:lightRig>
            </a:scene3d>
            <a:sp3d contourW="31750" prstMaterial="matte">
              <a:bevelT w="0" h="50800" prst="artDeco"/>
              <a:contourClr>
                <a:schemeClr val="accent2">
                  <a:tint val="20000"/>
                </a:schemeClr>
              </a:contourClr>
            </a:sp3d>
          </a:bodyPr>
          <a:lstStyle>
            <a:lvl1pPr marL="0" indent="0">
              <a:buFontTx/>
              <a:buNone/>
              <a:defRPr kumimoji="1" lang="ko-KR" altLang="en-US" sz="3200" b="1" baseline="0" dirty="0" smtClean="0">
                <a:ln w="11430"/>
                <a:solidFill>
                  <a:schemeClr val="tx2">
                    <a:lumMod val="75000"/>
                  </a:schemeClr>
                </a:solidFill>
                <a:effectLst/>
                <a:latin typeface="Arial" panose="020B0604020202020204" pitchFamily="34" charset="0"/>
                <a:ea typeface="삼성긴고딕 Bold" panose="020B0600000101010101" pitchFamily="50" charset="-127"/>
                <a:cs typeface="Arial" panose="020B0604020202020204" pitchFamily="34" charset="0"/>
              </a:defRPr>
            </a:lvl1pPr>
          </a:lstStyle>
          <a:p>
            <a:pPr marL="457200" lvl="0" indent="-457200" fontAlgn="base">
              <a:lnSpc>
                <a:spcPct val="150000"/>
              </a:lnSpc>
              <a:spcBef>
                <a:spcPct val="0"/>
              </a:spcBef>
              <a:spcAft>
                <a:spcPct val="0"/>
              </a:spcAft>
              <a:buAutoNum type="arabicPeriod"/>
            </a:pPr>
            <a:r>
              <a:rPr lang="en-US" altLang="ko-KR" dirty="0" smtClean="0"/>
              <a:t>Master Text</a:t>
            </a:r>
            <a:endParaRPr lang="ko-KR" altLang="en-US" dirty="0" smtClean="0"/>
          </a:p>
        </p:txBody>
      </p:sp>
      <p:sp>
        <p:nvSpPr>
          <p:cNvPr id="16" name="제목 1"/>
          <p:cNvSpPr>
            <a:spLocks noGrp="1"/>
          </p:cNvSpPr>
          <p:nvPr userDrawn="1">
            <p:ph type="title" hasCustomPrompt="1"/>
          </p:nvPr>
        </p:nvSpPr>
        <p:spPr>
          <a:xfrm>
            <a:off x="400000" y="0"/>
            <a:ext cx="7196336" cy="1362075"/>
          </a:xfrm>
          <a:prstGeom prst="rect">
            <a:avLst/>
          </a:prstGeom>
          <a:ln>
            <a:noFill/>
          </a:ln>
        </p:spPr>
        <p:txBody>
          <a:bodyPr vert="horz" lIns="91440" tIns="45720" rIns="91440" bIns="45720" rtlCol="0" anchor="ctr">
            <a:noAutofit/>
            <a:scene3d>
              <a:camera prst="orthographicFront"/>
              <a:lightRig rig="soft" dir="tl">
                <a:rot lat="0" lon="0" rev="0"/>
              </a:lightRig>
            </a:scene3d>
            <a:sp3d contourW="31750" prstMaterial="matte">
              <a:bevelT w="0" h="50800" prst="artDeco"/>
              <a:contourClr>
                <a:schemeClr val="accent2">
                  <a:tint val="20000"/>
                </a:schemeClr>
              </a:contourClr>
            </a:sp3d>
          </a:bodyPr>
          <a:lstStyle>
            <a:lvl1pPr algn="l">
              <a:defRPr kumimoji="1" lang="ko-KR" altLang="en-US" sz="4400" b="1" spc="-180" baseline="0" dirty="0">
                <a:ln w="1143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stStyle>
          <a:p>
            <a:pPr marL="0" lvl="0" fontAlgn="base">
              <a:spcAft>
                <a:spcPct val="0"/>
              </a:spcAft>
            </a:pPr>
            <a:r>
              <a:rPr lang="en-US" altLang="ko-KR" dirty="0" smtClean="0"/>
              <a:t>Master Title</a:t>
            </a:r>
            <a:endParaRPr lang="ko-KR" altLang="en-US" dirty="0"/>
          </a:p>
        </p:txBody>
      </p:sp>
    </p:spTree>
    <p:extLst>
      <p:ext uri="{BB962C8B-B14F-4D97-AF65-F5344CB8AC3E}">
        <p14:creationId xmlns:p14="http://schemas.microsoft.com/office/powerpoint/2010/main" val="1789563888"/>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구역 머리글">
    <p:bg>
      <p:bgPr>
        <a:solidFill>
          <a:schemeClr val="bg1"/>
        </a:solidFill>
        <a:effectLst/>
      </p:bgPr>
    </p:bg>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r="969"/>
          <a:stretch/>
        </p:blipFill>
        <p:spPr>
          <a:xfrm>
            <a:off x="-1923" y="0"/>
            <a:ext cx="9145923" cy="6858000"/>
          </a:xfrm>
          <a:prstGeom prst="rect">
            <a:avLst/>
          </a:prstGeom>
        </p:spPr>
      </p:pic>
      <p:sp>
        <p:nvSpPr>
          <p:cNvPr id="28" name="제목 1"/>
          <p:cNvSpPr>
            <a:spLocks noGrp="1"/>
          </p:cNvSpPr>
          <p:nvPr>
            <p:ph type="title" hasCustomPrompt="1"/>
          </p:nvPr>
        </p:nvSpPr>
        <p:spPr>
          <a:xfrm>
            <a:off x="179512" y="107252"/>
            <a:ext cx="7704856" cy="529764"/>
          </a:xfrm>
          <a:prstGeom prst="rect">
            <a:avLst/>
          </a:prstGeom>
        </p:spPr>
        <p:txBody>
          <a:bodyPr vert="horz" lIns="91440" tIns="45720" rIns="91440" bIns="45720" rtlCol="0" anchor="ctr">
            <a:noAutofit/>
          </a:bodyPr>
          <a:lstStyle>
            <a:lvl1pPr algn="l">
              <a:defRPr kumimoji="0" lang="ko-KR" altLang="en-US" sz="2800" b="1" i="0" u="none" strike="noStrike" cap="none" spc="0" normalizeH="0" baseline="0" dirty="0">
                <a:ln>
                  <a:noFill/>
                </a:ln>
                <a:solidFill>
                  <a:sysClr val="window" lastClr="FFFFFF"/>
                </a:solidFill>
                <a:effectLst/>
                <a:uLnTx/>
                <a:uFillTx/>
                <a:latin typeface="Arial" panose="020B0604020202020204" pitchFamily="34" charset="0"/>
                <a:ea typeface="맑은 고딕"/>
                <a:cs typeface="Arial" panose="020B0604020202020204" pitchFamily="34" charset="0"/>
              </a:defRPr>
            </a:lvl1pPr>
          </a:lstStyle>
          <a:p>
            <a:pPr marL="0" marR="0" lvl="0" indent="0" algn="l" fontAlgn="auto">
              <a:lnSpc>
                <a:spcPct val="100000"/>
              </a:lnSpc>
              <a:spcAft>
                <a:spcPts val="0"/>
              </a:spcAft>
              <a:buClrTx/>
              <a:buSzTx/>
              <a:buFontTx/>
              <a:tabLst/>
            </a:pPr>
            <a:r>
              <a:rPr lang="en-US" altLang="ko-KR" dirty="0" smtClean="0"/>
              <a:t>Title </a:t>
            </a:r>
            <a:endParaRPr lang="ko-KR" altLang="en-US" dirty="0"/>
          </a:p>
        </p:txBody>
      </p:sp>
      <p:sp>
        <p:nvSpPr>
          <p:cNvPr id="26" name="내용 개체 틀 2"/>
          <p:cNvSpPr>
            <a:spLocks noGrp="1"/>
          </p:cNvSpPr>
          <p:nvPr>
            <p:ph idx="13" hasCustomPrompt="1"/>
          </p:nvPr>
        </p:nvSpPr>
        <p:spPr>
          <a:xfrm>
            <a:off x="188218" y="861095"/>
            <a:ext cx="8795320" cy="5544616"/>
          </a:xfrm>
          <a:prstGeom prst="rect">
            <a:avLst/>
          </a:prstGeom>
        </p:spPr>
        <p:txBody>
          <a:bodyPr/>
          <a:lstStyle>
            <a:lvl1pPr marL="265113" indent="-265113">
              <a:lnSpc>
                <a:spcPct val="160000"/>
              </a:lnSpc>
              <a:spcBef>
                <a:spcPts val="0"/>
              </a:spcBef>
              <a:buSzPct val="110000"/>
              <a:buFontTx/>
              <a:buBlip>
                <a:blip r:embed="rId3"/>
              </a:buBlip>
              <a:defRPr sz="1800" b="1">
                <a:latin typeface="Arial" panose="020B0604020202020204" pitchFamily="34" charset="0"/>
                <a:cs typeface="Arial" panose="020B0604020202020204" pitchFamily="34" charset="0"/>
              </a:defRPr>
            </a:lvl1pPr>
            <a:lvl2pPr marL="504825" indent="-200025">
              <a:lnSpc>
                <a:spcPct val="160000"/>
              </a:lnSpc>
              <a:spcBef>
                <a:spcPts val="0"/>
              </a:spcBef>
              <a:buSzPct val="110000"/>
              <a:buFont typeface="맑은 고딕" panose="020B0503020000020004" pitchFamily="50" charset="-127"/>
              <a:buChar char="-"/>
              <a:defRPr sz="1600">
                <a:latin typeface="Arial" panose="020B0604020202020204" pitchFamily="34" charset="0"/>
                <a:cs typeface="Arial" panose="020B0604020202020204" pitchFamily="34" charset="0"/>
              </a:defRPr>
            </a:lvl2pPr>
            <a:lvl3pPr marL="714375" indent="-152400">
              <a:lnSpc>
                <a:spcPct val="160000"/>
              </a:lnSpc>
              <a:spcBef>
                <a:spcPts val="0"/>
              </a:spcBef>
              <a:buSzPct val="110000"/>
              <a:defRPr sz="1400">
                <a:latin typeface="Arial" panose="020B0604020202020204" pitchFamily="34" charset="0"/>
                <a:cs typeface="Arial" panose="020B0604020202020204" pitchFamily="34" charset="0"/>
              </a:defRPr>
            </a:lvl3pPr>
            <a:lvl4pPr marL="719138" indent="-177800">
              <a:defRPr sz="1400"/>
            </a:lvl4pPr>
          </a:lstStyle>
          <a:p>
            <a:pPr lvl="0"/>
            <a:r>
              <a:rPr lang="en-US" altLang="ko-KR" dirty="0" smtClean="0"/>
              <a:t>Master Text</a:t>
            </a:r>
            <a:endParaRPr lang="ko-KR" altLang="en-US" dirty="0" smtClean="0"/>
          </a:p>
          <a:p>
            <a:pPr lvl="1"/>
            <a:r>
              <a:rPr lang="en-US" altLang="ko-KR" dirty="0" smtClean="0"/>
              <a:t>Second level</a:t>
            </a:r>
            <a:endParaRPr lang="ko-KR" altLang="en-US" dirty="0" smtClean="0"/>
          </a:p>
          <a:p>
            <a:pPr lvl="2"/>
            <a:r>
              <a:rPr lang="en-US" altLang="ko-KR" dirty="0" smtClean="0"/>
              <a:t>Third level</a:t>
            </a:r>
            <a:endParaRPr lang="ko-KR" altLang="en-US" dirty="0" smtClean="0"/>
          </a:p>
        </p:txBody>
      </p:sp>
      <p:sp>
        <p:nvSpPr>
          <p:cNvPr id="8" name="TextBox 7"/>
          <p:cNvSpPr txBox="1"/>
          <p:nvPr userDrawn="1"/>
        </p:nvSpPr>
        <p:spPr>
          <a:xfrm>
            <a:off x="147652" y="6590810"/>
            <a:ext cx="3881438" cy="211203"/>
          </a:xfrm>
          <a:prstGeom prst="rect">
            <a:avLst/>
          </a:prstGeom>
          <a:noFill/>
          <a:ln>
            <a:noFill/>
          </a:ln>
        </p:spPr>
        <p:txBody>
          <a:bodyPr wrap="none" lIns="36000" tIns="36000" rIns="36000" bIns="36000" rtlCol="0">
            <a:spAutoFit/>
          </a:bodyPr>
          <a:lstStyle/>
          <a:p>
            <a:r>
              <a:rPr lang="en-US" altLang="ko-KR" sz="900" b="0" dirty="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 </a:t>
            </a:r>
            <a:r>
              <a:rPr lang="en-US" altLang="ko-KR" sz="900" b="0" dirty="0" smtClean="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2016. Digital Media &amp; Communications R&amp;D</a:t>
            </a:r>
            <a:r>
              <a:rPr lang="en-US" altLang="ko-KR" sz="900" b="0" baseline="0" dirty="0" smtClean="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 Center.</a:t>
            </a:r>
            <a:r>
              <a:rPr lang="en-US" altLang="ko-KR" sz="900" b="0" dirty="0" smtClean="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 All </a:t>
            </a:r>
            <a:r>
              <a:rPr lang="en-US" altLang="ko-KR" sz="900" b="0" dirty="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rights reserved.</a:t>
            </a:r>
            <a:endParaRPr lang="ko-KR" altLang="en-US" sz="900" b="0" dirty="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endParaRPr>
          </a:p>
        </p:txBody>
      </p:sp>
      <p:sp>
        <p:nvSpPr>
          <p:cNvPr id="9" name="슬라이드 번호 개체 틀 5"/>
          <p:cNvSpPr>
            <a:spLocks noGrp="1"/>
          </p:cNvSpPr>
          <p:nvPr>
            <p:ph type="sldNum" sz="quarter" idx="12"/>
          </p:nvPr>
        </p:nvSpPr>
        <p:spPr>
          <a:xfrm>
            <a:off x="8045301" y="6579410"/>
            <a:ext cx="1066800" cy="233602"/>
          </a:xfrm>
          <a:prstGeom prst="rect">
            <a:avLst/>
          </a:prstGeom>
        </p:spPr>
        <p:txBody>
          <a:bodyPr/>
          <a:lstStyle>
            <a:lvl1pPr algn="r">
              <a:defRPr sz="1000">
                <a:solidFill>
                  <a:schemeClr val="bg1"/>
                </a:solidFill>
                <a:latin typeface="Arial" panose="020B0604020202020204" pitchFamily="34" charset="0"/>
                <a:ea typeface="+mn-ea"/>
                <a:cs typeface="Arial" panose="020B0604020202020204" pitchFamily="34" charset="0"/>
              </a:defRPr>
            </a:lvl1pPr>
          </a:lstStyle>
          <a:p>
            <a:fld id="{41CB6D96-E065-46D7-BFC0-473F3D5B23B3}" type="slidenum">
              <a:rPr lang="ko-KR" altLang="en-US" smtClean="0"/>
              <a:pPr/>
              <a:t>‹#›</a:t>
            </a:fld>
            <a:r>
              <a:rPr lang="ko-KR" altLang="en-US" smtClean="0"/>
              <a:t> </a:t>
            </a:r>
            <a:r>
              <a:rPr lang="en-US" altLang="ko-KR" smtClean="0"/>
              <a:t>/ 3</a:t>
            </a:r>
            <a:endParaRPr lang="ko-KR" altLang="en-US" dirty="0"/>
          </a:p>
        </p:txBody>
      </p:sp>
    </p:spTree>
    <p:extLst>
      <p:ext uri="{BB962C8B-B14F-4D97-AF65-F5344CB8AC3E}">
        <p14:creationId xmlns:p14="http://schemas.microsoft.com/office/powerpoint/2010/main" val="301618126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구역 머리글">
    <p:bg>
      <p:bgPr>
        <a:solidFill>
          <a:schemeClr val="bg1"/>
        </a:solidFill>
        <a:effectLst/>
      </p:bgPr>
    </p:bg>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b="89028"/>
          <a:stretch/>
        </p:blipFill>
        <p:spPr>
          <a:xfrm>
            <a:off x="-11447" y="0"/>
            <a:ext cx="9155448" cy="752475"/>
          </a:xfrm>
          <a:prstGeom prst="rect">
            <a:avLst/>
          </a:prstGeom>
        </p:spPr>
      </p:pic>
      <p:sp>
        <p:nvSpPr>
          <p:cNvPr id="28" name="제목 1"/>
          <p:cNvSpPr>
            <a:spLocks noGrp="1"/>
          </p:cNvSpPr>
          <p:nvPr>
            <p:ph type="title" hasCustomPrompt="1"/>
          </p:nvPr>
        </p:nvSpPr>
        <p:spPr>
          <a:xfrm>
            <a:off x="179512" y="107252"/>
            <a:ext cx="7704856" cy="529764"/>
          </a:xfrm>
          <a:prstGeom prst="rect">
            <a:avLst/>
          </a:prstGeom>
        </p:spPr>
        <p:txBody>
          <a:bodyPr vert="horz" lIns="91440" tIns="45720" rIns="91440" bIns="45720" rtlCol="0" anchor="ctr">
            <a:noAutofit/>
          </a:bodyPr>
          <a:lstStyle>
            <a:lvl1pPr algn="l">
              <a:defRPr kumimoji="0" lang="ko-KR" altLang="en-US" sz="2800" b="1" i="0" u="none" strike="noStrike" cap="none" spc="0" normalizeH="0" baseline="0" dirty="0">
                <a:ln>
                  <a:noFill/>
                </a:ln>
                <a:solidFill>
                  <a:sysClr val="window" lastClr="FFFFFF"/>
                </a:solidFill>
                <a:effectLst/>
                <a:uLnTx/>
                <a:uFillTx/>
                <a:latin typeface="Arial" panose="020B0604020202020204" pitchFamily="34" charset="0"/>
                <a:ea typeface="맑은 고딕"/>
                <a:cs typeface="Arial" panose="020B0604020202020204" pitchFamily="34" charset="0"/>
              </a:defRPr>
            </a:lvl1pPr>
          </a:lstStyle>
          <a:p>
            <a:pPr marL="0" marR="0" lvl="0" indent="0" algn="l" fontAlgn="auto">
              <a:lnSpc>
                <a:spcPct val="100000"/>
              </a:lnSpc>
              <a:spcAft>
                <a:spcPts val="0"/>
              </a:spcAft>
              <a:buClrTx/>
              <a:buSzTx/>
              <a:buFontTx/>
              <a:tabLst/>
            </a:pPr>
            <a:r>
              <a:rPr lang="en-US" altLang="ko-KR" dirty="0" smtClean="0"/>
              <a:t>Title</a:t>
            </a:r>
            <a:endParaRPr lang="ko-KR" altLang="en-US" dirty="0"/>
          </a:p>
        </p:txBody>
      </p:sp>
      <p:sp>
        <p:nvSpPr>
          <p:cNvPr id="26" name="내용 개체 틀 2"/>
          <p:cNvSpPr>
            <a:spLocks noGrp="1"/>
          </p:cNvSpPr>
          <p:nvPr>
            <p:ph idx="13" hasCustomPrompt="1"/>
          </p:nvPr>
        </p:nvSpPr>
        <p:spPr>
          <a:xfrm>
            <a:off x="188218" y="861095"/>
            <a:ext cx="8795320" cy="5544616"/>
          </a:xfrm>
          <a:prstGeom prst="rect">
            <a:avLst/>
          </a:prstGeom>
        </p:spPr>
        <p:txBody>
          <a:bodyPr/>
          <a:lstStyle>
            <a:lvl1pPr marL="265113" indent="-265113">
              <a:lnSpc>
                <a:spcPct val="160000"/>
              </a:lnSpc>
              <a:spcBef>
                <a:spcPts val="0"/>
              </a:spcBef>
              <a:buSzPct val="110000"/>
              <a:buFontTx/>
              <a:buBlip>
                <a:blip r:embed="rId3"/>
              </a:buBlip>
              <a:defRPr sz="1800" b="1">
                <a:latin typeface="Arial" panose="020B0604020202020204" pitchFamily="34" charset="0"/>
                <a:cs typeface="Arial" panose="020B0604020202020204" pitchFamily="34" charset="0"/>
              </a:defRPr>
            </a:lvl1pPr>
            <a:lvl2pPr marL="504825" indent="-200025">
              <a:lnSpc>
                <a:spcPct val="160000"/>
              </a:lnSpc>
              <a:spcBef>
                <a:spcPts val="0"/>
              </a:spcBef>
              <a:buSzPct val="110000"/>
              <a:buFont typeface="맑은 고딕" panose="020B0503020000020004" pitchFamily="50" charset="-127"/>
              <a:buChar char="-"/>
              <a:defRPr sz="1600">
                <a:latin typeface="Arial" panose="020B0604020202020204" pitchFamily="34" charset="0"/>
                <a:cs typeface="Arial" panose="020B0604020202020204" pitchFamily="34" charset="0"/>
              </a:defRPr>
            </a:lvl2pPr>
            <a:lvl3pPr marL="714375" indent="-152400">
              <a:lnSpc>
                <a:spcPct val="160000"/>
              </a:lnSpc>
              <a:spcBef>
                <a:spcPts val="0"/>
              </a:spcBef>
              <a:buSzPct val="110000"/>
              <a:defRPr sz="1400">
                <a:latin typeface="Arial" panose="020B0604020202020204" pitchFamily="34" charset="0"/>
                <a:cs typeface="Arial" panose="020B0604020202020204" pitchFamily="34" charset="0"/>
              </a:defRPr>
            </a:lvl3pPr>
            <a:lvl4pPr marL="719138" indent="-177800">
              <a:defRPr sz="1400"/>
            </a:lvl4pPr>
          </a:lstStyle>
          <a:p>
            <a:pPr lvl="0"/>
            <a:r>
              <a:rPr lang="en-US" altLang="ko-KR" dirty="0" smtClean="0"/>
              <a:t>Master Text</a:t>
            </a:r>
            <a:endParaRPr lang="ko-KR" altLang="en-US" dirty="0" smtClean="0"/>
          </a:p>
          <a:p>
            <a:pPr lvl="1"/>
            <a:r>
              <a:rPr lang="en-US" altLang="ko-KR" dirty="0" smtClean="0"/>
              <a:t>Second level</a:t>
            </a:r>
            <a:endParaRPr lang="ko-KR" altLang="en-US" dirty="0" smtClean="0"/>
          </a:p>
          <a:p>
            <a:pPr lvl="2"/>
            <a:r>
              <a:rPr lang="en-US" altLang="ko-KR" dirty="0" smtClean="0"/>
              <a:t>Third level</a:t>
            </a:r>
            <a:endParaRPr lang="ko-KR" altLang="en-US" dirty="0" smtClean="0"/>
          </a:p>
        </p:txBody>
      </p:sp>
      <p:sp>
        <p:nvSpPr>
          <p:cNvPr id="7" name="TextBox 6"/>
          <p:cNvSpPr txBox="1"/>
          <p:nvPr userDrawn="1"/>
        </p:nvSpPr>
        <p:spPr>
          <a:xfrm>
            <a:off x="147652" y="6590810"/>
            <a:ext cx="3881438" cy="211203"/>
          </a:xfrm>
          <a:prstGeom prst="rect">
            <a:avLst/>
          </a:prstGeom>
          <a:noFill/>
          <a:ln>
            <a:noFill/>
          </a:ln>
        </p:spPr>
        <p:txBody>
          <a:bodyPr wrap="none" lIns="36000" tIns="36000" rIns="36000" bIns="36000" rtlCol="0">
            <a:spAutoFit/>
          </a:bodyPr>
          <a:lstStyle/>
          <a:p>
            <a:r>
              <a:rPr lang="en-US" altLang="ko-KR" sz="900" b="0" dirty="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 </a:t>
            </a:r>
            <a:r>
              <a:rPr lang="en-US" altLang="ko-KR" sz="900" b="0" dirty="0" smtClean="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2016. Digital Media &amp; Communications R&amp;D</a:t>
            </a:r>
            <a:r>
              <a:rPr lang="en-US" altLang="ko-KR" sz="900" b="0" baseline="0" dirty="0" smtClean="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 Center.</a:t>
            </a:r>
            <a:r>
              <a:rPr lang="en-US" altLang="ko-KR" sz="900" b="0" dirty="0" smtClean="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 All </a:t>
            </a:r>
            <a:r>
              <a:rPr lang="en-US" altLang="ko-KR" sz="900" b="0" dirty="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rPr>
              <a:t>rights reserved.</a:t>
            </a:r>
            <a:endParaRPr lang="ko-KR" altLang="en-US" sz="900" b="0" dirty="0">
              <a:solidFill>
                <a:schemeClr val="bg1">
                  <a:lumMod val="65000"/>
                </a:schemeClr>
              </a:solidFill>
              <a:latin typeface="Arial" panose="020B0604020202020204" pitchFamily="34" charset="0"/>
              <a:ea typeface="맑은 고딕" panose="020B0503020000020004" pitchFamily="50" charset="-127"/>
              <a:cs typeface="Arial" panose="020B0604020202020204" pitchFamily="34" charset="0"/>
            </a:endParaRPr>
          </a:p>
        </p:txBody>
      </p:sp>
      <p:sp>
        <p:nvSpPr>
          <p:cNvPr id="8" name="슬라이드 번호 개체 틀 5"/>
          <p:cNvSpPr>
            <a:spLocks noGrp="1"/>
          </p:cNvSpPr>
          <p:nvPr>
            <p:ph type="sldNum" sz="quarter" idx="12"/>
          </p:nvPr>
        </p:nvSpPr>
        <p:spPr>
          <a:xfrm>
            <a:off x="8045301" y="6579410"/>
            <a:ext cx="1066800" cy="233602"/>
          </a:xfrm>
          <a:prstGeom prst="rect">
            <a:avLst/>
          </a:prstGeom>
        </p:spPr>
        <p:txBody>
          <a:bodyPr/>
          <a:lstStyle>
            <a:lvl1pPr algn="r">
              <a:defRPr sz="1000">
                <a:solidFill>
                  <a:schemeClr val="tx1">
                    <a:lumMod val="50000"/>
                    <a:lumOff val="50000"/>
                  </a:schemeClr>
                </a:solidFill>
                <a:latin typeface="Arial" panose="020B0604020202020204" pitchFamily="34" charset="0"/>
                <a:ea typeface="+mn-ea"/>
                <a:cs typeface="Arial" panose="020B0604020202020204" pitchFamily="34" charset="0"/>
              </a:defRPr>
            </a:lvl1pPr>
          </a:lstStyle>
          <a:p>
            <a:fld id="{41CB6D96-E065-46D7-BFC0-473F3D5B23B3}" type="slidenum">
              <a:rPr lang="ko-KR" altLang="en-US" smtClean="0"/>
              <a:pPr/>
              <a:t>‹#›</a:t>
            </a:fld>
            <a:r>
              <a:rPr lang="ko-KR" altLang="en-US" smtClean="0"/>
              <a:t> </a:t>
            </a:r>
            <a:r>
              <a:rPr lang="en-US" altLang="ko-KR" smtClean="0"/>
              <a:t>/ 3</a:t>
            </a:r>
            <a:endParaRPr lang="ko-KR" altLang="en-US" dirty="0"/>
          </a:p>
        </p:txBody>
      </p:sp>
    </p:spTree>
    <p:extLst>
      <p:ext uri="{BB962C8B-B14F-4D97-AF65-F5344CB8AC3E}">
        <p14:creationId xmlns:p14="http://schemas.microsoft.com/office/powerpoint/2010/main" val="215625412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457200" y="2646040"/>
            <a:ext cx="8229600" cy="1143000"/>
          </a:xfrm>
          <a:prstGeom prst="rect">
            <a:avLst/>
          </a:prstGeom>
        </p:spPr>
        <p:txBody>
          <a:bodyPr/>
          <a:lstStyle>
            <a:lvl1pPr>
              <a:defRPr sz="800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defRPr>
            </a:lvl1pPr>
          </a:lstStyle>
          <a:p>
            <a:r>
              <a:rPr lang="en-US" altLang="ko-KR" dirty="0" smtClean="0"/>
              <a:t>Thank You</a:t>
            </a:r>
            <a:endParaRPr lang="ko-KR" altLang="en-US" dirty="0"/>
          </a:p>
        </p:txBody>
      </p:sp>
      <p:sp>
        <p:nvSpPr>
          <p:cNvPr id="5" name="TextBox 4"/>
          <p:cNvSpPr txBox="1"/>
          <p:nvPr userDrawn="1"/>
        </p:nvSpPr>
        <p:spPr>
          <a:xfrm>
            <a:off x="2583100" y="6433509"/>
            <a:ext cx="3881438" cy="211203"/>
          </a:xfrm>
          <a:prstGeom prst="rect">
            <a:avLst/>
          </a:prstGeom>
          <a:noFill/>
          <a:ln>
            <a:noFill/>
          </a:ln>
        </p:spPr>
        <p:txBody>
          <a:bodyPr wrap="none" lIns="36000" tIns="36000" rIns="36000" bIns="36000" rtlCol="0">
            <a:spAutoFit/>
          </a:bodyPr>
          <a:lstStyle/>
          <a:p>
            <a:r>
              <a:rPr lang="en-US" altLang="ko-KR" sz="900" b="0" dirty="0" smtClean="0">
                <a:solidFill>
                  <a:schemeClr val="tx2">
                    <a:lumMod val="40000"/>
                    <a:lumOff val="60000"/>
                  </a:schemeClr>
                </a:solidFill>
                <a:latin typeface="Arial" panose="020B0604020202020204" pitchFamily="34" charset="0"/>
                <a:ea typeface="맑은 고딕" panose="020B0503020000020004" pitchFamily="50" charset="-127"/>
                <a:cs typeface="Arial" panose="020B0604020202020204" pitchFamily="34" charset="0"/>
              </a:rPr>
              <a:t>ⓒ 2016. Digital Media &amp; Communications R&amp;D</a:t>
            </a:r>
            <a:r>
              <a:rPr lang="en-US" altLang="ko-KR" sz="900" b="0" baseline="0" dirty="0" smtClean="0">
                <a:solidFill>
                  <a:schemeClr val="tx2">
                    <a:lumMod val="40000"/>
                    <a:lumOff val="60000"/>
                  </a:schemeClr>
                </a:solidFill>
                <a:latin typeface="Arial" panose="020B0604020202020204" pitchFamily="34" charset="0"/>
                <a:ea typeface="맑은 고딕" panose="020B0503020000020004" pitchFamily="50" charset="-127"/>
                <a:cs typeface="Arial" panose="020B0604020202020204" pitchFamily="34" charset="0"/>
              </a:rPr>
              <a:t> Center.</a:t>
            </a:r>
            <a:r>
              <a:rPr lang="en-US" altLang="ko-KR" sz="900" b="0" dirty="0" smtClean="0">
                <a:solidFill>
                  <a:schemeClr val="tx2">
                    <a:lumMod val="40000"/>
                    <a:lumOff val="60000"/>
                  </a:schemeClr>
                </a:solidFill>
                <a:latin typeface="Arial" panose="020B0604020202020204" pitchFamily="34" charset="0"/>
                <a:ea typeface="맑은 고딕" panose="020B0503020000020004" pitchFamily="50" charset="-127"/>
                <a:cs typeface="Arial" panose="020B0604020202020204" pitchFamily="34" charset="0"/>
              </a:rPr>
              <a:t> All rights reserved.</a:t>
            </a:r>
            <a:endParaRPr lang="ko-KR" altLang="en-US" sz="900" b="0" dirty="0">
              <a:solidFill>
                <a:schemeClr val="tx2">
                  <a:lumMod val="40000"/>
                  <a:lumOff val="60000"/>
                </a:schemeClr>
              </a:solidFill>
              <a:latin typeface="Arial" panose="020B0604020202020204" pitchFamily="34" charset="0"/>
              <a:ea typeface="맑은 고딕" panose="020B0503020000020004" pitchFamily="50" charset="-127"/>
              <a:cs typeface="Arial" panose="020B0604020202020204" pitchFamily="34" charset="0"/>
            </a:endParaRPr>
          </a:p>
        </p:txBody>
      </p:sp>
      <p:pic>
        <p:nvPicPr>
          <p:cNvPr id="6" name="Picture 1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139952" y="6165304"/>
            <a:ext cx="934109" cy="15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52730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48988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2" r:id="rId5"/>
  </p:sldLayoutIdLst>
  <p:transition>
    <p:fade/>
  </p:transition>
  <p:timing>
    <p:tnLst>
      <p:par>
        <p:cTn id="1" dur="indefinite" restart="never" nodeType="tmRoot"/>
      </p:par>
    </p:tnLst>
  </p:timing>
  <p:hf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1429048" y="2132856"/>
            <a:ext cx="7657631" cy="1261769"/>
          </a:xfrm>
        </p:spPr>
        <p:txBody>
          <a:bodyPr/>
          <a:lstStyle/>
          <a:p>
            <a:pPr algn="l"/>
            <a:r>
              <a:rPr lang="en-US" altLang="ko-KR" sz="3800" b="1" dirty="0" smtClean="0">
                <a:effectLst>
                  <a:outerShdw blurRad="38100" dist="38100" dir="2700000" algn="tl">
                    <a:srgbClr val="000000">
                      <a:alpha val="43137"/>
                    </a:srgbClr>
                  </a:outerShdw>
                </a:effectLst>
              </a:rPr>
              <a:t>Motivation for New WI proposal:</a:t>
            </a:r>
            <a:br>
              <a:rPr lang="en-US" altLang="ko-KR" sz="3800" b="1" dirty="0" smtClean="0">
                <a:effectLst>
                  <a:outerShdw blurRad="38100" dist="38100" dir="2700000" algn="tl">
                    <a:srgbClr val="000000">
                      <a:alpha val="43137"/>
                    </a:srgbClr>
                  </a:outerShdw>
                </a:effectLst>
              </a:rPr>
            </a:br>
            <a:r>
              <a:rPr lang="en-US" altLang="ko-KR" sz="3800" b="1" dirty="0" smtClean="0">
                <a:effectLst>
                  <a:outerShdw blurRad="38100" dist="38100" dir="2700000" algn="tl">
                    <a:srgbClr val="000000">
                      <a:alpha val="43137"/>
                    </a:srgbClr>
                  </a:outerShdw>
                </a:effectLst>
              </a:rPr>
              <a:t>Seamless Handover for LTE</a:t>
            </a:r>
            <a:endParaRPr lang="ko-KR" altLang="en-US" sz="3800" b="1" dirty="0">
              <a:effectLst>
                <a:outerShdw blurRad="38100" dist="38100" dir="2700000" algn="tl">
                  <a:srgbClr val="000000">
                    <a:alpha val="43137"/>
                  </a:srgbClr>
                </a:outerShdw>
              </a:effectLst>
            </a:endParaRPr>
          </a:p>
        </p:txBody>
      </p:sp>
      <p:sp>
        <p:nvSpPr>
          <p:cNvPr id="4" name="직사각형 3"/>
          <p:cNvSpPr/>
          <p:nvPr/>
        </p:nvSpPr>
        <p:spPr>
          <a:xfrm>
            <a:off x="1507416" y="1249481"/>
            <a:ext cx="5870748" cy="811367"/>
          </a:xfrm>
          <a:prstGeom prst="rect">
            <a:avLst/>
          </a:prstGeom>
        </p:spPr>
        <p:txBody>
          <a:bodyPr wrap="square" lIns="36000" tIns="36000" rIns="36000" bIns="36000">
            <a:spAutoFit/>
          </a:bodyPr>
          <a:lstStyle/>
          <a:p>
            <a:r>
              <a:rPr lang="en-US" altLang="ko-KR" sz="2400" dirty="0" smtClean="0">
                <a:solidFill>
                  <a:prstClr val="white"/>
                </a:solidFill>
                <a:latin typeface="Arial" panose="020B0604020202020204" pitchFamily="34" charset="0"/>
                <a:ea typeface="삼성긴고딕 Medium" panose="020B0600000101010101" pitchFamily="50" charset="-127"/>
                <a:cs typeface="Arial" panose="020B0604020202020204" pitchFamily="34" charset="0"/>
              </a:rPr>
              <a:t>3GPP TSG RAN Meeting #71</a:t>
            </a:r>
          </a:p>
          <a:p>
            <a:r>
              <a:rPr lang="en-US" altLang="ko-KR" sz="2400" dirty="0" smtClean="0">
                <a:solidFill>
                  <a:prstClr val="white"/>
                </a:solidFill>
                <a:latin typeface="Arial" panose="020B0604020202020204" pitchFamily="34" charset="0"/>
                <a:ea typeface="삼성긴고딕 Medium" panose="020B0600000101010101" pitchFamily="50" charset="-127"/>
                <a:cs typeface="Arial" panose="020B0604020202020204" pitchFamily="34" charset="0"/>
              </a:rPr>
              <a:t>Gothenburg, Sweden, 7</a:t>
            </a:r>
            <a:r>
              <a:rPr lang="en-US" altLang="ko-KR" sz="2400" baseline="30000" dirty="0" smtClean="0">
                <a:solidFill>
                  <a:prstClr val="white"/>
                </a:solidFill>
                <a:latin typeface="Arial" panose="020B0604020202020204" pitchFamily="34" charset="0"/>
                <a:ea typeface="삼성긴고딕 Medium" panose="020B0600000101010101" pitchFamily="50" charset="-127"/>
                <a:cs typeface="Arial" panose="020B0604020202020204" pitchFamily="34" charset="0"/>
              </a:rPr>
              <a:t>th</a:t>
            </a:r>
            <a:r>
              <a:rPr lang="en-US" altLang="ko-KR" sz="2400" dirty="0" smtClean="0">
                <a:solidFill>
                  <a:prstClr val="white"/>
                </a:solidFill>
                <a:latin typeface="Arial" panose="020B0604020202020204" pitchFamily="34" charset="0"/>
                <a:ea typeface="삼성긴고딕 Medium" panose="020B0600000101010101" pitchFamily="50" charset="-127"/>
                <a:cs typeface="Arial" panose="020B0604020202020204" pitchFamily="34" charset="0"/>
              </a:rPr>
              <a:t> – 10</a:t>
            </a:r>
            <a:r>
              <a:rPr lang="en-US" altLang="ko-KR" sz="2400" baseline="30000" dirty="0" smtClean="0">
                <a:solidFill>
                  <a:prstClr val="white"/>
                </a:solidFill>
                <a:latin typeface="Arial" panose="020B0604020202020204" pitchFamily="34" charset="0"/>
                <a:ea typeface="삼성긴고딕 Medium" panose="020B0600000101010101" pitchFamily="50" charset="-127"/>
                <a:cs typeface="Arial" panose="020B0604020202020204" pitchFamily="34" charset="0"/>
              </a:rPr>
              <a:t>th</a:t>
            </a:r>
            <a:r>
              <a:rPr lang="en-US" altLang="ko-KR" sz="2400" dirty="0" smtClean="0">
                <a:solidFill>
                  <a:prstClr val="white"/>
                </a:solidFill>
                <a:latin typeface="Arial" panose="020B0604020202020204" pitchFamily="34" charset="0"/>
                <a:ea typeface="삼성긴고딕 Medium" panose="020B0600000101010101" pitchFamily="50" charset="-127"/>
                <a:cs typeface="Arial" panose="020B0604020202020204" pitchFamily="34" charset="0"/>
              </a:rPr>
              <a:t> March</a:t>
            </a:r>
            <a:endParaRPr lang="en-US" altLang="ko-KR" sz="2400" dirty="0">
              <a:solidFill>
                <a:prstClr val="white"/>
              </a:solidFill>
              <a:latin typeface="Arial" panose="020B0604020202020204" pitchFamily="34" charset="0"/>
              <a:ea typeface="삼성긴고딕 Medium" panose="020B0600000101010101" pitchFamily="50" charset="-127"/>
              <a:cs typeface="Arial" panose="020B0604020202020204" pitchFamily="34" charset="0"/>
            </a:endParaRPr>
          </a:p>
        </p:txBody>
      </p:sp>
      <p:sp>
        <p:nvSpPr>
          <p:cNvPr id="5" name="부제목 2"/>
          <p:cNvSpPr txBox="1">
            <a:spLocks/>
          </p:cNvSpPr>
          <p:nvPr/>
        </p:nvSpPr>
        <p:spPr>
          <a:xfrm>
            <a:off x="5107900" y="5013176"/>
            <a:ext cx="2632452" cy="461665"/>
          </a:xfrm>
          <a:prstGeom prst="rect">
            <a:avLst/>
          </a:prstGeom>
          <a:noFill/>
        </p:spPr>
        <p:txBody>
          <a:bodyPr wrap="none" rtlCol="0">
            <a:spAutoFit/>
          </a:bodyPr>
          <a:lstStyle>
            <a:lvl1pPr marL="0" indent="0" algn="l" defTabSz="914400" rtl="0" eaLnBrk="1" latinLnBrk="1" hangingPunct="1">
              <a:spcBef>
                <a:spcPct val="20000"/>
              </a:spcBef>
              <a:buFont typeface="Arial" panose="020B0604020202020204" pitchFamily="34" charset="0"/>
              <a:buNone/>
              <a:defRPr lang="ko-KR" altLang="en-US" sz="2000" b="0" kern="1200" dirty="0">
                <a:ln>
                  <a:solidFill>
                    <a:prstClr val="white">
                      <a:alpha val="0"/>
                    </a:prstClr>
                  </a:solidFill>
                </a:ln>
                <a:solidFill>
                  <a:prstClr val="white"/>
                </a:solidFill>
                <a:latin typeface="+mn-ea"/>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2400" dirty="0" smtClean="0">
                <a:latin typeface="Arial" panose="020B0604020202020204" pitchFamily="34" charset="0"/>
                <a:cs typeface="Arial" panose="020B0604020202020204" pitchFamily="34" charset="0"/>
              </a:rPr>
              <a:t>Source: Samsung</a:t>
            </a:r>
            <a:endParaRPr lang="en-US" altLang="ko-KR" sz="2400" dirty="0">
              <a:latin typeface="Arial" panose="020B0604020202020204" pitchFamily="34" charset="0"/>
              <a:cs typeface="Arial" panose="020B0604020202020204" pitchFamily="34" charset="0"/>
            </a:endParaRPr>
          </a:p>
        </p:txBody>
      </p:sp>
      <p:cxnSp>
        <p:nvCxnSpPr>
          <p:cNvPr id="6" name="직선 연결선 5"/>
          <p:cNvCxnSpPr/>
          <p:nvPr/>
        </p:nvCxnSpPr>
        <p:spPr>
          <a:xfrm>
            <a:off x="1558216" y="2060848"/>
            <a:ext cx="7585784" cy="0"/>
          </a:xfrm>
          <a:prstGeom prst="line">
            <a:avLst/>
          </a:prstGeom>
          <a:ln w="31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부제목 2"/>
          <p:cNvSpPr txBox="1">
            <a:spLocks/>
          </p:cNvSpPr>
          <p:nvPr/>
        </p:nvSpPr>
        <p:spPr>
          <a:xfrm>
            <a:off x="5107900" y="4437112"/>
            <a:ext cx="1744388" cy="461665"/>
          </a:xfrm>
          <a:prstGeom prst="rect">
            <a:avLst/>
          </a:prstGeom>
          <a:noFill/>
        </p:spPr>
        <p:txBody>
          <a:bodyPr wrap="none" rtlCol="0">
            <a:spAutoFit/>
          </a:bodyPr>
          <a:lstStyle>
            <a:lvl1pPr marL="0" indent="0" algn="l" defTabSz="914400" rtl="0" eaLnBrk="1" latinLnBrk="1" hangingPunct="1">
              <a:spcBef>
                <a:spcPct val="20000"/>
              </a:spcBef>
              <a:buFont typeface="Arial" panose="020B0604020202020204" pitchFamily="34" charset="0"/>
              <a:buNone/>
              <a:defRPr lang="ko-KR" altLang="en-US" sz="2000" b="0" kern="1200" dirty="0">
                <a:ln>
                  <a:solidFill>
                    <a:prstClr val="white">
                      <a:alpha val="0"/>
                    </a:prstClr>
                  </a:solidFill>
                </a:ln>
                <a:solidFill>
                  <a:prstClr val="white"/>
                </a:solidFill>
                <a:latin typeface="+mn-ea"/>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2400" b="1" dirty="0" smtClean="0">
                <a:latin typeface="Arial" panose="020B0604020202020204" pitchFamily="34" charset="0"/>
                <a:cs typeface="Arial" panose="020B0604020202020204" pitchFamily="34" charset="0"/>
              </a:rPr>
              <a:t>RP-160215</a:t>
            </a:r>
            <a:endParaRPr lang="en-US" altLang="ko-KR"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362940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Current Handover Procedure</a:t>
            </a:r>
            <a:endParaRPr lang="ko-KR" altLang="en-US" dirty="0"/>
          </a:p>
        </p:txBody>
      </p:sp>
      <p:graphicFrame>
        <p:nvGraphicFramePr>
          <p:cNvPr id="6" name="내용 개체 틀 5"/>
          <p:cNvGraphicFramePr>
            <a:graphicFrameLocks noGrp="1"/>
          </p:cNvGraphicFramePr>
          <p:nvPr>
            <p:ph idx="13"/>
            <p:extLst>
              <p:ext uri="{D42A27DB-BD31-4B8C-83A1-F6EECF244321}">
                <p14:modId xmlns:p14="http://schemas.microsoft.com/office/powerpoint/2010/main" val="1614509646"/>
              </p:ext>
            </p:extLst>
          </p:nvPr>
        </p:nvGraphicFramePr>
        <p:xfrm>
          <a:off x="2051720" y="4365104"/>
          <a:ext cx="5196839" cy="1615440"/>
        </p:xfrm>
        <a:graphic>
          <a:graphicData uri="http://schemas.openxmlformats.org/drawingml/2006/table">
            <a:tbl>
              <a:tblPr/>
              <a:tblGrid>
                <a:gridCol w="804643"/>
                <a:gridCol w="3734891"/>
                <a:gridCol w="657305"/>
              </a:tblGrid>
              <a:tr h="91440">
                <a:tc>
                  <a:txBody>
                    <a:bodyPr/>
                    <a:lstStyle/>
                    <a:p>
                      <a:pPr algn="ctr">
                        <a:spcAft>
                          <a:spcPts val="0"/>
                        </a:spcAft>
                      </a:pPr>
                      <a:r>
                        <a:rPr lang="en-GB" sz="900">
                          <a:effectLst/>
                          <a:latin typeface="Arial"/>
                          <a:ea typeface="맑은 고딕"/>
                          <a:cs typeface="Times New Roman"/>
                        </a:rPr>
                        <a:t>Component/ Step</a:t>
                      </a:r>
                      <a:endParaRPr lang="ko-KR" sz="900">
                        <a:effectLst/>
                        <a:latin typeface="Arial"/>
                        <a:ea typeface="맑은 고딕"/>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맑은 고딕"/>
                          <a:cs typeface="Times New Roman"/>
                        </a:rPr>
                        <a:t>Description</a:t>
                      </a:r>
                      <a:endParaRPr lang="ko-KR" sz="900">
                        <a:effectLst/>
                        <a:latin typeface="Arial"/>
                        <a:ea typeface="맑은 고딕"/>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맑은 고딕"/>
                          <a:cs typeface="Times New Roman"/>
                        </a:rPr>
                        <a:t>Time (ms)</a:t>
                      </a:r>
                      <a:endParaRPr lang="ko-KR" sz="900">
                        <a:effectLst/>
                        <a:latin typeface="Arial"/>
                        <a:ea typeface="맑은 고딕"/>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440">
                <a:tc>
                  <a:txBody>
                    <a:bodyPr/>
                    <a:lstStyle/>
                    <a:p>
                      <a:pPr algn="ctr">
                        <a:spcAft>
                          <a:spcPts val="0"/>
                        </a:spcAft>
                      </a:pPr>
                      <a:r>
                        <a:rPr lang="en-GB" sz="800">
                          <a:effectLst/>
                          <a:latin typeface="Arial"/>
                          <a:ea typeface="SimSun"/>
                          <a:cs typeface="Arial"/>
                        </a:rPr>
                        <a:t>7</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맑은 고딕"/>
                          <a:cs typeface="Times New Roman"/>
                        </a:rPr>
                        <a:t>RRC Connection Reconfiguration Incl. </a:t>
                      </a:r>
                      <a:r>
                        <a:rPr lang="en-GB" sz="900" i="1">
                          <a:effectLst/>
                          <a:latin typeface="Arial"/>
                          <a:ea typeface="맑은 고딕"/>
                          <a:cs typeface="Times New Roman"/>
                        </a:rPr>
                        <a:t>mobilityControlInfo</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effectLst/>
                          <a:latin typeface="Arial"/>
                          <a:ea typeface="SimSun"/>
                          <a:cs typeface="Arial"/>
                        </a:rPr>
                        <a:t>15</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440">
                <a:tc>
                  <a:txBody>
                    <a:bodyPr/>
                    <a:lstStyle/>
                    <a:p>
                      <a:pPr algn="ctr">
                        <a:spcAft>
                          <a:spcPts val="0"/>
                        </a:spcAft>
                      </a:pPr>
                      <a:r>
                        <a:rPr lang="en-GB" sz="800">
                          <a:effectLst/>
                          <a:latin typeface="Arial"/>
                          <a:ea typeface="SimSun"/>
                          <a:cs typeface="Arial"/>
                        </a:rPr>
                        <a:t>8</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맑은 고딕"/>
                          <a:cs typeface="Times New Roman"/>
                        </a:rPr>
                        <a:t>SN Status Transfer</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effectLst/>
                          <a:latin typeface="Arial"/>
                          <a:ea typeface="SimSun"/>
                          <a:cs typeface="Arial"/>
                        </a:rPr>
                        <a:t>0</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440">
                <a:tc>
                  <a:txBody>
                    <a:bodyPr/>
                    <a:lstStyle/>
                    <a:p>
                      <a:pPr algn="ctr">
                        <a:spcAft>
                          <a:spcPts val="0"/>
                        </a:spcAft>
                      </a:pPr>
                      <a:r>
                        <a:rPr lang="en-GB" sz="800">
                          <a:effectLst/>
                          <a:latin typeface="Arial"/>
                          <a:ea typeface="SimSun"/>
                          <a:cs typeface="Arial"/>
                        </a:rPr>
                        <a:t>9.1</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맑은 고딕"/>
                          <a:cs typeface="Times New Roman"/>
                        </a:rPr>
                        <a:t>Target cell search</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effectLst/>
                          <a:latin typeface="Arial"/>
                          <a:ea typeface="SimSun"/>
                          <a:cs typeface="Arial"/>
                        </a:rPr>
                        <a:t>0</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440">
                <a:tc>
                  <a:txBody>
                    <a:bodyPr/>
                    <a:lstStyle/>
                    <a:p>
                      <a:pPr algn="ctr">
                        <a:spcAft>
                          <a:spcPts val="0"/>
                        </a:spcAft>
                      </a:pPr>
                      <a:r>
                        <a:rPr lang="en-GB" sz="800">
                          <a:effectLst/>
                          <a:latin typeface="Arial"/>
                          <a:ea typeface="SimSun"/>
                          <a:cs typeface="Arial"/>
                        </a:rPr>
                        <a:t>9.2</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맑은 고딕"/>
                          <a:cs typeface="Times New Roman"/>
                        </a:rPr>
                        <a:t>UE processing time for RF/baseband re-tuning, security update</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effectLst/>
                          <a:latin typeface="Arial"/>
                          <a:ea typeface="SimSun"/>
                          <a:cs typeface="Arial"/>
                        </a:rPr>
                        <a:t>20</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440">
                <a:tc>
                  <a:txBody>
                    <a:bodyPr/>
                    <a:lstStyle/>
                    <a:p>
                      <a:pPr algn="ctr">
                        <a:spcAft>
                          <a:spcPts val="0"/>
                        </a:spcAft>
                      </a:pPr>
                      <a:r>
                        <a:rPr lang="en-GB" sz="800">
                          <a:effectLst/>
                          <a:latin typeface="Arial"/>
                          <a:ea typeface="SimSun"/>
                          <a:cs typeface="Arial"/>
                        </a:rPr>
                        <a:t>9.3</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맑은 고딕"/>
                          <a:cs typeface="Times New Roman"/>
                        </a:rPr>
                        <a:t>Delay to acquire first available PRACH in target eNB</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effectLst/>
                          <a:latin typeface="Arial"/>
                          <a:ea typeface="SimSun"/>
                          <a:cs typeface="Arial"/>
                        </a:rPr>
                        <a:t>0.5/2.5</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440">
                <a:tc>
                  <a:txBody>
                    <a:bodyPr/>
                    <a:lstStyle/>
                    <a:p>
                      <a:pPr algn="ctr">
                        <a:spcAft>
                          <a:spcPts val="0"/>
                        </a:spcAft>
                      </a:pPr>
                      <a:r>
                        <a:rPr lang="en-GB" sz="800">
                          <a:effectLst/>
                          <a:latin typeface="Arial"/>
                          <a:ea typeface="SimSun"/>
                          <a:cs typeface="Arial"/>
                        </a:rPr>
                        <a:t>9.4</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맑은 고딕"/>
                          <a:cs typeface="Times New Roman"/>
                        </a:rPr>
                        <a:t>PRACH preamble transmission</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effectLst/>
                          <a:latin typeface="Arial"/>
                          <a:ea typeface="SimSun"/>
                          <a:cs typeface="Arial"/>
                        </a:rPr>
                        <a:t>1</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440">
                <a:tc>
                  <a:txBody>
                    <a:bodyPr/>
                    <a:lstStyle/>
                    <a:p>
                      <a:pPr algn="ctr">
                        <a:spcAft>
                          <a:spcPts val="0"/>
                        </a:spcAft>
                      </a:pPr>
                      <a:r>
                        <a:rPr lang="en-GB" sz="800">
                          <a:effectLst/>
                          <a:latin typeface="Arial"/>
                          <a:ea typeface="SimSun"/>
                          <a:cs typeface="Arial"/>
                        </a:rPr>
                        <a:t>10</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맑은 고딕"/>
                          <a:cs typeface="Times New Roman"/>
                        </a:rPr>
                        <a:t>UL Allocation + TA for UE</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effectLst/>
                          <a:latin typeface="Arial"/>
                          <a:ea typeface="SimSun"/>
                          <a:cs typeface="Arial"/>
                        </a:rPr>
                        <a:t>3/5</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440">
                <a:tc>
                  <a:txBody>
                    <a:bodyPr/>
                    <a:lstStyle/>
                    <a:p>
                      <a:pPr algn="ctr">
                        <a:spcAft>
                          <a:spcPts val="0"/>
                        </a:spcAft>
                      </a:pPr>
                      <a:r>
                        <a:rPr lang="en-GB" sz="800">
                          <a:effectLst/>
                          <a:latin typeface="Arial"/>
                          <a:ea typeface="SimSun"/>
                          <a:cs typeface="Arial"/>
                        </a:rPr>
                        <a:t>11</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맑은 고딕"/>
                          <a:cs typeface="Times New Roman"/>
                        </a:rPr>
                        <a:t>UE sends RRC Connection Reconfiguration Complete</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effectLst/>
                          <a:latin typeface="Arial"/>
                          <a:ea typeface="SimSun"/>
                          <a:cs typeface="Arial"/>
                        </a:rPr>
                        <a:t>6</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440">
                <a:tc>
                  <a:txBody>
                    <a:bodyPr/>
                    <a:lstStyle/>
                    <a:p>
                      <a:pPr algn="ctr">
                        <a:spcAft>
                          <a:spcPts val="0"/>
                        </a:spcAft>
                      </a:pPr>
                      <a:r>
                        <a:rPr lang="en-GB" sz="1600" b="1">
                          <a:effectLst/>
                          <a:latin typeface="Arial"/>
                          <a:ea typeface="맑은 고딕"/>
                          <a:cs typeface="Times New Roman"/>
                        </a:rPr>
                        <a:t> </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a:ea typeface="맑은 고딕"/>
                          <a:cs typeface="Times New Roman"/>
                        </a:rPr>
                        <a:t>Minimum/Typical Total delay [ms] </a:t>
                      </a:r>
                      <a:endParaRPr lang="ko-KR" sz="90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dirty="0">
                          <a:effectLst/>
                          <a:latin typeface="Arial"/>
                          <a:ea typeface="맑은 고딕"/>
                          <a:cs typeface="Times New Roman"/>
                        </a:rPr>
                        <a:t>45.5/49.5</a:t>
                      </a:r>
                      <a:endParaRPr lang="ko-KR" sz="900" dirty="0">
                        <a:effectLst/>
                        <a:latin typeface="Arial"/>
                        <a:ea typeface="맑은 고딕"/>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슬라이드 번호 개체 틀 3"/>
          <p:cNvSpPr>
            <a:spLocks noGrp="1"/>
          </p:cNvSpPr>
          <p:nvPr>
            <p:ph type="sldNum" sz="quarter" idx="12"/>
          </p:nvPr>
        </p:nvSpPr>
        <p:spPr/>
        <p:txBody>
          <a:bodyPr/>
          <a:lstStyle/>
          <a:p>
            <a:fld id="{41CB6D96-E065-46D7-BFC0-473F3D5B23B3}" type="slidenum">
              <a:rPr lang="ko-KR" altLang="en-US" smtClean="0"/>
              <a:pPr/>
              <a:t>2</a:t>
            </a:fld>
            <a:r>
              <a:rPr lang="ko-KR" altLang="en-US" dirty="0" smtClean="0"/>
              <a:t> </a:t>
            </a:r>
            <a:r>
              <a:rPr lang="en-US" altLang="ko-KR" dirty="0" smtClean="0"/>
              <a:t>/ 6</a:t>
            </a:r>
            <a:endParaRPr lang="ko-KR" altLang="en-US" dirty="0"/>
          </a:p>
        </p:txBody>
      </p:sp>
      <p:sp>
        <p:nvSpPr>
          <p:cNvPr id="10" name="직사각형 9"/>
          <p:cNvSpPr/>
          <p:nvPr/>
        </p:nvSpPr>
        <p:spPr>
          <a:xfrm>
            <a:off x="251520" y="4088105"/>
            <a:ext cx="7992888" cy="276999"/>
          </a:xfrm>
          <a:prstGeom prst="rect">
            <a:avLst/>
          </a:prstGeom>
        </p:spPr>
        <p:txBody>
          <a:bodyPr wrap="square">
            <a:spAutoFit/>
          </a:bodyPr>
          <a:lstStyle/>
          <a:p>
            <a:pPr algn="ctr">
              <a:spcBef>
                <a:spcPts val="300"/>
              </a:spcBef>
              <a:spcAft>
                <a:spcPts val="900"/>
              </a:spcAft>
            </a:pPr>
            <a:r>
              <a:rPr lang="en-GB" altLang="ko-KR" sz="1200" b="1" dirty="0">
                <a:latin typeface="Arial"/>
                <a:cs typeface="Times New Roman"/>
              </a:rPr>
              <a:t>Table 5.2.2-1. Minimum/Typical radio access latency components (Rel. 8/Rel. 9) during </a:t>
            </a:r>
            <a:r>
              <a:rPr lang="en-GB" altLang="ko-KR" sz="1200" b="1" dirty="0" smtClean="0">
                <a:latin typeface="Arial"/>
                <a:cs typeface="Times New Roman"/>
              </a:rPr>
              <a:t>handover [1]</a:t>
            </a:r>
            <a:endParaRPr lang="ko-KR" altLang="ko-KR" sz="1200" b="1" dirty="0">
              <a:latin typeface="Arial"/>
              <a:cs typeface="Times New Roman"/>
            </a:endParaRPr>
          </a:p>
        </p:txBody>
      </p:sp>
      <p:sp>
        <p:nvSpPr>
          <p:cNvPr id="11"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graphicFrame>
        <p:nvGraphicFramePr>
          <p:cNvPr id="12" name="개체 11"/>
          <p:cNvGraphicFramePr>
            <a:graphicFrameLocks noChangeAspect="1"/>
          </p:cNvGraphicFramePr>
          <p:nvPr>
            <p:extLst>
              <p:ext uri="{D42A27DB-BD31-4B8C-83A1-F6EECF244321}">
                <p14:modId xmlns:p14="http://schemas.microsoft.com/office/powerpoint/2010/main" val="296297926"/>
              </p:ext>
            </p:extLst>
          </p:nvPr>
        </p:nvGraphicFramePr>
        <p:xfrm>
          <a:off x="1478111" y="980728"/>
          <a:ext cx="6118225" cy="2743200"/>
        </p:xfrm>
        <a:graphic>
          <a:graphicData uri="http://schemas.openxmlformats.org/presentationml/2006/ole">
            <mc:AlternateContent xmlns:mc="http://schemas.openxmlformats.org/markup-compatibility/2006">
              <mc:Choice xmlns:v="urn:schemas-microsoft-com:vml" Requires="v">
                <p:oleObj spid="_x0000_s1033" name="Visio" r:id="rId3" imgW="6175443" imgH="2771236" progId="Visio.Drawing.11">
                  <p:embed/>
                </p:oleObj>
              </mc:Choice>
              <mc:Fallback>
                <p:oleObj name="Visio" r:id="rId3" imgW="6175443" imgH="2771236" progId="Visio.Drawing.11">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8111" y="980728"/>
                        <a:ext cx="6118225" cy="2743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직사각형 13"/>
          <p:cNvSpPr/>
          <p:nvPr/>
        </p:nvSpPr>
        <p:spPr>
          <a:xfrm>
            <a:off x="2051721" y="3717032"/>
            <a:ext cx="4968551" cy="276999"/>
          </a:xfrm>
          <a:prstGeom prst="rect">
            <a:avLst/>
          </a:prstGeom>
        </p:spPr>
        <p:txBody>
          <a:bodyPr wrap="square">
            <a:spAutoFit/>
          </a:bodyPr>
          <a:lstStyle/>
          <a:p>
            <a:pPr algn="ctr">
              <a:spcBef>
                <a:spcPts val="300"/>
              </a:spcBef>
              <a:spcAft>
                <a:spcPts val="900"/>
              </a:spcAft>
            </a:pPr>
            <a:r>
              <a:rPr lang="en-GB" altLang="ko-KR" sz="1200" b="1" dirty="0">
                <a:latin typeface="Arial"/>
                <a:cs typeface="Times New Roman"/>
              </a:rPr>
              <a:t>Figure 5.1.2-1: Handover execution </a:t>
            </a:r>
            <a:r>
              <a:rPr lang="en-GB" altLang="ko-KR" sz="1200" b="1" dirty="0" smtClean="0">
                <a:latin typeface="Arial"/>
                <a:cs typeface="Times New Roman"/>
              </a:rPr>
              <a:t>procedure [1]</a:t>
            </a:r>
            <a:endParaRPr lang="ko-KR" altLang="en-US" sz="1200" b="1" dirty="0">
              <a:latin typeface="Arial"/>
              <a:cs typeface="Times New Roman"/>
            </a:endParaRPr>
          </a:p>
        </p:txBody>
      </p:sp>
      <p:sp>
        <p:nvSpPr>
          <p:cNvPr id="17" name="직사각형 16"/>
          <p:cNvSpPr/>
          <p:nvPr/>
        </p:nvSpPr>
        <p:spPr>
          <a:xfrm>
            <a:off x="179512" y="6237312"/>
            <a:ext cx="7992888" cy="276999"/>
          </a:xfrm>
          <a:prstGeom prst="rect">
            <a:avLst/>
          </a:prstGeom>
        </p:spPr>
        <p:txBody>
          <a:bodyPr wrap="square">
            <a:spAutoFit/>
          </a:bodyPr>
          <a:lstStyle/>
          <a:p>
            <a:pPr algn="r">
              <a:spcBef>
                <a:spcPts val="300"/>
              </a:spcBef>
              <a:spcAft>
                <a:spcPts val="900"/>
              </a:spcAft>
            </a:pPr>
            <a:r>
              <a:rPr lang="en-GB" altLang="ko-KR" sz="1200" dirty="0" smtClean="0">
                <a:latin typeface="Arial"/>
                <a:cs typeface="Times New Roman"/>
              </a:rPr>
              <a:t>[1] TR 36.881 </a:t>
            </a:r>
            <a:r>
              <a:rPr lang="en-US" altLang="ko-KR" sz="1200" dirty="0">
                <a:latin typeface="Arial"/>
                <a:cs typeface="Times New Roman"/>
              </a:rPr>
              <a:t>Study on latency reduction techniques for LTE</a:t>
            </a:r>
            <a:endParaRPr lang="ko-KR" altLang="ko-KR" sz="1200" dirty="0">
              <a:latin typeface="Arial"/>
              <a:cs typeface="Times New Roman"/>
            </a:endParaRPr>
          </a:p>
        </p:txBody>
      </p:sp>
    </p:spTree>
    <p:extLst>
      <p:ext uri="{BB962C8B-B14F-4D97-AF65-F5344CB8AC3E}">
        <p14:creationId xmlns:p14="http://schemas.microsoft.com/office/powerpoint/2010/main" val="60944389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Current Handover Procedure</a:t>
            </a:r>
            <a:endParaRPr lang="ko-KR" altLang="en-US" dirty="0"/>
          </a:p>
        </p:txBody>
      </p:sp>
      <p:sp>
        <p:nvSpPr>
          <p:cNvPr id="4" name="내용 개체 틀 3"/>
          <p:cNvSpPr>
            <a:spLocks noGrp="1"/>
          </p:cNvSpPr>
          <p:nvPr>
            <p:ph idx="13"/>
          </p:nvPr>
        </p:nvSpPr>
        <p:spPr>
          <a:xfrm>
            <a:off x="188218" y="692696"/>
            <a:ext cx="8795320" cy="5544616"/>
          </a:xfrm>
        </p:spPr>
        <p:txBody>
          <a:bodyPr/>
          <a:lstStyle/>
          <a:p>
            <a:r>
              <a:rPr lang="en-US" altLang="ko-KR" sz="1400" dirty="0" smtClean="0"/>
              <a:t>No enhancement since Release-8</a:t>
            </a:r>
          </a:p>
          <a:p>
            <a:r>
              <a:rPr lang="en-US" altLang="ko-KR" sz="1400" dirty="0" smtClean="0"/>
              <a:t>Break Before Make type of approach; data interruption during handover occurs</a:t>
            </a:r>
          </a:p>
          <a:p>
            <a:r>
              <a:rPr lang="en-US" altLang="ko-KR" sz="1400" dirty="0" smtClean="0"/>
              <a:t>50 </a:t>
            </a:r>
            <a:r>
              <a:rPr lang="en-US" altLang="ko-KR" sz="1400" dirty="0" err="1" smtClean="0"/>
              <a:t>ms</a:t>
            </a:r>
            <a:r>
              <a:rPr lang="en-US" altLang="ko-KR" sz="1400" dirty="0" smtClean="0"/>
              <a:t> interruption causes noticeable QoS degradation (e.g. voice packet drop, throughput reduction)</a:t>
            </a:r>
            <a:endParaRPr lang="ko-KR" altLang="en-US" sz="1400" dirty="0"/>
          </a:p>
          <a:p>
            <a:pPr lvl="1"/>
            <a:endParaRPr lang="ko-KR" altLang="en-US" sz="1200" dirty="0"/>
          </a:p>
          <a:p>
            <a:endParaRPr lang="ko-KR" altLang="en-US" sz="1400" dirty="0"/>
          </a:p>
        </p:txBody>
      </p:sp>
      <p:sp>
        <p:nvSpPr>
          <p:cNvPr id="10" name="슬라이드 번호 개체 틀 2"/>
          <p:cNvSpPr>
            <a:spLocks noGrp="1"/>
          </p:cNvSpPr>
          <p:nvPr>
            <p:ph type="sldNum" sz="quarter" idx="12"/>
          </p:nvPr>
        </p:nvSpPr>
        <p:spPr>
          <a:xfrm>
            <a:off x="8032179" y="6570249"/>
            <a:ext cx="1066800" cy="233602"/>
          </a:xfrm>
          <a:prstGeom prst="rect">
            <a:avLst/>
          </a:prstGeom>
        </p:spPr>
        <p:txBody>
          <a:bodyPr/>
          <a:lstStyle/>
          <a:p>
            <a:fld id="{41CB6D96-E065-46D7-BFC0-473F3D5B23B3}" type="slidenum">
              <a:rPr lang="ko-KR" altLang="en-US" b="1" smtClean="0">
                <a:solidFill>
                  <a:schemeClr val="bg1"/>
                </a:solidFill>
              </a:rPr>
              <a:pPr/>
              <a:t>3</a:t>
            </a:fld>
            <a:r>
              <a:rPr lang="ko-KR" altLang="en-US" b="1" dirty="0" smtClean="0">
                <a:solidFill>
                  <a:schemeClr val="bg1"/>
                </a:solidFill>
              </a:rPr>
              <a:t> </a:t>
            </a:r>
            <a:r>
              <a:rPr lang="en-US" altLang="ko-KR" dirty="0" smtClean="0">
                <a:solidFill>
                  <a:schemeClr val="bg1"/>
                </a:solidFill>
              </a:rPr>
              <a:t>/ 6</a:t>
            </a:r>
            <a:endParaRPr lang="ko-KR" altLang="en-US" dirty="0">
              <a:solidFill>
                <a:schemeClr val="bg1"/>
              </a:solidFill>
            </a:endParaRPr>
          </a:p>
        </p:txBody>
      </p:sp>
      <p:sp>
        <p:nvSpPr>
          <p:cNvPr id="13" name="모서리가 둥근 직사각형 12"/>
          <p:cNvSpPr/>
          <p:nvPr/>
        </p:nvSpPr>
        <p:spPr>
          <a:xfrm>
            <a:off x="212554" y="1916832"/>
            <a:ext cx="4143422" cy="4752528"/>
          </a:xfrm>
          <a:prstGeom prst="roundRect">
            <a:avLst>
              <a:gd name="adj" fmla="val 0"/>
            </a:avLst>
          </a:prstGeom>
          <a:solidFill>
            <a:schemeClr val="bg1"/>
          </a:solidFill>
          <a:ln w="9525">
            <a:solidFill>
              <a:schemeClr val="bg1">
                <a:lumMod val="75000"/>
              </a:schemeClr>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b="1" dirty="0">
              <a:solidFill>
                <a:prstClr val="black"/>
              </a:solidFill>
            </a:endParaRPr>
          </a:p>
        </p:txBody>
      </p:sp>
      <p:sp>
        <p:nvSpPr>
          <p:cNvPr id="14" name="오른쪽 화살표 13"/>
          <p:cNvSpPr/>
          <p:nvPr/>
        </p:nvSpPr>
        <p:spPr>
          <a:xfrm flipH="1">
            <a:off x="2915816" y="4725144"/>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15" name="오른쪽 화살표 14"/>
          <p:cNvSpPr/>
          <p:nvPr/>
        </p:nvSpPr>
        <p:spPr>
          <a:xfrm flipH="1">
            <a:off x="2915816" y="4797152"/>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16" name="오른쪽 화살표 15"/>
          <p:cNvSpPr/>
          <p:nvPr/>
        </p:nvSpPr>
        <p:spPr>
          <a:xfrm flipH="1">
            <a:off x="2915816" y="4869160"/>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17" name="오른쪽 화살표 16"/>
          <p:cNvSpPr/>
          <p:nvPr/>
        </p:nvSpPr>
        <p:spPr>
          <a:xfrm flipH="1">
            <a:off x="2915816" y="4941168"/>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18" name="오른쪽 화살표 17"/>
          <p:cNvSpPr/>
          <p:nvPr/>
        </p:nvSpPr>
        <p:spPr>
          <a:xfrm flipH="1">
            <a:off x="2915816" y="5013176"/>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19" name="오른쪽 화살표 18"/>
          <p:cNvSpPr/>
          <p:nvPr/>
        </p:nvSpPr>
        <p:spPr>
          <a:xfrm flipH="1">
            <a:off x="2915816" y="5085184"/>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20" name="오른쪽 화살표 19"/>
          <p:cNvSpPr/>
          <p:nvPr/>
        </p:nvSpPr>
        <p:spPr>
          <a:xfrm flipH="1">
            <a:off x="2915816" y="5157192"/>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21" name="오른쪽 화살표 20"/>
          <p:cNvSpPr/>
          <p:nvPr/>
        </p:nvSpPr>
        <p:spPr>
          <a:xfrm flipH="1">
            <a:off x="2915816" y="5229200"/>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22" name="오른쪽 화살표 21"/>
          <p:cNvSpPr/>
          <p:nvPr/>
        </p:nvSpPr>
        <p:spPr>
          <a:xfrm flipH="1">
            <a:off x="2915816" y="5301208"/>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23" name="오른쪽 화살표 22"/>
          <p:cNvSpPr/>
          <p:nvPr/>
        </p:nvSpPr>
        <p:spPr>
          <a:xfrm flipH="1">
            <a:off x="2915816" y="5373216"/>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24" name="오른쪽 화살표 23"/>
          <p:cNvSpPr/>
          <p:nvPr/>
        </p:nvSpPr>
        <p:spPr>
          <a:xfrm flipH="1">
            <a:off x="2915816" y="5445224"/>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25" name="오른쪽 화살표 24"/>
          <p:cNvSpPr/>
          <p:nvPr/>
        </p:nvSpPr>
        <p:spPr>
          <a:xfrm flipH="1">
            <a:off x="2915816" y="5517232"/>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26" name="오른쪽 화살표 25"/>
          <p:cNvSpPr/>
          <p:nvPr/>
        </p:nvSpPr>
        <p:spPr>
          <a:xfrm flipH="1">
            <a:off x="2915816" y="5589240"/>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27" name="오른쪽 화살표 26"/>
          <p:cNvSpPr/>
          <p:nvPr/>
        </p:nvSpPr>
        <p:spPr>
          <a:xfrm flipH="1">
            <a:off x="2915816" y="5661248"/>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28" name="오른쪽 화살표 27"/>
          <p:cNvSpPr/>
          <p:nvPr/>
        </p:nvSpPr>
        <p:spPr>
          <a:xfrm flipH="1">
            <a:off x="2915816" y="5733256"/>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29" name="오른쪽 화살표 28"/>
          <p:cNvSpPr/>
          <p:nvPr/>
        </p:nvSpPr>
        <p:spPr>
          <a:xfrm flipH="1">
            <a:off x="2915816" y="5805264"/>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30" name="오른쪽 화살표 29"/>
          <p:cNvSpPr/>
          <p:nvPr/>
        </p:nvSpPr>
        <p:spPr>
          <a:xfrm flipH="1">
            <a:off x="2915816" y="5877272"/>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31" name="오른쪽 화살표 30"/>
          <p:cNvSpPr/>
          <p:nvPr/>
        </p:nvSpPr>
        <p:spPr>
          <a:xfrm flipH="1">
            <a:off x="2915816" y="5949280"/>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32" name="오른쪽 화살표 31"/>
          <p:cNvSpPr/>
          <p:nvPr/>
        </p:nvSpPr>
        <p:spPr>
          <a:xfrm>
            <a:off x="1763688" y="2564904"/>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33" name="오른쪽 화살표 32"/>
          <p:cNvSpPr/>
          <p:nvPr/>
        </p:nvSpPr>
        <p:spPr>
          <a:xfrm>
            <a:off x="1763688" y="2636912"/>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34" name="오른쪽 화살표 33"/>
          <p:cNvSpPr/>
          <p:nvPr/>
        </p:nvSpPr>
        <p:spPr>
          <a:xfrm>
            <a:off x="1763688" y="2708920"/>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35" name="오른쪽 화살표 34"/>
          <p:cNvSpPr/>
          <p:nvPr/>
        </p:nvSpPr>
        <p:spPr>
          <a:xfrm>
            <a:off x="1763688" y="2780928"/>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36" name="오른쪽 화살표 35"/>
          <p:cNvSpPr/>
          <p:nvPr/>
        </p:nvSpPr>
        <p:spPr>
          <a:xfrm>
            <a:off x="1763688" y="2852936"/>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37" name="오른쪽 화살표 36"/>
          <p:cNvSpPr/>
          <p:nvPr/>
        </p:nvSpPr>
        <p:spPr>
          <a:xfrm>
            <a:off x="1763688" y="2924944"/>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38" name="오른쪽 화살표 37"/>
          <p:cNvSpPr/>
          <p:nvPr/>
        </p:nvSpPr>
        <p:spPr>
          <a:xfrm>
            <a:off x="1763688" y="2996952"/>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39" name="오른쪽 화살표 38"/>
          <p:cNvSpPr/>
          <p:nvPr/>
        </p:nvSpPr>
        <p:spPr>
          <a:xfrm>
            <a:off x="1763688" y="3068960"/>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40" name="오른쪽 화살표 39"/>
          <p:cNvSpPr/>
          <p:nvPr/>
        </p:nvSpPr>
        <p:spPr>
          <a:xfrm>
            <a:off x="1763688" y="3140968"/>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41" name="오른쪽 화살표 40"/>
          <p:cNvSpPr/>
          <p:nvPr/>
        </p:nvSpPr>
        <p:spPr>
          <a:xfrm>
            <a:off x="1763688" y="3212976"/>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42" name="TextBox 41"/>
          <p:cNvSpPr txBox="1"/>
          <p:nvPr/>
        </p:nvSpPr>
        <p:spPr>
          <a:xfrm>
            <a:off x="1239432" y="2050720"/>
            <a:ext cx="1080000" cy="288000"/>
          </a:xfrm>
          <a:prstGeom prst="rect">
            <a:avLst/>
          </a:prstGeom>
          <a:noFill/>
        </p:spPr>
        <p:txBody>
          <a:bodyPr wrap="square" rtlCol="0">
            <a:noAutofit/>
          </a:bodyPr>
          <a:lstStyle/>
          <a:p>
            <a:pPr algn="ctr"/>
            <a:r>
              <a:rPr lang="en-US" altLang="ko-KR" sz="1200" b="1" dirty="0" smtClean="0">
                <a:solidFill>
                  <a:srgbClr val="FF0000"/>
                </a:solidFill>
                <a:latin typeface="Arial" pitchFamily="34" charset="0"/>
                <a:ea typeface="맑은 고딕" pitchFamily="50" charset="-127"/>
                <a:cs typeface="Arial" pitchFamily="34" charset="0"/>
              </a:rPr>
              <a:t>Source Cell</a:t>
            </a:r>
            <a:endParaRPr lang="ko-KR" altLang="en-US" sz="1200" b="1" dirty="0" smtClean="0">
              <a:solidFill>
                <a:srgbClr val="FF0000"/>
              </a:solidFill>
              <a:latin typeface="Arial" pitchFamily="34" charset="0"/>
              <a:ea typeface="맑은 고딕" pitchFamily="50" charset="-127"/>
              <a:cs typeface="Arial" pitchFamily="34" charset="0"/>
            </a:endParaRPr>
          </a:p>
        </p:txBody>
      </p:sp>
      <p:sp>
        <p:nvSpPr>
          <p:cNvPr id="43" name="TextBox 42"/>
          <p:cNvSpPr txBox="1"/>
          <p:nvPr/>
        </p:nvSpPr>
        <p:spPr>
          <a:xfrm>
            <a:off x="2555856" y="2060880"/>
            <a:ext cx="720000" cy="288000"/>
          </a:xfrm>
          <a:prstGeom prst="rect">
            <a:avLst/>
          </a:prstGeom>
          <a:noFill/>
        </p:spPr>
        <p:txBody>
          <a:bodyPr wrap="square" rtlCol="0">
            <a:noAutofit/>
          </a:bodyPr>
          <a:lstStyle/>
          <a:p>
            <a:pPr algn="ctr"/>
            <a:r>
              <a:rPr lang="en-US" altLang="ko-KR" sz="1200" b="1" dirty="0" smtClean="0">
                <a:latin typeface="Arial" pitchFamily="34" charset="0"/>
                <a:ea typeface="맑은 고딕" pitchFamily="50" charset="-127"/>
                <a:cs typeface="Arial" pitchFamily="34" charset="0"/>
              </a:rPr>
              <a:t>UE</a:t>
            </a:r>
            <a:endParaRPr lang="ko-KR" altLang="en-US" sz="1200" b="1" dirty="0" smtClean="0">
              <a:latin typeface="Arial" pitchFamily="34" charset="0"/>
              <a:ea typeface="맑은 고딕" pitchFamily="50" charset="-127"/>
              <a:cs typeface="Arial" pitchFamily="34" charset="0"/>
            </a:endParaRPr>
          </a:p>
        </p:txBody>
      </p:sp>
      <p:sp>
        <p:nvSpPr>
          <p:cNvPr id="44" name="TextBox 43"/>
          <p:cNvSpPr txBox="1"/>
          <p:nvPr/>
        </p:nvSpPr>
        <p:spPr>
          <a:xfrm>
            <a:off x="3512200" y="1988840"/>
            <a:ext cx="1080000" cy="288000"/>
          </a:xfrm>
          <a:prstGeom prst="rect">
            <a:avLst/>
          </a:prstGeom>
          <a:noFill/>
        </p:spPr>
        <p:txBody>
          <a:bodyPr wrap="square" rtlCol="0">
            <a:noAutofit/>
          </a:bodyPr>
          <a:lstStyle/>
          <a:p>
            <a:pPr algn="ctr"/>
            <a:r>
              <a:rPr lang="en-US" altLang="ko-KR" sz="1200" b="1" dirty="0" smtClean="0">
                <a:solidFill>
                  <a:srgbClr val="0000FF"/>
                </a:solidFill>
                <a:latin typeface="Arial" pitchFamily="34" charset="0"/>
                <a:ea typeface="맑은 고딕" pitchFamily="50" charset="-127"/>
                <a:cs typeface="Arial" pitchFamily="34" charset="0"/>
              </a:rPr>
              <a:t>Target Cell </a:t>
            </a:r>
            <a:endParaRPr lang="ko-KR" altLang="en-US" sz="1200" b="1" dirty="0" smtClean="0">
              <a:solidFill>
                <a:srgbClr val="0000FF"/>
              </a:solidFill>
              <a:latin typeface="Arial" pitchFamily="34" charset="0"/>
              <a:ea typeface="맑은 고딕" pitchFamily="50" charset="-127"/>
              <a:cs typeface="Arial" pitchFamily="34" charset="0"/>
            </a:endParaRPr>
          </a:p>
        </p:txBody>
      </p:sp>
      <p:cxnSp>
        <p:nvCxnSpPr>
          <p:cNvPr id="45" name="직선 화살표 연결선 44"/>
          <p:cNvCxnSpPr/>
          <p:nvPr/>
        </p:nvCxnSpPr>
        <p:spPr>
          <a:xfrm flipH="1">
            <a:off x="1763768" y="3284985"/>
            <a:ext cx="1152128" cy="0"/>
          </a:xfrm>
          <a:prstGeom prst="straightConnector1">
            <a:avLst/>
          </a:prstGeom>
          <a:ln w="127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1763768" y="3068961"/>
            <a:ext cx="1152128" cy="288000"/>
          </a:xfrm>
          <a:prstGeom prst="rect">
            <a:avLst/>
          </a:prstGeom>
          <a:noFill/>
        </p:spPr>
        <p:txBody>
          <a:bodyPr wrap="square" rtlCol="0">
            <a:noAutofit/>
          </a:bodyPr>
          <a:lstStyle/>
          <a:p>
            <a:pPr algn="ctr"/>
            <a:r>
              <a:rPr lang="en-US" altLang="ko-KR" sz="1000" b="1" dirty="0" smtClean="0">
                <a:latin typeface="Arial" pitchFamily="34" charset="0"/>
                <a:ea typeface="맑은 고딕" pitchFamily="50" charset="-127"/>
                <a:cs typeface="Arial" pitchFamily="34" charset="0"/>
              </a:rPr>
              <a:t>HO command</a:t>
            </a:r>
            <a:endParaRPr lang="ko-KR" altLang="en-US" sz="1000" b="1" dirty="0" smtClean="0">
              <a:latin typeface="Arial" pitchFamily="34" charset="0"/>
              <a:ea typeface="맑은 고딕" pitchFamily="50" charset="-127"/>
              <a:cs typeface="Arial" pitchFamily="34" charset="0"/>
            </a:endParaRPr>
          </a:p>
        </p:txBody>
      </p:sp>
      <p:cxnSp>
        <p:nvCxnSpPr>
          <p:cNvPr id="47" name="직선 화살표 연결선 46"/>
          <p:cNvCxnSpPr/>
          <p:nvPr/>
        </p:nvCxnSpPr>
        <p:spPr>
          <a:xfrm flipH="1">
            <a:off x="2915896" y="3789041"/>
            <a:ext cx="1152128" cy="0"/>
          </a:xfrm>
          <a:prstGeom prst="straightConnector1">
            <a:avLst/>
          </a:prstGeom>
          <a:ln w="127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2915896" y="3573017"/>
            <a:ext cx="1152128" cy="288000"/>
          </a:xfrm>
          <a:prstGeom prst="rect">
            <a:avLst/>
          </a:prstGeom>
          <a:noFill/>
        </p:spPr>
        <p:txBody>
          <a:bodyPr wrap="square" rtlCol="0">
            <a:noAutofit/>
          </a:bodyPr>
          <a:lstStyle/>
          <a:p>
            <a:pPr algn="ctr"/>
            <a:r>
              <a:rPr lang="en-US" altLang="ko-KR" sz="1000" b="1" dirty="0" smtClean="0">
                <a:latin typeface="Arial" pitchFamily="34" charset="0"/>
                <a:ea typeface="맑은 고딕" pitchFamily="50" charset="-127"/>
                <a:cs typeface="Arial" pitchFamily="34" charset="0"/>
              </a:rPr>
              <a:t>RACH</a:t>
            </a:r>
            <a:endParaRPr lang="ko-KR" altLang="en-US" sz="1000" b="1" dirty="0" smtClean="0">
              <a:latin typeface="Arial" pitchFamily="34" charset="0"/>
              <a:ea typeface="맑은 고딕" pitchFamily="50" charset="-127"/>
              <a:cs typeface="Arial" pitchFamily="34" charset="0"/>
            </a:endParaRPr>
          </a:p>
        </p:txBody>
      </p:sp>
      <p:cxnSp>
        <p:nvCxnSpPr>
          <p:cNvPr id="49" name="직선 화살표 연결선 48"/>
          <p:cNvCxnSpPr/>
          <p:nvPr/>
        </p:nvCxnSpPr>
        <p:spPr>
          <a:xfrm flipH="1">
            <a:off x="2915896" y="4221089"/>
            <a:ext cx="1152128" cy="0"/>
          </a:xfrm>
          <a:prstGeom prst="straightConnector1">
            <a:avLst/>
          </a:pr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2915896" y="4005065"/>
            <a:ext cx="1152128" cy="288000"/>
          </a:xfrm>
          <a:prstGeom prst="rect">
            <a:avLst/>
          </a:prstGeom>
          <a:noFill/>
        </p:spPr>
        <p:txBody>
          <a:bodyPr wrap="square" rtlCol="0">
            <a:noAutofit/>
          </a:bodyPr>
          <a:lstStyle/>
          <a:p>
            <a:pPr algn="ctr"/>
            <a:r>
              <a:rPr lang="en-US" altLang="ko-KR" sz="1000" b="1" dirty="0" smtClean="0">
                <a:latin typeface="Arial" pitchFamily="34" charset="0"/>
                <a:ea typeface="맑은 고딕" pitchFamily="50" charset="-127"/>
                <a:cs typeface="Arial" pitchFamily="34" charset="0"/>
              </a:rPr>
              <a:t>RAR</a:t>
            </a:r>
            <a:endParaRPr lang="ko-KR" altLang="en-US" sz="1000" b="1" dirty="0" smtClean="0">
              <a:latin typeface="Arial" pitchFamily="34" charset="0"/>
              <a:ea typeface="맑은 고딕" pitchFamily="50" charset="-127"/>
              <a:cs typeface="Arial" pitchFamily="34" charset="0"/>
            </a:endParaRPr>
          </a:p>
        </p:txBody>
      </p:sp>
      <p:cxnSp>
        <p:nvCxnSpPr>
          <p:cNvPr id="51" name="직선 화살표 연결선 50"/>
          <p:cNvCxnSpPr/>
          <p:nvPr/>
        </p:nvCxnSpPr>
        <p:spPr>
          <a:xfrm flipH="1">
            <a:off x="2915896" y="4653137"/>
            <a:ext cx="1152128" cy="0"/>
          </a:xfrm>
          <a:prstGeom prst="straightConnector1">
            <a:avLst/>
          </a:prstGeom>
          <a:ln w="127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2915896" y="4437113"/>
            <a:ext cx="1152128" cy="288000"/>
          </a:xfrm>
          <a:prstGeom prst="rect">
            <a:avLst/>
          </a:prstGeom>
          <a:noFill/>
        </p:spPr>
        <p:txBody>
          <a:bodyPr wrap="square" rtlCol="0">
            <a:noAutofit/>
          </a:bodyPr>
          <a:lstStyle/>
          <a:p>
            <a:pPr algn="ctr"/>
            <a:r>
              <a:rPr lang="en-US" altLang="ko-KR" sz="1000" b="1" dirty="0" smtClean="0">
                <a:latin typeface="Arial" pitchFamily="34" charset="0"/>
                <a:ea typeface="맑은 고딕" pitchFamily="50" charset="-127"/>
                <a:cs typeface="Arial" pitchFamily="34" charset="0"/>
              </a:rPr>
              <a:t>HO complete</a:t>
            </a:r>
            <a:endParaRPr lang="ko-KR" altLang="en-US" sz="1000" b="1" dirty="0" smtClean="0">
              <a:latin typeface="Arial" pitchFamily="34" charset="0"/>
              <a:ea typeface="맑은 고딕" pitchFamily="50" charset="-127"/>
              <a:cs typeface="Arial" pitchFamily="34" charset="0"/>
            </a:endParaRPr>
          </a:p>
        </p:txBody>
      </p:sp>
      <p:sp>
        <p:nvSpPr>
          <p:cNvPr id="53" name="TextBox 52"/>
          <p:cNvSpPr txBox="1"/>
          <p:nvPr/>
        </p:nvSpPr>
        <p:spPr>
          <a:xfrm>
            <a:off x="251520" y="2780928"/>
            <a:ext cx="1080000" cy="144016"/>
          </a:xfrm>
          <a:prstGeom prst="rect">
            <a:avLst/>
          </a:prstGeom>
          <a:noFill/>
        </p:spPr>
        <p:txBody>
          <a:bodyPr wrap="square" lIns="0" tIns="0" rIns="0" bIns="0" rtlCol="0">
            <a:noAutofit/>
          </a:bodyPr>
          <a:lstStyle/>
          <a:p>
            <a:pPr algn="ctr"/>
            <a:r>
              <a:rPr lang="en-US" altLang="ko-KR" sz="900" dirty="0" smtClean="0">
                <a:solidFill>
                  <a:srgbClr val="FF0000"/>
                </a:solidFill>
                <a:latin typeface="Arial" pitchFamily="34" charset="0"/>
                <a:ea typeface="맑은 고딕" pitchFamily="50" charset="-127"/>
                <a:cs typeface="Arial" pitchFamily="34" charset="0"/>
              </a:rPr>
              <a:t>Source Cell</a:t>
            </a:r>
            <a:endParaRPr lang="ko-KR" altLang="en-US" sz="900" dirty="0" smtClean="0">
              <a:solidFill>
                <a:srgbClr val="FF0000"/>
              </a:solidFill>
              <a:latin typeface="Arial" pitchFamily="34" charset="0"/>
              <a:ea typeface="맑은 고딕" pitchFamily="50" charset="-127"/>
              <a:cs typeface="Arial" pitchFamily="34" charset="0"/>
            </a:endParaRPr>
          </a:p>
        </p:txBody>
      </p:sp>
      <p:sp>
        <p:nvSpPr>
          <p:cNvPr id="55" name="TextBox 54"/>
          <p:cNvSpPr txBox="1"/>
          <p:nvPr/>
        </p:nvSpPr>
        <p:spPr>
          <a:xfrm>
            <a:off x="251520" y="5301209"/>
            <a:ext cx="1080000" cy="144016"/>
          </a:xfrm>
          <a:prstGeom prst="rect">
            <a:avLst/>
          </a:prstGeom>
          <a:noFill/>
        </p:spPr>
        <p:txBody>
          <a:bodyPr wrap="square" lIns="0" tIns="0" rIns="0" bIns="0" rtlCol="0">
            <a:noAutofit/>
          </a:bodyPr>
          <a:lstStyle/>
          <a:p>
            <a:pPr algn="ctr"/>
            <a:r>
              <a:rPr lang="en-US" altLang="ko-KR" sz="900" dirty="0" smtClean="0">
                <a:solidFill>
                  <a:srgbClr val="0000FF"/>
                </a:solidFill>
                <a:latin typeface="Arial" pitchFamily="34" charset="0"/>
                <a:ea typeface="맑은 고딕" pitchFamily="50" charset="-127"/>
                <a:cs typeface="Arial" pitchFamily="34" charset="0"/>
              </a:rPr>
              <a:t>Target Cell</a:t>
            </a:r>
            <a:endParaRPr lang="ko-KR" altLang="en-US" sz="900" dirty="0" smtClean="0">
              <a:solidFill>
                <a:srgbClr val="0000FF"/>
              </a:solidFill>
              <a:latin typeface="Arial" pitchFamily="34" charset="0"/>
              <a:ea typeface="맑은 고딕" pitchFamily="50" charset="-127"/>
              <a:cs typeface="Arial" pitchFamily="34" charset="0"/>
            </a:endParaRPr>
          </a:p>
        </p:txBody>
      </p:sp>
      <p:sp>
        <p:nvSpPr>
          <p:cNvPr id="56" name="왼쪽 중괄호 55"/>
          <p:cNvSpPr/>
          <p:nvPr/>
        </p:nvSpPr>
        <p:spPr>
          <a:xfrm>
            <a:off x="1331720" y="2348880"/>
            <a:ext cx="72008" cy="1008000"/>
          </a:xfrm>
          <a:prstGeom prst="leftBrace">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latin typeface="Arial" pitchFamily="34" charset="0"/>
              <a:cs typeface="Arial" pitchFamily="34" charset="0"/>
            </a:endParaRPr>
          </a:p>
        </p:txBody>
      </p:sp>
      <p:sp>
        <p:nvSpPr>
          <p:cNvPr id="57" name="왼쪽 중괄호 56"/>
          <p:cNvSpPr/>
          <p:nvPr/>
        </p:nvSpPr>
        <p:spPr>
          <a:xfrm>
            <a:off x="1331720" y="4725145"/>
            <a:ext cx="72008" cy="1296144"/>
          </a:xfrm>
          <a:prstGeom prst="leftBrace">
            <a:avLst/>
          </a:prstGeom>
          <a:ln w="127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latin typeface="Arial" pitchFamily="34" charset="0"/>
              <a:cs typeface="Arial" pitchFamily="34" charset="0"/>
            </a:endParaRPr>
          </a:p>
        </p:txBody>
      </p:sp>
      <p:sp>
        <p:nvSpPr>
          <p:cNvPr id="58" name="왼쪽 중괄호 57"/>
          <p:cNvSpPr/>
          <p:nvPr/>
        </p:nvSpPr>
        <p:spPr>
          <a:xfrm>
            <a:off x="1331720" y="3429001"/>
            <a:ext cx="72008" cy="1224136"/>
          </a:xfrm>
          <a:prstGeom prst="leftBrace">
            <a:avLst/>
          </a:prstGeom>
          <a:ln w="12700">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latin typeface="Arial" pitchFamily="34" charset="0"/>
              <a:cs typeface="Arial" pitchFamily="34" charset="0"/>
            </a:endParaRPr>
          </a:p>
        </p:txBody>
      </p:sp>
      <p:sp>
        <p:nvSpPr>
          <p:cNvPr id="59" name="모서리가 둥근 사각형 설명선 58"/>
          <p:cNvSpPr/>
          <p:nvPr/>
        </p:nvSpPr>
        <p:spPr>
          <a:xfrm>
            <a:off x="23495" y="4293096"/>
            <a:ext cx="1092121" cy="864096"/>
          </a:xfrm>
          <a:prstGeom prst="wedgeRoundRectCallout">
            <a:avLst>
              <a:gd name="adj1" fmla="val 68563"/>
              <a:gd name="adj2" fmla="val -66617"/>
              <a:gd name="adj3" fmla="val 16667"/>
            </a:avLst>
          </a:prstGeom>
          <a:solidFill>
            <a:schemeClr val="accent2">
              <a:lumMod val="40000"/>
              <a:lumOff val="60000"/>
              <a:alpha val="69804"/>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a:scene3d>
            <a:camera prst="obliqueBottomRight"/>
            <a:lightRig rig="threePt" dir="t"/>
          </a:scene3d>
        </p:spPr>
        <p:txBody>
          <a:bodyPr lIns="36000" tIns="36000" rIns="36000" bIns="36000"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ko-KR" sz="1200" b="1" i="0" u="none" strike="noStrike" kern="0" cap="none" spc="0" normalizeH="0" baseline="0" noProof="0" dirty="0" smtClean="0">
                <a:ln>
                  <a:noFill/>
                </a:ln>
                <a:solidFill>
                  <a:prstClr val="black"/>
                </a:solidFill>
                <a:effectLst/>
                <a:uLnTx/>
                <a:uFillTx/>
                <a:latin typeface="Arial" pitchFamily="34" charset="0"/>
                <a:ea typeface="맑은 고딕"/>
                <a:cs typeface="Arial" pitchFamily="34" charset="0"/>
              </a:rPr>
              <a:t>Data</a:t>
            </a:r>
            <a:r>
              <a:rPr kumimoji="1" lang="en-US" altLang="ko-KR" sz="1200" b="1" i="0" u="none" strike="noStrike" kern="0" cap="none" spc="0" normalizeH="0" noProof="0" dirty="0" smtClean="0">
                <a:ln>
                  <a:noFill/>
                </a:ln>
                <a:solidFill>
                  <a:prstClr val="black"/>
                </a:solidFill>
                <a:effectLst/>
                <a:uLnTx/>
                <a:uFillTx/>
                <a:latin typeface="Arial" pitchFamily="34" charset="0"/>
                <a:ea typeface="맑은 고딕"/>
                <a:cs typeface="Arial" pitchFamily="34" charset="0"/>
              </a:rPr>
              <a:t> </a:t>
            </a:r>
            <a:r>
              <a:rPr kumimoji="1" lang="en-US" altLang="ko-KR" sz="1200" b="1" i="0" u="none" strike="noStrike" kern="0" cap="none" spc="0" normalizeH="0" baseline="0" noProof="0" dirty="0" smtClean="0">
                <a:ln>
                  <a:noFill/>
                </a:ln>
                <a:solidFill>
                  <a:prstClr val="black"/>
                </a:solidFill>
                <a:effectLst/>
                <a:uLnTx/>
                <a:uFillTx/>
                <a:latin typeface="Arial" pitchFamily="34" charset="0"/>
                <a:ea typeface="맑은 고딕"/>
                <a:cs typeface="Arial" pitchFamily="34" charset="0"/>
              </a:rPr>
              <a:t>interruption</a:t>
            </a:r>
          </a:p>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ko-KR" sz="1200" b="1" i="0" u="none" strike="noStrike" kern="0" cap="none" spc="0" normalizeH="0" baseline="0" noProof="0" dirty="0" smtClean="0">
                <a:ln>
                  <a:noFill/>
                </a:ln>
                <a:solidFill>
                  <a:prstClr val="black"/>
                </a:solidFill>
                <a:effectLst/>
                <a:uLnTx/>
                <a:uFillTx/>
                <a:latin typeface="Arial" pitchFamily="34" charset="0"/>
                <a:ea typeface="맑은 고딕"/>
                <a:cs typeface="Arial" pitchFamily="34" charset="0"/>
              </a:rPr>
              <a:t>( </a:t>
            </a:r>
            <a:r>
              <a:rPr kumimoji="1" lang="en-US" altLang="ko-KR" sz="1200" b="1" i="0" u="none" strike="noStrike" kern="0" cap="none" spc="0" normalizeH="0" baseline="0" noProof="0" dirty="0" smtClean="0">
                <a:ln>
                  <a:noFill/>
                </a:ln>
                <a:solidFill>
                  <a:prstClr val="black"/>
                </a:solidFill>
                <a:effectLst/>
                <a:uLnTx/>
                <a:uFillTx/>
                <a:latin typeface="Arial" pitchFamily="34" charset="0"/>
                <a:ea typeface="Arial Unicode MS"/>
                <a:cs typeface="Arial" pitchFamily="34" charset="0"/>
              </a:rPr>
              <a:t>≈</a:t>
            </a:r>
            <a:r>
              <a:rPr kumimoji="1" lang="en-US" altLang="ko-KR" sz="1200" b="1" i="0" u="none" strike="noStrike" kern="0" cap="none" spc="0" normalizeH="0" baseline="0" noProof="0" dirty="0" smtClean="0">
                <a:ln>
                  <a:noFill/>
                </a:ln>
                <a:solidFill>
                  <a:prstClr val="black"/>
                </a:solidFill>
                <a:effectLst/>
                <a:uLnTx/>
                <a:uFillTx/>
                <a:latin typeface="Arial" pitchFamily="34" charset="0"/>
                <a:ea typeface="맑은 고딕"/>
                <a:cs typeface="Arial" pitchFamily="34" charset="0"/>
              </a:rPr>
              <a:t> 50 </a:t>
            </a:r>
            <a:r>
              <a:rPr lang="en-US" altLang="ko-KR" sz="1200" b="1" kern="0" dirty="0" err="1" smtClean="0">
                <a:solidFill>
                  <a:prstClr val="black"/>
                </a:solidFill>
                <a:latin typeface="Arial" pitchFamily="34" charset="0"/>
                <a:ea typeface="맑은 고딕"/>
                <a:cs typeface="Arial" pitchFamily="34" charset="0"/>
              </a:rPr>
              <a:t>ms</a:t>
            </a:r>
            <a:r>
              <a:rPr lang="en-US" altLang="ko-KR" sz="1200" b="1" kern="0" dirty="0" smtClean="0">
                <a:solidFill>
                  <a:prstClr val="black"/>
                </a:solidFill>
                <a:latin typeface="Arial" pitchFamily="34" charset="0"/>
                <a:ea typeface="맑은 고딕"/>
                <a:cs typeface="Arial" pitchFamily="34" charset="0"/>
              </a:rPr>
              <a:t>)</a:t>
            </a:r>
            <a:endParaRPr kumimoji="1" lang="en-US" altLang="ko-KR" sz="1200" b="1" i="0" u="none" strike="noStrike" kern="0" cap="none" spc="0" normalizeH="0" baseline="0" noProof="0" dirty="0" smtClean="0">
              <a:ln>
                <a:noFill/>
              </a:ln>
              <a:solidFill>
                <a:prstClr val="black"/>
              </a:solidFill>
              <a:effectLst/>
              <a:uLnTx/>
              <a:uFillTx/>
              <a:latin typeface="Arial" pitchFamily="34" charset="0"/>
              <a:ea typeface="맑은 고딕"/>
              <a:cs typeface="Arial" pitchFamily="34" charset="0"/>
            </a:endParaRPr>
          </a:p>
        </p:txBody>
      </p:sp>
      <p:sp>
        <p:nvSpPr>
          <p:cNvPr id="60" name="직사각형 59"/>
          <p:cNvSpPr/>
          <p:nvPr/>
        </p:nvSpPr>
        <p:spPr>
          <a:xfrm>
            <a:off x="1619672" y="6165304"/>
            <a:ext cx="2592288" cy="360040"/>
          </a:xfrm>
          <a:prstGeom prst="rect">
            <a:avLst/>
          </a:prstGeom>
          <a:solidFill>
            <a:schemeClr val="bg1"/>
          </a:solidFill>
          <a:ln w="9525">
            <a:solidFill>
              <a:schemeClr val="bg1">
                <a:lumMod val="7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pitchFamily="34" charset="0"/>
              <a:cs typeface="Arial" pitchFamily="34" charset="0"/>
            </a:endParaRPr>
          </a:p>
        </p:txBody>
      </p:sp>
      <p:sp>
        <p:nvSpPr>
          <p:cNvPr id="61" name="TextBox 60"/>
          <p:cNvSpPr txBox="1"/>
          <p:nvPr/>
        </p:nvSpPr>
        <p:spPr>
          <a:xfrm>
            <a:off x="1673680" y="6309320"/>
            <a:ext cx="1248139" cy="288032"/>
          </a:xfrm>
          <a:prstGeom prst="rect">
            <a:avLst/>
          </a:prstGeom>
          <a:noFill/>
        </p:spPr>
        <p:txBody>
          <a:bodyPr wrap="square" lIns="0" tIns="0" rIns="0" bIns="0" rtlCol="0">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ko-KR" sz="900" b="1" kern="0" dirty="0" err="1" smtClean="0">
                <a:solidFill>
                  <a:srgbClr val="FF0000"/>
                </a:solidFill>
                <a:latin typeface="Arial" pitchFamily="34" charset="0"/>
                <a:ea typeface="+mj-ea"/>
                <a:cs typeface="Arial" pitchFamily="34" charset="0"/>
              </a:rPr>
              <a:t>Tx</a:t>
            </a:r>
            <a:r>
              <a:rPr kumimoji="1" lang="en-US" altLang="ko-KR" sz="900" b="1" kern="0" dirty="0" smtClean="0">
                <a:solidFill>
                  <a:srgbClr val="FF0000"/>
                </a:solidFill>
                <a:latin typeface="Arial" pitchFamily="34" charset="0"/>
                <a:ea typeface="+mj-ea"/>
                <a:cs typeface="Arial" pitchFamily="34" charset="0"/>
              </a:rPr>
              <a:t>/Rx with</a:t>
            </a:r>
            <a:r>
              <a:rPr kumimoji="1" lang="en-US" altLang="ko-KR" sz="900" b="1" i="0" u="none" strike="noStrike" kern="0" cap="none" spc="0" normalizeH="0" noProof="0" dirty="0" smtClean="0">
                <a:ln>
                  <a:noFill/>
                </a:ln>
                <a:solidFill>
                  <a:srgbClr val="FF0000"/>
                </a:solidFill>
                <a:effectLst/>
                <a:uLnTx/>
                <a:uFillTx/>
                <a:latin typeface="Arial" pitchFamily="34" charset="0"/>
                <a:ea typeface="+mj-ea"/>
                <a:cs typeface="Arial" pitchFamily="34" charset="0"/>
              </a:rPr>
              <a:t> source cell</a:t>
            </a:r>
            <a:endParaRPr kumimoji="1" lang="en-US" altLang="ko-KR" sz="900" b="1" i="0" u="none" strike="noStrike" kern="0" cap="none" spc="0" normalizeH="0" baseline="0" noProof="0" dirty="0" smtClean="0">
              <a:ln>
                <a:noFill/>
              </a:ln>
              <a:solidFill>
                <a:srgbClr val="FF0000"/>
              </a:solidFill>
              <a:effectLst/>
              <a:uLnTx/>
              <a:uFillTx/>
              <a:latin typeface="Arial" pitchFamily="34" charset="0"/>
              <a:ea typeface="+mj-ea"/>
              <a:cs typeface="Arial" pitchFamily="34" charset="0"/>
            </a:endParaRPr>
          </a:p>
        </p:txBody>
      </p:sp>
      <p:sp>
        <p:nvSpPr>
          <p:cNvPr id="62" name="TextBox 61"/>
          <p:cNvSpPr txBox="1"/>
          <p:nvPr/>
        </p:nvSpPr>
        <p:spPr>
          <a:xfrm>
            <a:off x="2921819" y="6309320"/>
            <a:ext cx="1248139" cy="288032"/>
          </a:xfrm>
          <a:prstGeom prst="rect">
            <a:avLst/>
          </a:prstGeom>
          <a:noFill/>
        </p:spPr>
        <p:txBody>
          <a:bodyPr wrap="square" lIns="0" tIns="0" rIns="0" bIns="0" rtlCol="0">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ko-KR" sz="900" b="1" kern="0" dirty="0" err="1" smtClean="0">
                <a:solidFill>
                  <a:srgbClr val="0000FF"/>
                </a:solidFill>
                <a:latin typeface="Arial" pitchFamily="34" charset="0"/>
                <a:ea typeface="+mj-ea"/>
                <a:cs typeface="Arial" pitchFamily="34" charset="0"/>
              </a:rPr>
              <a:t>Tx</a:t>
            </a:r>
            <a:r>
              <a:rPr kumimoji="1" lang="en-US" altLang="ko-KR" sz="900" b="1" kern="0" dirty="0" smtClean="0">
                <a:solidFill>
                  <a:srgbClr val="0000FF"/>
                </a:solidFill>
                <a:latin typeface="Arial" pitchFamily="34" charset="0"/>
                <a:ea typeface="+mj-ea"/>
                <a:cs typeface="Arial" pitchFamily="34" charset="0"/>
              </a:rPr>
              <a:t>/Rx with target cell</a:t>
            </a:r>
            <a:endParaRPr kumimoji="1" lang="en-US" altLang="ko-KR" sz="900" b="1" i="0" u="none" strike="noStrike" kern="0" cap="none" spc="0" normalizeH="0" baseline="0" noProof="0" dirty="0" smtClean="0">
              <a:ln>
                <a:noFill/>
              </a:ln>
              <a:solidFill>
                <a:srgbClr val="0000FF"/>
              </a:solidFill>
              <a:effectLst/>
              <a:uLnTx/>
              <a:uFillTx/>
              <a:latin typeface="Arial" pitchFamily="34" charset="0"/>
              <a:ea typeface="+mj-ea"/>
              <a:cs typeface="Arial" pitchFamily="34" charset="0"/>
            </a:endParaRPr>
          </a:p>
        </p:txBody>
      </p:sp>
      <p:sp>
        <p:nvSpPr>
          <p:cNvPr id="63" name="오른쪽 화살표 62"/>
          <p:cNvSpPr/>
          <p:nvPr/>
        </p:nvSpPr>
        <p:spPr>
          <a:xfrm>
            <a:off x="1763688" y="6237312"/>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64" name="오른쪽 화살표 63"/>
          <p:cNvSpPr/>
          <p:nvPr/>
        </p:nvSpPr>
        <p:spPr>
          <a:xfrm flipH="1">
            <a:off x="2915816" y="6237312"/>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65" name="오른쪽 화살표 64"/>
          <p:cNvSpPr/>
          <p:nvPr/>
        </p:nvSpPr>
        <p:spPr>
          <a:xfrm>
            <a:off x="1763688" y="2492896"/>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66" name="오른쪽 화살표 65"/>
          <p:cNvSpPr/>
          <p:nvPr/>
        </p:nvSpPr>
        <p:spPr>
          <a:xfrm>
            <a:off x="1763688" y="2420888"/>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67" name="오른쪽 화살표 66"/>
          <p:cNvSpPr/>
          <p:nvPr/>
        </p:nvSpPr>
        <p:spPr>
          <a:xfrm>
            <a:off x="1763688" y="2348880"/>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cxnSp>
        <p:nvCxnSpPr>
          <p:cNvPr id="68" name="직선 연결선 67"/>
          <p:cNvCxnSpPr/>
          <p:nvPr/>
        </p:nvCxnSpPr>
        <p:spPr>
          <a:xfrm>
            <a:off x="1763600" y="2349296"/>
            <a:ext cx="0" cy="367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직선 연결선 68"/>
          <p:cNvCxnSpPr/>
          <p:nvPr/>
        </p:nvCxnSpPr>
        <p:spPr>
          <a:xfrm>
            <a:off x="2915728" y="2349296"/>
            <a:ext cx="0" cy="367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직선 연결선 69"/>
          <p:cNvCxnSpPr/>
          <p:nvPr/>
        </p:nvCxnSpPr>
        <p:spPr>
          <a:xfrm>
            <a:off x="4068024" y="2349296"/>
            <a:ext cx="0" cy="367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직선 화살표 연결선 70"/>
          <p:cNvCxnSpPr/>
          <p:nvPr/>
        </p:nvCxnSpPr>
        <p:spPr>
          <a:xfrm flipH="1">
            <a:off x="1763768" y="2564936"/>
            <a:ext cx="1152128" cy="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1763768" y="2348912"/>
            <a:ext cx="1800000" cy="288000"/>
          </a:xfrm>
          <a:prstGeom prst="rect">
            <a:avLst/>
          </a:prstGeom>
          <a:noFill/>
        </p:spPr>
        <p:txBody>
          <a:bodyPr wrap="square" rtlCol="0">
            <a:noAutofit/>
          </a:bodyPr>
          <a:lstStyle/>
          <a:p>
            <a:pPr algn="ctr"/>
            <a:r>
              <a:rPr lang="en-US" altLang="ko-KR" sz="1000" b="1" dirty="0" smtClean="0">
                <a:latin typeface="Arial" pitchFamily="34" charset="0"/>
                <a:ea typeface="맑은 고딕" pitchFamily="50" charset="-127"/>
                <a:cs typeface="Arial" pitchFamily="34" charset="0"/>
              </a:rPr>
              <a:t>Measurement Report</a:t>
            </a:r>
            <a:endParaRPr lang="ko-KR" altLang="en-US" sz="1000" b="1" dirty="0" smtClean="0">
              <a:latin typeface="Arial" pitchFamily="34" charset="0"/>
              <a:ea typeface="맑은 고딕" pitchFamily="50" charset="-127"/>
              <a:cs typeface="Arial" pitchFamily="34" charset="0"/>
            </a:endParaRPr>
          </a:p>
        </p:txBody>
      </p:sp>
      <p:cxnSp>
        <p:nvCxnSpPr>
          <p:cNvPr id="73" name="직선 화살표 연결선 72"/>
          <p:cNvCxnSpPr/>
          <p:nvPr/>
        </p:nvCxnSpPr>
        <p:spPr>
          <a:xfrm flipH="1">
            <a:off x="1763688" y="3068960"/>
            <a:ext cx="2304256" cy="3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2915816" y="2852968"/>
            <a:ext cx="1152128" cy="288000"/>
          </a:xfrm>
          <a:prstGeom prst="rect">
            <a:avLst/>
          </a:prstGeom>
          <a:noFill/>
        </p:spPr>
        <p:txBody>
          <a:bodyPr wrap="square" rtlCol="0">
            <a:noAutofit/>
          </a:bodyPr>
          <a:lstStyle/>
          <a:p>
            <a:pPr algn="ctr"/>
            <a:r>
              <a:rPr lang="en-US" altLang="ko-KR" sz="1000" b="1" dirty="0" smtClean="0">
                <a:latin typeface="Arial" pitchFamily="34" charset="0"/>
                <a:ea typeface="맑은 고딕" pitchFamily="50" charset="-127"/>
                <a:cs typeface="Arial" pitchFamily="34" charset="0"/>
              </a:rPr>
              <a:t>HO request Ack</a:t>
            </a:r>
            <a:endParaRPr lang="ko-KR" altLang="en-US" sz="1000" b="1" dirty="0" smtClean="0">
              <a:latin typeface="Arial" pitchFamily="34" charset="0"/>
              <a:ea typeface="맑은 고딕" pitchFamily="50" charset="-127"/>
              <a:cs typeface="Arial" pitchFamily="34" charset="0"/>
            </a:endParaRPr>
          </a:p>
        </p:txBody>
      </p:sp>
      <p:cxnSp>
        <p:nvCxnSpPr>
          <p:cNvPr id="75" name="직선 화살표 연결선 74"/>
          <p:cNvCxnSpPr/>
          <p:nvPr/>
        </p:nvCxnSpPr>
        <p:spPr>
          <a:xfrm flipH="1">
            <a:off x="1763688" y="2780896"/>
            <a:ext cx="2304256" cy="32"/>
          </a:xfrm>
          <a:prstGeom prst="straightConnector1">
            <a:avLst/>
          </a:prstGeom>
          <a:ln w="127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1763688" y="2564904"/>
            <a:ext cx="1152128" cy="288000"/>
          </a:xfrm>
          <a:prstGeom prst="rect">
            <a:avLst/>
          </a:prstGeom>
          <a:noFill/>
        </p:spPr>
        <p:txBody>
          <a:bodyPr wrap="square" rtlCol="0">
            <a:noAutofit/>
          </a:bodyPr>
          <a:lstStyle/>
          <a:p>
            <a:pPr algn="ctr"/>
            <a:r>
              <a:rPr lang="en-US" altLang="ko-KR" sz="1000" b="1" dirty="0" smtClean="0">
                <a:latin typeface="Arial" pitchFamily="34" charset="0"/>
                <a:ea typeface="맑은 고딕" pitchFamily="50" charset="-127"/>
                <a:cs typeface="Arial" pitchFamily="34" charset="0"/>
              </a:rPr>
              <a:t>HO request</a:t>
            </a:r>
            <a:endParaRPr lang="ko-KR" altLang="en-US" sz="1000" b="1" dirty="0" smtClean="0">
              <a:latin typeface="Arial" pitchFamily="34" charset="0"/>
              <a:ea typeface="맑은 고딕" pitchFamily="50" charset="-127"/>
              <a:cs typeface="Arial" pitchFamily="34" charset="0"/>
            </a:endParaRPr>
          </a:p>
        </p:txBody>
      </p:sp>
      <p:sp>
        <p:nvSpPr>
          <p:cNvPr id="77" name="모서리가 둥근 직사각형 76"/>
          <p:cNvSpPr/>
          <p:nvPr/>
        </p:nvSpPr>
        <p:spPr>
          <a:xfrm>
            <a:off x="4499992" y="2056942"/>
            <a:ext cx="4464496" cy="1224136"/>
          </a:xfrm>
          <a:prstGeom prst="roundRect">
            <a:avLst>
              <a:gd name="adj" fmla="val 0"/>
            </a:avLst>
          </a:prstGeom>
          <a:solidFill>
            <a:schemeClr val="bg1">
              <a:lumMod val="85000"/>
            </a:schemeClr>
          </a:solidFill>
          <a:ln w="3175">
            <a:solidFill>
              <a:schemeClr val="bg1">
                <a:lumMod val="7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b="1" dirty="0">
              <a:solidFill>
                <a:prstClr val="black"/>
              </a:solidFill>
              <a:latin typeface="Arial" pitchFamily="34" charset="0"/>
              <a:cs typeface="Arial" pitchFamily="34" charset="0"/>
            </a:endParaRPr>
          </a:p>
        </p:txBody>
      </p:sp>
      <p:sp>
        <p:nvSpPr>
          <p:cNvPr id="78" name="모서리가 둥근 직사각형 77"/>
          <p:cNvSpPr/>
          <p:nvPr/>
        </p:nvSpPr>
        <p:spPr>
          <a:xfrm>
            <a:off x="4499992" y="3425094"/>
            <a:ext cx="4464496" cy="1224136"/>
          </a:xfrm>
          <a:prstGeom prst="roundRect">
            <a:avLst>
              <a:gd name="adj" fmla="val 0"/>
            </a:avLst>
          </a:prstGeom>
          <a:solidFill>
            <a:schemeClr val="bg1">
              <a:lumMod val="85000"/>
            </a:schemeClr>
          </a:solidFill>
          <a:ln w="3175">
            <a:solidFill>
              <a:schemeClr val="bg1">
                <a:lumMod val="7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b="1" dirty="0">
              <a:solidFill>
                <a:prstClr val="black"/>
              </a:solidFill>
              <a:latin typeface="Arial" pitchFamily="34" charset="0"/>
              <a:cs typeface="Arial" pitchFamily="34" charset="0"/>
            </a:endParaRPr>
          </a:p>
        </p:txBody>
      </p:sp>
      <p:sp>
        <p:nvSpPr>
          <p:cNvPr id="79" name="모서리가 둥근 직사각형 78"/>
          <p:cNvSpPr/>
          <p:nvPr/>
        </p:nvSpPr>
        <p:spPr>
          <a:xfrm>
            <a:off x="4499992" y="4793246"/>
            <a:ext cx="4464496" cy="1224136"/>
          </a:xfrm>
          <a:prstGeom prst="roundRect">
            <a:avLst>
              <a:gd name="adj" fmla="val 0"/>
            </a:avLst>
          </a:prstGeom>
          <a:solidFill>
            <a:schemeClr val="bg1">
              <a:lumMod val="85000"/>
            </a:schemeClr>
          </a:solidFill>
          <a:ln w="3175">
            <a:solidFill>
              <a:schemeClr val="bg1">
                <a:lumMod val="7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b="1" dirty="0">
              <a:solidFill>
                <a:prstClr val="black"/>
              </a:solidFill>
              <a:latin typeface="Arial" pitchFamily="34" charset="0"/>
              <a:cs typeface="Arial" pitchFamily="34" charset="0"/>
            </a:endParaRPr>
          </a:p>
        </p:txBody>
      </p:sp>
      <p:sp>
        <p:nvSpPr>
          <p:cNvPr id="80" name="오른쪽 화살표 79"/>
          <p:cNvSpPr/>
          <p:nvPr/>
        </p:nvSpPr>
        <p:spPr>
          <a:xfrm rot="5400000">
            <a:off x="5436096" y="2416982"/>
            <a:ext cx="144016" cy="144016"/>
          </a:xfrm>
          <a:prstGeom prst="rightArrow">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81" name="오른쪽 화살표 80"/>
          <p:cNvSpPr/>
          <p:nvPr/>
        </p:nvSpPr>
        <p:spPr>
          <a:xfrm rot="5400000">
            <a:off x="5436096" y="2777022"/>
            <a:ext cx="144016" cy="144016"/>
          </a:xfrm>
          <a:prstGeom prst="rightArrow">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82" name="오른쪽 화살표 81"/>
          <p:cNvSpPr/>
          <p:nvPr/>
        </p:nvSpPr>
        <p:spPr>
          <a:xfrm rot="5400000">
            <a:off x="5436096" y="3785134"/>
            <a:ext cx="144016" cy="144016"/>
          </a:xfrm>
          <a:prstGeom prst="rightArrow">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83" name="오른쪽 화살표 82"/>
          <p:cNvSpPr/>
          <p:nvPr/>
        </p:nvSpPr>
        <p:spPr>
          <a:xfrm rot="5400000">
            <a:off x="7164288" y="5153286"/>
            <a:ext cx="144016" cy="144016"/>
          </a:xfrm>
          <a:prstGeom prst="rightArrow">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84" name="오른쪽 화살표 83"/>
          <p:cNvSpPr/>
          <p:nvPr/>
        </p:nvSpPr>
        <p:spPr>
          <a:xfrm rot="5400000">
            <a:off x="7164288" y="5513326"/>
            <a:ext cx="144016" cy="144016"/>
          </a:xfrm>
          <a:prstGeom prst="rightArrow">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85" name="오른쪽 화살표 84"/>
          <p:cNvSpPr/>
          <p:nvPr/>
        </p:nvSpPr>
        <p:spPr>
          <a:xfrm>
            <a:off x="5940152" y="3960682"/>
            <a:ext cx="864096" cy="144016"/>
          </a:xfrm>
          <a:prstGeom prst="rightArrow">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Arial" pitchFamily="34" charset="0"/>
              <a:cs typeface="Arial" pitchFamily="34" charset="0"/>
            </a:endParaRPr>
          </a:p>
        </p:txBody>
      </p:sp>
      <p:sp>
        <p:nvSpPr>
          <p:cNvPr id="86" name="TextBox 85"/>
          <p:cNvSpPr txBox="1"/>
          <p:nvPr/>
        </p:nvSpPr>
        <p:spPr>
          <a:xfrm>
            <a:off x="5076056" y="2561022"/>
            <a:ext cx="864000" cy="216000"/>
          </a:xfrm>
          <a:prstGeom prst="rect">
            <a:avLst/>
          </a:prstGeom>
          <a:solidFill>
            <a:schemeClr val="bg1">
              <a:alpha val="50196"/>
            </a:schemeClr>
          </a:solidFill>
          <a:ln>
            <a:solidFill>
              <a:srgbClr val="FF0000"/>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FF0000"/>
                </a:solidFill>
                <a:latin typeface="Arial" pitchFamily="34" charset="0"/>
                <a:ea typeface="+mj-ea"/>
                <a:cs typeface="Arial" pitchFamily="34" charset="0"/>
              </a:rPr>
              <a:t>PDCP</a:t>
            </a:r>
          </a:p>
        </p:txBody>
      </p:sp>
      <p:sp>
        <p:nvSpPr>
          <p:cNvPr id="87" name="TextBox 86"/>
          <p:cNvSpPr txBox="1"/>
          <p:nvPr/>
        </p:nvSpPr>
        <p:spPr>
          <a:xfrm>
            <a:off x="5076056" y="2921062"/>
            <a:ext cx="864000" cy="216000"/>
          </a:xfrm>
          <a:prstGeom prst="rect">
            <a:avLst/>
          </a:prstGeom>
          <a:solidFill>
            <a:schemeClr val="bg1">
              <a:alpha val="50196"/>
            </a:schemeClr>
          </a:solidFill>
          <a:ln>
            <a:solidFill>
              <a:srgbClr val="FF0000"/>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FF0000"/>
                </a:solidFill>
                <a:latin typeface="Arial" pitchFamily="34" charset="0"/>
                <a:ea typeface="+mj-ea"/>
                <a:cs typeface="Arial" pitchFamily="34" charset="0"/>
              </a:rPr>
              <a:t>RLC</a:t>
            </a:r>
          </a:p>
        </p:txBody>
      </p:sp>
      <p:sp>
        <p:nvSpPr>
          <p:cNvPr id="88" name="TextBox 87"/>
          <p:cNvSpPr txBox="1"/>
          <p:nvPr/>
        </p:nvSpPr>
        <p:spPr>
          <a:xfrm>
            <a:off x="5076056" y="2200958"/>
            <a:ext cx="2592288" cy="216000"/>
          </a:xfrm>
          <a:prstGeom prst="rect">
            <a:avLst/>
          </a:prstGeom>
          <a:solidFill>
            <a:schemeClr val="bg1">
              <a:alpha val="50196"/>
            </a:schemeClr>
          </a:solidFill>
          <a:ln>
            <a:solidFill>
              <a:schemeClr val="tx1"/>
            </a:solidFill>
          </a:ln>
        </p:spPr>
        <p:txBody>
          <a:bodyPr wrap="square" lIns="0" tIns="0" rIns="0" bIns="0" rtlCol="0" anchor="ctr">
            <a:noAutofit/>
          </a:bodyPr>
          <a:lstStyle/>
          <a:p>
            <a:pPr marL="0" lvl="1" algn="ctr" defTabSz="953103" latinLnBrk="0">
              <a:spcAft>
                <a:spcPts val="600"/>
              </a:spcAft>
              <a:defRPr/>
            </a:pPr>
            <a:r>
              <a:rPr lang="en-US" altLang="ko-KR" sz="1200" b="1" dirty="0" smtClean="0">
                <a:latin typeface="Arial" pitchFamily="34" charset="0"/>
                <a:ea typeface="+mj-ea"/>
                <a:cs typeface="Arial" pitchFamily="34" charset="0"/>
              </a:rPr>
              <a:t>S-GW</a:t>
            </a:r>
          </a:p>
        </p:txBody>
      </p:sp>
      <p:sp>
        <p:nvSpPr>
          <p:cNvPr id="89" name="TextBox 88"/>
          <p:cNvSpPr txBox="1"/>
          <p:nvPr/>
        </p:nvSpPr>
        <p:spPr>
          <a:xfrm>
            <a:off x="6804248" y="2561022"/>
            <a:ext cx="864000" cy="216000"/>
          </a:xfrm>
          <a:prstGeom prst="rect">
            <a:avLst/>
          </a:prstGeom>
          <a:solidFill>
            <a:schemeClr val="bg1">
              <a:alpha val="50196"/>
            </a:schemeClr>
          </a:solidFill>
          <a:ln>
            <a:solidFill>
              <a:srgbClr val="0000FF"/>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0000FF"/>
                </a:solidFill>
                <a:latin typeface="Arial" pitchFamily="34" charset="0"/>
                <a:ea typeface="+mj-ea"/>
                <a:cs typeface="Arial" pitchFamily="34" charset="0"/>
              </a:rPr>
              <a:t>PDCP</a:t>
            </a:r>
          </a:p>
        </p:txBody>
      </p:sp>
      <p:sp>
        <p:nvSpPr>
          <p:cNvPr id="90" name="TextBox 89"/>
          <p:cNvSpPr txBox="1"/>
          <p:nvPr/>
        </p:nvSpPr>
        <p:spPr>
          <a:xfrm>
            <a:off x="6804248" y="2921062"/>
            <a:ext cx="864000" cy="216000"/>
          </a:xfrm>
          <a:prstGeom prst="rect">
            <a:avLst/>
          </a:prstGeom>
          <a:solidFill>
            <a:schemeClr val="bg1">
              <a:alpha val="50196"/>
            </a:schemeClr>
          </a:solidFill>
          <a:ln>
            <a:solidFill>
              <a:srgbClr val="0000FF"/>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0000FF"/>
                </a:solidFill>
                <a:latin typeface="Arial" pitchFamily="34" charset="0"/>
                <a:ea typeface="+mj-ea"/>
                <a:cs typeface="Arial" pitchFamily="34" charset="0"/>
              </a:rPr>
              <a:t>RLC</a:t>
            </a:r>
          </a:p>
        </p:txBody>
      </p:sp>
      <p:sp>
        <p:nvSpPr>
          <p:cNvPr id="91" name="TextBox 90"/>
          <p:cNvSpPr txBox="1"/>
          <p:nvPr/>
        </p:nvSpPr>
        <p:spPr>
          <a:xfrm>
            <a:off x="5076056" y="3929174"/>
            <a:ext cx="864000" cy="216000"/>
          </a:xfrm>
          <a:prstGeom prst="rect">
            <a:avLst/>
          </a:prstGeom>
          <a:solidFill>
            <a:schemeClr val="bg1">
              <a:alpha val="50196"/>
            </a:schemeClr>
          </a:solidFill>
          <a:ln>
            <a:solidFill>
              <a:srgbClr val="FF0000"/>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FF0000"/>
                </a:solidFill>
                <a:latin typeface="Arial" pitchFamily="34" charset="0"/>
                <a:ea typeface="+mj-ea"/>
                <a:cs typeface="Arial" pitchFamily="34" charset="0"/>
              </a:rPr>
              <a:t>PDCP</a:t>
            </a:r>
          </a:p>
        </p:txBody>
      </p:sp>
      <p:sp>
        <p:nvSpPr>
          <p:cNvPr id="92" name="TextBox 91"/>
          <p:cNvSpPr txBox="1"/>
          <p:nvPr/>
        </p:nvSpPr>
        <p:spPr>
          <a:xfrm>
            <a:off x="5076056" y="4289214"/>
            <a:ext cx="864000" cy="216000"/>
          </a:xfrm>
          <a:prstGeom prst="rect">
            <a:avLst/>
          </a:prstGeom>
          <a:solidFill>
            <a:schemeClr val="bg1">
              <a:alpha val="50196"/>
            </a:schemeClr>
          </a:solidFill>
          <a:ln>
            <a:solidFill>
              <a:srgbClr val="FF0000"/>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FF0000"/>
                </a:solidFill>
                <a:latin typeface="Arial" pitchFamily="34" charset="0"/>
                <a:ea typeface="+mj-ea"/>
                <a:cs typeface="Arial" pitchFamily="34" charset="0"/>
              </a:rPr>
              <a:t>RLC</a:t>
            </a:r>
          </a:p>
        </p:txBody>
      </p:sp>
      <p:sp>
        <p:nvSpPr>
          <p:cNvPr id="93" name="TextBox 92"/>
          <p:cNvSpPr txBox="1"/>
          <p:nvPr/>
        </p:nvSpPr>
        <p:spPr>
          <a:xfrm>
            <a:off x="5076056" y="3569110"/>
            <a:ext cx="2592288" cy="216000"/>
          </a:xfrm>
          <a:prstGeom prst="rect">
            <a:avLst/>
          </a:prstGeom>
          <a:solidFill>
            <a:schemeClr val="bg1">
              <a:alpha val="50196"/>
            </a:schemeClr>
          </a:solidFill>
          <a:ln>
            <a:solidFill>
              <a:schemeClr val="tx1"/>
            </a:solidFill>
          </a:ln>
        </p:spPr>
        <p:txBody>
          <a:bodyPr wrap="square" lIns="0" tIns="0" rIns="0" bIns="0" rtlCol="0" anchor="ctr">
            <a:noAutofit/>
          </a:bodyPr>
          <a:lstStyle/>
          <a:p>
            <a:pPr marL="0" lvl="1" algn="ctr" defTabSz="953103" latinLnBrk="0">
              <a:spcAft>
                <a:spcPts val="600"/>
              </a:spcAft>
              <a:defRPr/>
            </a:pPr>
            <a:r>
              <a:rPr lang="en-US" altLang="ko-KR" sz="1200" b="1" dirty="0" smtClean="0">
                <a:latin typeface="Arial" pitchFamily="34" charset="0"/>
                <a:ea typeface="+mj-ea"/>
                <a:cs typeface="Arial" pitchFamily="34" charset="0"/>
              </a:rPr>
              <a:t>S-GW</a:t>
            </a:r>
          </a:p>
        </p:txBody>
      </p:sp>
      <p:sp>
        <p:nvSpPr>
          <p:cNvPr id="94" name="TextBox 93"/>
          <p:cNvSpPr txBox="1"/>
          <p:nvPr/>
        </p:nvSpPr>
        <p:spPr>
          <a:xfrm>
            <a:off x="6804248" y="3929174"/>
            <a:ext cx="864000" cy="216000"/>
          </a:xfrm>
          <a:prstGeom prst="rect">
            <a:avLst/>
          </a:prstGeom>
          <a:solidFill>
            <a:schemeClr val="bg1">
              <a:alpha val="50196"/>
            </a:schemeClr>
          </a:solidFill>
          <a:ln>
            <a:solidFill>
              <a:srgbClr val="0000FF"/>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0000FF"/>
                </a:solidFill>
                <a:latin typeface="Arial" pitchFamily="34" charset="0"/>
                <a:ea typeface="+mj-ea"/>
                <a:cs typeface="Arial" pitchFamily="34" charset="0"/>
              </a:rPr>
              <a:t>PDCP</a:t>
            </a:r>
          </a:p>
        </p:txBody>
      </p:sp>
      <p:sp>
        <p:nvSpPr>
          <p:cNvPr id="95" name="TextBox 94"/>
          <p:cNvSpPr txBox="1"/>
          <p:nvPr/>
        </p:nvSpPr>
        <p:spPr>
          <a:xfrm>
            <a:off x="6804248" y="4289214"/>
            <a:ext cx="864000" cy="216000"/>
          </a:xfrm>
          <a:prstGeom prst="rect">
            <a:avLst/>
          </a:prstGeom>
          <a:solidFill>
            <a:schemeClr val="bg1">
              <a:alpha val="50196"/>
            </a:schemeClr>
          </a:solidFill>
          <a:ln>
            <a:solidFill>
              <a:srgbClr val="0000FF"/>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0000FF"/>
                </a:solidFill>
                <a:latin typeface="Arial" pitchFamily="34" charset="0"/>
                <a:ea typeface="+mj-ea"/>
                <a:cs typeface="Arial" pitchFamily="34" charset="0"/>
              </a:rPr>
              <a:t>RLC</a:t>
            </a:r>
          </a:p>
        </p:txBody>
      </p:sp>
      <p:sp>
        <p:nvSpPr>
          <p:cNvPr id="96" name="TextBox 95"/>
          <p:cNvSpPr txBox="1"/>
          <p:nvPr/>
        </p:nvSpPr>
        <p:spPr>
          <a:xfrm>
            <a:off x="5076056" y="5297326"/>
            <a:ext cx="864000" cy="216000"/>
          </a:xfrm>
          <a:prstGeom prst="rect">
            <a:avLst/>
          </a:prstGeom>
          <a:solidFill>
            <a:schemeClr val="bg1">
              <a:alpha val="50196"/>
            </a:schemeClr>
          </a:solidFill>
          <a:ln>
            <a:solidFill>
              <a:srgbClr val="FF0000"/>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FF0000"/>
                </a:solidFill>
                <a:latin typeface="Arial" pitchFamily="34" charset="0"/>
                <a:ea typeface="+mj-ea"/>
                <a:cs typeface="Arial" pitchFamily="34" charset="0"/>
              </a:rPr>
              <a:t>PDCP</a:t>
            </a:r>
          </a:p>
        </p:txBody>
      </p:sp>
      <p:sp>
        <p:nvSpPr>
          <p:cNvPr id="97" name="TextBox 96"/>
          <p:cNvSpPr txBox="1"/>
          <p:nvPr/>
        </p:nvSpPr>
        <p:spPr>
          <a:xfrm>
            <a:off x="5076056" y="5657366"/>
            <a:ext cx="864000" cy="216000"/>
          </a:xfrm>
          <a:prstGeom prst="rect">
            <a:avLst/>
          </a:prstGeom>
          <a:solidFill>
            <a:schemeClr val="bg1">
              <a:alpha val="50196"/>
            </a:schemeClr>
          </a:solidFill>
          <a:ln>
            <a:solidFill>
              <a:srgbClr val="FF0000"/>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FF0000"/>
                </a:solidFill>
                <a:latin typeface="Arial" pitchFamily="34" charset="0"/>
                <a:ea typeface="+mj-ea"/>
                <a:cs typeface="Arial" pitchFamily="34" charset="0"/>
              </a:rPr>
              <a:t>RLC</a:t>
            </a:r>
          </a:p>
        </p:txBody>
      </p:sp>
      <p:sp>
        <p:nvSpPr>
          <p:cNvPr id="98" name="TextBox 97"/>
          <p:cNvSpPr txBox="1"/>
          <p:nvPr/>
        </p:nvSpPr>
        <p:spPr>
          <a:xfrm>
            <a:off x="5076056" y="4937262"/>
            <a:ext cx="2592288" cy="216000"/>
          </a:xfrm>
          <a:prstGeom prst="rect">
            <a:avLst/>
          </a:prstGeom>
          <a:solidFill>
            <a:schemeClr val="bg1">
              <a:alpha val="50196"/>
            </a:schemeClr>
          </a:solidFill>
          <a:ln>
            <a:solidFill>
              <a:schemeClr val="tx1"/>
            </a:solidFill>
          </a:ln>
        </p:spPr>
        <p:txBody>
          <a:bodyPr wrap="square" lIns="0" tIns="0" rIns="0" bIns="0" rtlCol="0" anchor="ctr">
            <a:noAutofit/>
          </a:bodyPr>
          <a:lstStyle/>
          <a:p>
            <a:pPr marL="0" lvl="1" algn="ctr" defTabSz="953103" latinLnBrk="0">
              <a:spcAft>
                <a:spcPts val="600"/>
              </a:spcAft>
              <a:defRPr/>
            </a:pPr>
            <a:r>
              <a:rPr lang="en-US" altLang="ko-KR" sz="1200" b="1" dirty="0" smtClean="0">
                <a:latin typeface="Arial" pitchFamily="34" charset="0"/>
                <a:ea typeface="+mj-ea"/>
                <a:cs typeface="Arial" pitchFamily="34" charset="0"/>
              </a:rPr>
              <a:t>S-GW</a:t>
            </a:r>
          </a:p>
        </p:txBody>
      </p:sp>
      <p:sp>
        <p:nvSpPr>
          <p:cNvPr id="99" name="TextBox 98"/>
          <p:cNvSpPr txBox="1"/>
          <p:nvPr/>
        </p:nvSpPr>
        <p:spPr>
          <a:xfrm>
            <a:off x="6804248" y="5297326"/>
            <a:ext cx="864000" cy="216000"/>
          </a:xfrm>
          <a:prstGeom prst="rect">
            <a:avLst/>
          </a:prstGeom>
          <a:solidFill>
            <a:schemeClr val="bg1">
              <a:alpha val="50196"/>
            </a:schemeClr>
          </a:solidFill>
          <a:ln>
            <a:solidFill>
              <a:srgbClr val="0000FF"/>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0000FF"/>
                </a:solidFill>
                <a:latin typeface="Arial" pitchFamily="34" charset="0"/>
                <a:ea typeface="+mj-ea"/>
                <a:cs typeface="Arial" pitchFamily="34" charset="0"/>
              </a:rPr>
              <a:t>PDCP</a:t>
            </a:r>
          </a:p>
        </p:txBody>
      </p:sp>
      <p:sp>
        <p:nvSpPr>
          <p:cNvPr id="100" name="TextBox 99"/>
          <p:cNvSpPr txBox="1"/>
          <p:nvPr/>
        </p:nvSpPr>
        <p:spPr>
          <a:xfrm>
            <a:off x="6804248" y="5657366"/>
            <a:ext cx="864000" cy="216000"/>
          </a:xfrm>
          <a:prstGeom prst="rect">
            <a:avLst/>
          </a:prstGeom>
          <a:solidFill>
            <a:schemeClr val="bg1">
              <a:alpha val="50196"/>
            </a:schemeClr>
          </a:solidFill>
          <a:ln>
            <a:solidFill>
              <a:srgbClr val="0000FF"/>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0000FF"/>
                </a:solidFill>
                <a:latin typeface="Arial" pitchFamily="34" charset="0"/>
                <a:ea typeface="+mj-ea"/>
                <a:cs typeface="Arial" pitchFamily="34" charset="0"/>
              </a:rPr>
              <a:t>RLC</a:t>
            </a:r>
          </a:p>
        </p:txBody>
      </p:sp>
      <p:sp>
        <p:nvSpPr>
          <p:cNvPr id="101" name="왼쪽 대괄호 100"/>
          <p:cNvSpPr/>
          <p:nvPr/>
        </p:nvSpPr>
        <p:spPr>
          <a:xfrm>
            <a:off x="5004048" y="2633006"/>
            <a:ext cx="72008" cy="432048"/>
          </a:xfrm>
          <a:prstGeom prst="leftBracket">
            <a:avLst/>
          </a:prstGeom>
          <a:ln>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latin typeface="Arial" pitchFamily="34" charset="0"/>
              <a:cs typeface="Arial" pitchFamily="34" charset="0"/>
            </a:endParaRPr>
          </a:p>
        </p:txBody>
      </p:sp>
      <p:sp>
        <p:nvSpPr>
          <p:cNvPr id="102" name="TextBox 101"/>
          <p:cNvSpPr txBox="1"/>
          <p:nvPr/>
        </p:nvSpPr>
        <p:spPr>
          <a:xfrm rot="16200000">
            <a:off x="4572056" y="2704990"/>
            <a:ext cx="720000" cy="288000"/>
          </a:xfrm>
          <a:prstGeom prst="rect">
            <a:avLst/>
          </a:prstGeom>
          <a:noFill/>
        </p:spPr>
        <p:txBody>
          <a:bodyPr wrap="square" rtlCol="0">
            <a:noAutofit/>
          </a:bodyPr>
          <a:lstStyle/>
          <a:p>
            <a:pPr algn="ctr"/>
            <a:r>
              <a:rPr lang="en-US" altLang="ko-KR" sz="1050" dirty="0" smtClean="0">
                <a:solidFill>
                  <a:srgbClr val="FF0000"/>
                </a:solidFill>
                <a:latin typeface="Arial" pitchFamily="34" charset="0"/>
                <a:ea typeface="맑은 고딕" pitchFamily="50" charset="-127"/>
                <a:cs typeface="Arial" pitchFamily="34" charset="0"/>
              </a:rPr>
              <a:t>Cell S</a:t>
            </a:r>
            <a:endParaRPr lang="ko-KR" altLang="en-US" sz="1050" dirty="0" smtClean="0">
              <a:solidFill>
                <a:srgbClr val="FF0000"/>
              </a:solidFill>
              <a:latin typeface="Arial" pitchFamily="34" charset="0"/>
              <a:ea typeface="맑은 고딕" pitchFamily="50" charset="-127"/>
              <a:cs typeface="Arial" pitchFamily="34" charset="0"/>
            </a:endParaRPr>
          </a:p>
        </p:txBody>
      </p:sp>
      <p:sp>
        <p:nvSpPr>
          <p:cNvPr id="103" name="왼쪽 대괄호 102"/>
          <p:cNvSpPr/>
          <p:nvPr/>
        </p:nvSpPr>
        <p:spPr>
          <a:xfrm flipH="1">
            <a:off x="7668344" y="2633006"/>
            <a:ext cx="72008" cy="432048"/>
          </a:xfrm>
          <a:prstGeom prst="leftBracket">
            <a:avLst/>
          </a:prstGeom>
          <a:ln>
            <a:solidFill>
              <a:srgbClr val="0000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latin typeface="Arial" pitchFamily="34" charset="0"/>
              <a:cs typeface="Arial" pitchFamily="34" charset="0"/>
            </a:endParaRPr>
          </a:p>
        </p:txBody>
      </p:sp>
      <p:sp>
        <p:nvSpPr>
          <p:cNvPr id="104" name="TextBox 103"/>
          <p:cNvSpPr txBox="1"/>
          <p:nvPr/>
        </p:nvSpPr>
        <p:spPr>
          <a:xfrm rot="16200000">
            <a:off x="7452376" y="2704990"/>
            <a:ext cx="720000" cy="288000"/>
          </a:xfrm>
          <a:prstGeom prst="rect">
            <a:avLst/>
          </a:prstGeom>
          <a:noFill/>
        </p:spPr>
        <p:txBody>
          <a:bodyPr wrap="square" rtlCol="0">
            <a:noAutofit/>
          </a:bodyPr>
          <a:lstStyle/>
          <a:p>
            <a:pPr algn="ctr"/>
            <a:r>
              <a:rPr lang="en-US" altLang="ko-KR" sz="1050" dirty="0" smtClean="0">
                <a:solidFill>
                  <a:srgbClr val="0000FF"/>
                </a:solidFill>
                <a:latin typeface="Arial" pitchFamily="34" charset="0"/>
                <a:ea typeface="맑은 고딕" pitchFamily="50" charset="-127"/>
                <a:cs typeface="Arial" pitchFamily="34" charset="0"/>
              </a:rPr>
              <a:t>Cell T</a:t>
            </a:r>
            <a:endParaRPr lang="ko-KR" altLang="en-US" sz="1050" dirty="0" smtClean="0">
              <a:solidFill>
                <a:srgbClr val="0000FF"/>
              </a:solidFill>
              <a:latin typeface="Arial" pitchFamily="34" charset="0"/>
              <a:ea typeface="맑은 고딕" pitchFamily="50" charset="-127"/>
              <a:cs typeface="Arial" pitchFamily="34" charset="0"/>
            </a:endParaRPr>
          </a:p>
        </p:txBody>
      </p:sp>
      <p:sp>
        <p:nvSpPr>
          <p:cNvPr id="105" name="왼쪽 대괄호 104"/>
          <p:cNvSpPr/>
          <p:nvPr/>
        </p:nvSpPr>
        <p:spPr>
          <a:xfrm>
            <a:off x="5004048" y="4001158"/>
            <a:ext cx="72008" cy="432048"/>
          </a:xfrm>
          <a:prstGeom prst="leftBracket">
            <a:avLst/>
          </a:prstGeom>
          <a:ln>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latin typeface="Arial" pitchFamily="34" charset="0"/>
              <a:cs typeface="Arial" pitchFamily="34" charset="0"/>
            </a:endParaRPr>
          </a:p>
        </p:txBody>
      </p:sp>
      <p:sp>
        <p:nvSpPr>
          <p:cNvPr id="106" name="TextBox 105"/>
          <p:cNvSpPr txBox="1"/>
          <p:nvPr/>
        </p:nvSpPr>
        <p:spPr>
          <a:xfrm rot="16200000">
            <a:off x="4572056" y="4073142"/>
            <a:ext cx="720000" cy="288000"/>
          </a:xfrm>
          <a:prstGeom prst="rect">
            <a:avLst/>
          </a:prstGeom>
          <a:noFill/>
        </p:spPr>
        <p:txBody>
          <a:bodyPr wrap="square" rtlCol="0">
            <a:noAutofit/>
          </a:bodyPr>
          <a:lstStyle/>
          <a:p>
            <a:pPr algn="ctr"/>
            <a:r>
              <a:rPr lang="en-US" altLang="ko-KR" sz="1050" dirty="0" smtClean="0">
                <a:solidFill>
                  <a:srgbClr val="FF0000"/>
                </a:solidFill>
                <a:latin typeface="Arial" pitchFamily="34" charset="0"/>
                <a:ea typeface="맑은 고딕" pitchFamily="50" charset="-127"/>
                <a:cs typeface="Arial" pitchFamily="34" charset="0"/>
              </a:rPr>
              <a:t>Cell S</a:t>
            </a:r>
            <a:endParaRPr lang="ko-KR" altLang="en-US" sz="1050" dirty="0" smtClean="0">
              <a:solidFill>
                <a:srgbClr val="FF0000"/>
              </a:solidFill>
              <a:latin typeface="Arial" pitchFamily="34" charset="0"/>
              <a:ea typeface="맑은 고딕" pitchFamily="50" charset="-127"/>
              <a:cs typeface="Arial" pitchFamily="34" charset="0"/>
            </a:endParaRPr>
          </a:p>
        </p:txBody>
      </p:sp>
      <p:sp>
        <p:nvSpPr>
          <p:cNvPr id="107" name="왼쪽 대괄호 106"/>
          <p:cNvSpPr/>
          <p:nvPr/>
        </p:nvSpPr>
        <p:spPr>
          <a:xfrm flipH="1">
            <a:off x="7668344" y="4001158"/>
            <a:ext cx="72008" cy="432048"/>
          </a:xfrm>
          <a:prstGeom prst="leftBracket">
            <a:avLst/>
          </a:prstGeom>
          <a:ln>
            <a:solidFill>
              <a:srgbClr val="0000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latin typeface="Arial" pitchFamily="34" charset="0"/>
              <a:cs typeface="Arial" pitchFamily="34" charset="0"/>
            </a:endParaRPr>
          </a:p>
        </p:txBody>
      </p:sp>
      <p:sp>
        <p:nvSpPr>
          <p:cNvPr id="108" name="TextBox 107"/>
          <p:cNvSpPr txBox="1"/>
          <p:nvPr/>
        </p:nvSpPr>
        <p:spPr>
          <a:xfrm rot="16200000">
            <a:off x="7452376" y="4073142"/>
            <a:ext cx="720000" cy="288000"/>
          </a:xfrm>
          <a:prstGeom prst="rect">
            <a:avLst/>
          </a:prstGeom>
          <a:noFill/>
        </p:spPr>
        <p:txBody>
          <a:bodyPr wrap="square" rtlCol="0">
            <a:noAutofit/>
          </a:bodyPr>
          <a:lstStyle/>
          <a:p>
            <a:pPr algn="ctr"/>
            <a:r>
              <a:rPr lang="en-US" altLang="ko-KR" sz="1050" dirty="0" smtClean="0">
                <a:solidFill>
                  <a:srgbClr val="0000FF"/>
                </a:solidFill>
                <a:latin typeface="Arial" pitchFamily="34" charset="0"/>
                <a:ea typeface="맑은 고딕" pitchFamily="50" charset="-127"/>
                <a:cs typeface="Arial" pitchFamily="34" charset="0"/>
              </a:rPr>
              <a:t>Cell T</a:t>
            </a:r>
            <a:endParaRPr lang="ko-KR" altLang="en-US" sz="1050" dirty="0" smtClean="0">
              <a:solidFill>
                <a:srgbClr val="0000FF"/>
              </a:solidFill>
              <a:latin typeface="Arial" pitchFamily="34" charset="0"/>
              <a:ea typeface="맑은 고딕" pitchFamily="50" charset="-127"/>
              <a:cs typeface="Arial" pitchFamily="34" charset="0"/>
            </a:endParaRPr>
          </a:p>
        </p:txBody>
      </p:sp>
      <p:sp>
        <p:nvSpPr>
          <p:cNvPr id="109" name="왼쪽 대괄호 108"/>
          <p:cNvSpPr/>
          <p:nvPr/>
        </p:nvSpPr>
        <p:spPr>
          <a:xfrm>
            <a:off x="5004048" y="5369310"/>
            <a:ext cx="72008" cy="432048"/>
          </a:xfrm>
          <a:prstGeom prst="leftBracket">
            <a:avLst/>
          </a:prstGeom>
          <a:ln>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latin typeface="Arial" pitchFamily="34" charset="0"/>
              <a:cs typeface="Arial" pitchFamily="34" charset="0"/>
            </a:endParaRPr>
          </a:p>
        </p:txBody>
      </p:sp>
      <p:sp>
        <p:nvSpPr>
          <p:cNvPr id="110" name="TextBox 109"/>
          <p:cNvSpPr txBox="1"/>
          <p:nvPr/>
        </p:nvSpPr>
        <p:spPr>
          <a:xfrm rot="16200000">
            <a:off x="4572056" y="5441294"/>
            <a:ext cx="720000" cy="288000"/>
          </a:xfrm>
          <a:prstGeom prst="rect">
            <a:avLst/>
          </a:prstGeom>
          <a:noFill/>
        </p:spPr>
        <p:txBody>
          <a:bodyPr wrap="square" rtlCol="0">
            <a:noAutofit/>
          </a:bodyPr>
          <a:lstStyle/>
          <a:p>
            <a:pPr algn="ctr"/>
            <a:r>
              <a:rPr lang="en-US" altLang="ko-KR" sz="1050" dirty="0" smtClean="0">
                <a:solidFill>
                  <a:srgbClr val="FF0000"/>
                </a:solidFill>
                <a:latin typeface="Arial" pitchFamily="34" charset="0"/>
                <a:ea typeface="맑은 고딕" pitchFamily="50" charset="-127"/>
                <a:cs typeface="Arial" pitchFamily="34" charset="0"/>
              </a:rPr>
              <a:t>Cell S</a:t>
            </a:r>
            <a:endParaRPr lang="ko-KR" altLang="en-US" sz="1050" dirty="0" smtClean="0">
              <a:solidFill>
                <a:srgbClr val="FF0000"/>
              </a:solidFill>
              <a:latin typeface="Arial" pitchFamily="34" charset="0"/>
              <a:ea typeface="맑은 고딕" pitchFamily="50" charset="-127"/>
              <a:cs typeface="Arial" pitchFamily="34" charset="0"/>
            </a:endParaRPr>
          </a:p>
        </p:txBody>
      </p:sp>
      <p:sp>
        <p:nvSpPr>
          <p:cNvPr id="111" name="왼쪽 대괄호 110"/>
          <p:cNvSpPr/>
          <p:nvPr/>
        </p:nvSpPr>
        <p:spPr>
          <a:xfrm flipH="1">
            <a:off x="7668344" y="5369310"/>
            <a:ext cx="72008" cy="432048"/>
          </a:xfrm>
          <a:prstGeom prst="leftBracket">
            <a:avLst/>
          </a:prstGeom>
          <a:ln>
            <a:solidFill>
              <a:srgbClr val="0000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latin typeface="Arial" pitchFamily="34" charset="0"/>
              <a:cs typeface="Arial" pitchFamily="34" charset="0"/>
            </a:endParaRPr>
          </a:p>
        </p:txBody>
      </p:sp>
      <p:sp>
        <p:nvSpPr>
          <p:cNvPr id="112" name="TextBox 111"/>
          <p:cNvSpPr txBox="1"/>
          <p:nvPr/>
        </p:nvSpPr>
        <p:spPr>
          <a:xfrm rot="16200000">
            <a:off x="7452376" y="5441294"/>
            <a:ext cx="720000" cy="288000"/>
          </a:xfrm>
          <a:prstGeom prst="rect">
            <a:avLst/>
          </a:prstGeom>
          <a:noFill/>
        </p:spPr>
        <p:txBody>
          <a:bodyPr wrap="square" rtlCol="0">
            <a:noAutofit/>
          </a:bodyPr>
          <a:lstStyle/>
          <a:p>
            <a:pPr algn="ctr"/>
            <a:r>
              <a:rPr lang="en-US" altLang="ko-KR" sz="1050" dirty="0" smtClean="0">
                <a:solidFill>
                  <a:srgbClr val="0000FF"/>
                </a:solidFill>
                <a:latin typeface="Arial" pitchFamily="34" charset="0"/>
                <a:ea typeface="맑은 고딕" pitchFamily="50" charset="-127"/>
                <a:cs typeface="Arial" pitchFamily="34" charset="0"/>
              </a:rPr>
              <a:t>Cell T</a:t>
            </a:r>
            <a:endParaRPr lang="ko-KR" altLang="en-US" sz="1050" dirty="0" smtClean="0">
              <a:solidFill>
                <a:srgbClr val="0000FF"/>
              </a:solidFill>
              <a:latin typeface="Arial" pitchFamily="34" charset="0"/>
              <a:ea typeface="맑은 고딕" pitchFamily="50" charset="-127"/>
              <a:cs typeface="Arial" pitchFamily="34" charset="0"/>
            </a:endParaRPr>
          </a:p>
        </p:txBody>
      </p:sp>
      <p:sp>
        <p:nvSpPr>
          <p:cNvPr id="113" name="TextBox 112"/>
          <p:cNvSpPr txBox="1"/>
          <p:nvPr/>
        </p:nvSpPr>
        <p:spPr>
          <a:xfrm rot="475355">
            <a:off x="8028384" y="2056942"/>
            <a:ext cx="1008112" cy="288032"/>
          </a:xfrm>
          <a:prstGeom prst="rect">
            <a:avLst/>
          </a:prstGeom>
          <a:noFill/>
          <a:ln>
            <a:noFill/>
          </a:ln>
        </p:spPr>
        <p:txBody>
          <a:bodyPr wrap="square" lIns="0" tIns="0" rIns="0" bIns="0" rtlCol="0" anchor="ctr">
            <a:noAutofit/>
          </a:bodyPr>
          <a:lstStyle/>
          <a:p>
            <a:pPr algn="ctr"/>
            <a:r>
              <a:rPr lang="en-US" altLang="ko-KR" sz="1200" i="1" dirty="0" smtClean="0">
                <a:latin typeface="Arial" pitchFamily="34" charset="0"/>
                <a:ea typeface="맑은 고딕" pitchFamily="50" charset="-127"/>
                <a:cs typeface="Arial" pitchFamily="34" charset="0"/>
              </a:rPr>
              <a:t>Before Handover</a:t>
            </a:r>
            <a:endParaRPr lang="ko-KR" altLang="en-US" sz="1200" i="1" dirty="0" smtClean="0">
              <a:latin typeface="Arial" pitchFamily="34" charset="0"/>
              <a:ea typeface="맑은 고딕" pitchFamily="50" charset="-127"/>
              <a:cs typeface="Arial" pitchFamily="34" charset="0"/>
            </a:endParaRPr>
          </a:p>
        </p:txBody>
      </p:sp>
      <p:sp>
        <p:nvSpPr>
          <p:cNvPr id="114" name="TextBox 113"/>
          <p:cNvSpPr txBox="1"/>
          <p:nvPr/>
        </p:nvSpPr>
        <p:spPr>
          <a:xfrm rot="475355">
            <a:off x="8028384" y="3425094"/>
            <a:ext cx="1008112" cy="288032"/>
          </a:xfrm>
          <a:prstGeom prst="rect">
            <a:avLst/>
          </a:prstGeom>
          <a:noFill/>
          <a:ln>
            <a:noFill/>
          </a:ln>
        </p:spPr>
        <p:txBody>
          <a:bodyPr wrap="square" lIns="0" tIns="0" rIns="0" bIns="0" rtlCol="0" anchor="ctr">
            <a:noAutofit/>
          </a:bodyPr>
          <a:lstStyle/>
          <a:p>
            <a:pPr algn="ctr"/>
            <a:r>
              <a:rPr lang="en-US" altLang="ko-KR" sz="1200" i="1" dirty="0" smtClean="0">
                <a:latin typeface="Arial" pitchFamily="34" charset="0"/>
                <a:ea typeface="맑은 고딕" pitchFamily="50" charset="-127"/>
                <a:cs typeface="Arial" pitchFamily="34" charset="0"/>
              </a:rPr>
              <a:t>During Handover</a:t>
            </a:r>
            <a:endParaRPr lang="ko-KR" altLang="en-US" sz="1200" i="1" dirty="0" smtClean="0">
              <a:latin typeface="Arial" pitchFamily="34" charset="0"/>
              <a:ea typeface="맑은 고딕" pitchFamily="50" charset="-127"/>
              <a:cs typeface="Arial" pitchFamily="34" charset="0"/>
            </a:endParaRPr>
          </a:p>
        </p:txBody>
      </p:sp>
      <p:sp>
        <p:nvSpPr>
          <p:cNvPr id="115" name="TextBox 114"/>
          <p:cNvSpPr txBox="1"/>
          <p:nvPr/>
        </p:nvSpPr>
        <p:spPr>
          <a:xfrm rot="475355">
            <a:off x="8028384" y="4793246"/>
            <a:ext cx="1008112" cy="288032"/>
          </a:xfrm>
          <a:prstGeom prst="rect">
            <a:avLst/>
          </a:prstGeom>
          <a:noFill/>
          <a:ln>
            <a:noFill/>
          </a:ln>
        </p:spPr>
        <p:txBody>
          <a:bodyPr wrap="square" lIns="0" tIns="0" rIns="0" bIns="0" rtlCol="0" anchor="ctr">
            <a:noAutofit/>
          </a:bodyPr>
          <a:lstStyle/>
          <a:p>
            <a:pPr algn="ctr"/>
            <a:r>
              <a:rPr lang="en-US" altLang="ko-KR" sz="1200" i="1" dirty="0" smtClean="0">
                <a:latin typeface="Arial" pitchFamily="34" charset="0"/>
                <a:ea typeface="맑은 고딕" pitchFamily="50" charset="-127"/>
                <a:cs typeface="Arial" pitchFamily="34" charset="0"/>
              </a:rPr>
              <a:t>After Handover</a:t>
            </a:r>
            <a:endParaRPr lang="ko-KR" altLang="en-US" sz="1200" i="1" dirty="0" smtClean="0">
              <a:latin typeface="Arial" pitchFamily="34" charset="0"/>
              <a:ea typeface="맑은 고딕" pitchFamily="50" charset="-127"/>
              <a:cs typeface="Arial" pitchFamily="34" charset="0"/>
            </a:endParaRPr>
          </a:p>
        </p:txBody>
      </p:sp>
    </p:spTree>
    <p:extLst>
      <p:ext uri="{BB962C8B-B14F-4D97-AF65-F5344CB8AC3E}">
        <p14:creationId xmlns:p14="http://schemas.microsoft.com/office/powerpoint/2010/main" val="130834283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Seamless Handover</a:t>
            </a:r>
            <a:endParaRPr lang="ko-KR" altLang="en-US" dirty="0"/>
          </a:p>
        </p:txBody>
      </p:sp>
      <p:sp>
        <p:nvSpPr>
          <p:cNvPr id="3" name="내용 개체 틀 2"/>
          <p:cNvSpPr>
            <a:spLocks noGrp="1"/>
          </p:cNvSpPr>
          <p:nvPr>
            <p:ph idx="13"/>
          </p:nvPr>
        </p:nvSpPr>
        <p:spPr/>
        <p:txBody>
          <a:bodyPr/>
          <a:lstStyle/>
          <a:p>
            <a:r>
              <a:rPr lang="en-US" altLang="ko-KR" dirty="0" smtClean="0"/>
              <a:t>A solution is identified during the study for latency reduction [1]</a:t>
            </a:r>
          </a:p>
          <a:p>
            <a:pPr lvl="1"/>
            <a:r>
              <a:rPr lang="en-US" altLang="ko-KR" dirty="0" smtClean="0"/>
              <a:t>Applying this type of solution, interruption can be reduced to zero </a:t>
            </a:r>
          </a:p>
        </p:txBody>
      </p:sp>
      <p:sp>
        <p:nvSpPr>
          <p:cNvPr id="4" name="슬라이드 번호 개체 틀 3"/>
          <p:cNvSpPr>
            <a:spLocks noGrp="1"/>
          </p:cNvSpPr>
          <p:nvPr>
            <p:ph type="sldNum" sz="quarter" idx="12"/>
          </p:nvPr>
        </p:nvSpPr>
        <p:spPr/>
        <p:txBody>
          <a:bodyPr/>
          <a:lstStyle/>
          <a:p>
            <a:fld id="{41CB6D96-E065-46D7-BFC0-473F3D5B23B3}" type="slidenum">
              <a:rPr lang="ko-KR" altLang="en-US" smtClean="0"/>
              <a:pPr/>
              <a:t>4</a:t>
            </a:fld>
            <a:r>
              <a:rPr lang="ko-KR" altLang="en-US" dirty="0" smtClean="0"/>
              <a:t> </a:t>
            </a:r>
            <a:r>
              <a:rPr lang="en-US" altLang="ko-KR" dirty="0" smtClean="0"/>
              <a:t>/ 6</a:t>
            </a:r>
            <a:endParaRPr lang="ko-KR" altLang="en-US" dirty="0"/>
          </a:p>
        </p:txBody>
      </p:sp>
      <p:graphicFrame>
        <p:nvGraphicFramePr>
          <p:cNvPr id="5" name="표 4"/>
          <p:cNvGraphicFramePr>
            <a:graphicFrameLocks noGrp="1"/>
          </p:cNvGraphicFramePr>
          <p:nvPr>
            <p:extLst>
              <p:ext uri="{D42A27DB-BD31-4B8C-83A1-F6EECF244321}">
                <p14:modId xmlns:p14="http://schemas.microsoft.com/office/powerpoint/2010/main" val="1516251101"/>
              </p:ext>
            </p:extLst>
          </p:nvPr>
        </p:nvGraphicFramePr>
        <p:xfrm>
          <a:off x="323528" y="1916832"/>
          <a:ext cx="8640960" cy="4282440"/>
        </p:xfrm>
        <a:graphic>
          <a:graphicData uri="http://schemas.openxmlformats.org/drawingml/2006/table">
            <a:tbl>
              <a:tblPr firstRow="1" bandRow="1">
                <a:tableStyleId>{5940675A-B579-460E-94D1-54222C63F5DA}</a:tableStyleId>
              </a:tblPr>
              <a:tblGrid>
                <a:gridCol w="8640960"/>
              </a:tblGrid>
              <a:tr h="370840">
                <a:tc>
                  <a:txBody>
                    <a:bodyPr/>
                    <a:lstStyle/>
                    <a:p>
                      <a:pPr>
                        <a:spcBef>
                          <a:spcPts val="600"/>
                        </a:spcBef>
                        <a:spcAft>
                          <a:spcPts val="900"/>
                        </a:spcAft>
                      </a:pPr>
                      <a:r>
                        <a:rPr lang="en-GB" altLang="ko-KR" sz="2000" dirty="0" smtClean="0">
                          <a:effectLst/>
                          <a:latin typeface="Arial" pitchFamily="34" charset="0"/>
                          <a:cs typeface="Arial" pitchFamily="34" charset="0"/>
                        </a:rPr>
                        <a:t>8.3.2	Solution 2: Maintaining Source </a:t>
                      </a:r>
                      <a:r>
                        <a:rPr lang="en-GB" altLang="ko-KR" sz="2000" dirty="0" err="1" smtClean="0">
                          <a:effectLst/>
                          <a:latin typeface="Arial" pitchFamily="34" charset="0"/>
                          <a:cs typeface="Arial" pitchFamily="34" charset="0"/>
                        </a:rPr>
                        <a:t>eNB</a:t>
                      </a:r>
                      <a:r>
                        <a:rPr lang="en-GB" altLang="ko-KR" sz="2000" dirty="0" smtClean="0">
                          <a:effectLst/>
                          <a:latin typeface="Arial" pitchFamily="34" charset="0"/>
                          <a:cs typeface="Arial" pitchFamily="34" charset="0"/>
                        </a:rPr>
                        <a:t> Connection during Handover</a:t>
                      </a:r>
                      <a:endParaRPr lang="ko-KR" altLang="ko-KR" sz="2000" dirty="0" smtClean="0">
                        <a:effectLst/>
                        <a:latin typeface="Arial" pitchFamily="34" charset="0"/>
                        <a:cs typeface="Arial" pitchFamily="34" charset="0"/>
                      </a:endParaRPr>
                    </a:p>
                    <a:p>
                      <a:pPr algn="just">
                        <a:spcAft>
                          <a:spcPts val="900"/>
                        </a:spcAft>
                      </a:pPr>
                      <a:r>
                        <a:rPr lang="en-GB" altLang="ko-KR" sz="1200" dirty="0" smtClean="0">
                          <a:effectLst/>
                          <a:latin typeface="Times New Roman" pitchFamily="18" charset="0"/>
                          <a:cs typeface="Times New Roman" pitchFamily="18" charset="0"/>
                        </a:rPr>
                        <a:t>This solution can reduce data interruption during handover (HO) by not releasing the connection to the source </a:t>
                      </a:r>
                      <a:r>
                        <a:rPr lang="en-GB" altLang="ko-KR" sz="1200" dirty="0" err="1" smtClean="0">
                          <a:effectLst/>
                          <a:latin typeface="Times New Roman" pitchFamily="18" charset="0"/>
                          <a:cs typeface="Times New Roman" pitchFamily="18" charset="0"/>
                        </a:rPr>
                        <a:t>eNB</a:t>
                      </a:r>
                      <a:r>
                        <a:rPr lang="en-GB" altLang="ko-KR" sz="1200" dirty="0" smtClean="0">
                          <a:effectLst/>
                          <a:latin typeface="Times New Roman" pitchFamily="18" charset="0"/>
                          <a:cs typeface="Times New Roman" pitchFamily="18" charset="0"/>
                        </a:rPr>
                        <a:t> until handover is completed at the target </a:t>
                      </a:r>
                      <a:r>
                        <a:rPr lang="en-GB" altLang="ko-KR" sz="1200" dirty="0" err="1" smtClean="0">
                          <a:effectLst/>
                          <a:latin typeface="Times New Roman" pitchFamily="18" charset="0"/>
                          <a:cs typeface="Times New Roman" pitchFamily="18" charset="0"/>
                        </a:rPr>
                        <a:t>eNB</a:t>
                      </a:r>
                      <a:r>
                        <a:rPr lang="en-GB" altLang="ko-KR" sz="1200" dirty="0" smtClean="0">
                          <a:effectLst/>
                          <a:latin typeface="Times New Roman" pitchFamily="18" charset="0"/>
                          <a:cs typeface="Times New Roman" pitchFamily="18" charset="0"/>
                        </a:rPr>
                        <a:t>. Continuous transmission of user data from source cell well after handover procedure start can significantly improve the user experience.</a:t>
                      </a:r>
                    </a:p>
                    <a:p>
                      <a:r>
                        <a:rPr lang="en-GB" altLang="ko-KR" sz="1200" kern="1200" dirty="0" smtClean="0">
                          <a:solidFill>
                            <a:schemeClr val="tx1"/>
                          </a:solidFill>
                          <a:effectLst/>
                          <a:latin typeface="Times New Roman" pitchFamily="18" charset="0"/>
                          <a:ea typeface="+mn-ea"/>
                          <a:cs typeface="Times New Roman" pitchFamily="18" charset="0"/>
                        </a:rPr>
                        <a:t>This solution can reduce data interruption during handover (HO) by not releasing the connection to the source </a:t>
                      </a:r>
                      <a:r>
                        <a:rPr lang="en-GB" altLang="ko-KR" sz="1200" kern="1200" dirty="0" err="1" smtClean="0">
                          <a:solidFill>
                            <a:schemeClr val="tx1"/>
                          </a:solidFill>
                          <a:effectLst/>
                          <a:latin typeface="Times New Roman" pitchFamily="18" charset="0"/>
                          <a:ea typeface="+mn-ea"/>
                          <a:cs typeface="Times New Roman" pitchFamily="18" charset="0"/>
                        </a:rPr>
                        <a:t>eNB</a:t>
                      </a:r>
                      <a:r>
                        <a:rPr lang="en-GB" altLang="ko-KR" sz="1200" kern="1200" dirty="0" smtClean="0">
                          <a:solidFill>
                            <a:schemeClr val="tx1"/>
                          </a:solidFill>
                          <a:effectLst/>
                          <a:latin typeface="Times New Roman" pitchFamily="18" charset="0"/>
                          <a:ea typeface="+mn-ea"/>
                          <a:cs typeface="Times New Roman" pitchFamily="18" charset="0"/>
                        </a:rPr>
                        <a:t> until handover is completed at the target </a:t>
                      </a:r>
                      <a:r>
                        <a:rPr lang="en-GB" altLang="ko-KR" sz="1200" kern="1200" dirty="0" err="1" smtClean="0">
                          <a:solidFill>
                            <a:schemeClr val="tx1"/>
                          </a:solidFill>
                          <a:effectLst/>
                          <a:latin typeface="Times New Roman" pitchFamily="18" charset="0"/>
                          <a:ea typeface="+mn-ea"/>
                          <a:cs typeface="Times New Roman" pitchFamily="18" charset="0"/>
                        </a:rPr>
                        <a:t>eNB</a:t>
                      </a:r>
                      <a:r>
                        <a:rPr lang="en-GB" altLang="ko-KR" sz="1200" kern="1200" dirty="0" smtClean="0">
                          <a:solidFill>
                            <a:schemeClr val="tx1"/>
                          </a:solidFill>
                          <a:effectLst/>
                          <a:latin typeface="Times New Roman" pitchFamily="18" charset="0"/>
                          <a:ea typeface="+mn-ea"/>
                          <a:cs typeface="Times New Roman" pitchFamily="18" charset="0"/>
                        </a:rPr>
                        <a:t>. Continuous transmission of user data from source cell well after handover procedure start can significantly improve the user experience.</a:t>
                      </a:r>
                      <a:endParaRPr lang="ko-KR" altLang="ko-KR" sz="1200" kern="1200" dirty="0" smtClean="0">
                        <a:solidFill>
                          <a:schemeClr val="tx1"/>
                        </a:solidFill>
                        <a:effectLst/>
                        <a:latin typeface="Times New Roman" pitchFamily="18" charset="0"/>
                        <a:ea typeface="+mn-ea"/>
                        <a:cs typeface="Times New Roman" pitchFamily="18" charset="0"/>
                      </a:endParaRPr>
                    </a:p>
                    <a:p>
                      <a:r>
                        <a:rPr lang="en-US" altLang="ko-KR" sz="1200" kern="1200" dirty="0" smtClean="0">
                          <a:solidFill>
                            <a:schemeClr val="tx1"/>
                          </a:solidFill>
                          <a:effectLst/>
                          <a:latin typeface="Times New Roman" pitchFamily="18" charset="0"/>
                          <a:ea typeface="+mn-ea"/>
                          <a:cs typeface="Times New Roman" pitchFamily="18" charset="0"/>
                        </a:rPr>
                        <a:t>In current LTE HO, the UE resets MAC and reestablishes PDCP upon receiving the HO command and thus communication with the source </a:t>
                      </a:r>
                      <a:r>
                        <a:rPr lang="en-US" altLang="ko-KR" sz="1200" kern="1200" dirty="0" err="1" smtClean="0">
                          <a:solidFill>
                            <a:schemeClr val="tx1"/>
                          </a:solidFill>
                          <a:effectLst/>
                          <a:latin typeface="Times New Roman" pitchFamily="18" charset="0"/>
                          <a:ea typeface="+mn-ea"/>
                          <a:cs typeface="Times New Roman" pitchFamily="18" charset="0"/>
                        </a:rPr>
                        <a:t>eNB</a:t>
                      </a:r>
                      <a:r>
                        <a:rPr lang="en-US" altLang="ko-KR" sz="1200" kern="1200" dirty="0" smtClean="0">
                          <a:solidFill>
                            <a:schemeClr val="tx1"/>
                          </a:solidFill>
                          <a:effectLst/>
                          <a:latin typeface="Times New Roman" pitchFamily="18" charset="0"/>
                          <a:ea typeface="+mn-ea"/>
                          <a:cs typeface="Times New Roman" pitchFamily="18" charset="0"/>
                        </a:rPr>
                        <a:t> is stopped. The data disruption will happen until the UE receives the first packet from the target </a:t>
                      </a:r>
                      <a:r>
                        <a:rPr lang="en-US" altLang="ko-KR" sz="1200" kern="1200" dirty="0" err="1" smtClean="0">
                          <a:solidFill>
                            <a:schemeClr val="tx1"/>
                          </a:solidFill>
                          <a:effectLst/>
                          <a:latin typeface="Times New Roman" pitchFamily="18" charset="0"/>
                          <a:ea typeface="+mn-ea"/>
                          <a:cs typeface="Times New Roman" pitchFamily="18" charset="0"/>
                        </a:rPr>
                        <a:t>eNB</a:t>
                      </a:r>
                      <a:r>
                        <a:rPr lang="en-US" altLang="ko-KR" sz="1200" kern="1200" dirty="0" smtClean="0">
                          <a:solidFill>
                            <a:schemeClr val="tx1"/>
                          </a:solidFill>
                          <a:effectLst/>
                          <a:latin typeface="Times New Roman" pitchFamily="18" charset="0"/>
                          <a:ea typeface="+mn-ea"/>
                          <a:cs typeface="Times New Roman" pitchFamily="18" charset="0"/>
                        </a:rPr>
                        <a:t>. The proposal is to delay the MAC and PDCP reset until the UE performs successful RACH at the target </a:t>
                      </a:r>
                      <a:r>
                        <a:rPr lang="en-US" altLang="ko-KR" sz="1200" kern="1200" dirty="0" err="1" smtClean="0">
                          <a:solidFill>
                            <a:schemeClr val="tx1"/>
                          </a:solidFill>
                          <a:effectLst/>
                          <a:latin typeface="Times New Roman" pitchFamily="18" charset="0"/>
                          <a:ea typeface="+mn-ea"/>
                          <a:cs typeface="Times New Roman" pitchFamily="18" charset="0"/>
                        </a:rPr>
                        <a:t>eNB</a:t>
                      </a:r>
                      <a:r>
                        <a:rPr lang="en-US" altLang="ko-KR" sz="1200" kern="1200" dirty="0" smtClean="0">
                          <a:solidFill>
                            <a:schemeClr val="tx1"/>
                          </a:solidFill>
                          <a:effectLst/>
                          <a:latin typeface="Times New Roman" pitchFamily="18" charset="0"/>
                          <a:ea typeface="+mn-ea"/>
                          <a:cs typeface="Times New Roman" pitchFamily="18" charset="0"/>
                        </a:rPr>
                        <a:t>. This requires that the UE monitor both source and target links simultaneously, which is similar to Dual Connectivity on the same frequency. To continue the data transmission with the source </a:t>
                      </a:r>
                      <a:r>
                        <a:rPr lang="en-US" altLang="ko-KR" sz="1200" kern="1200" dirty="0" err="1" smtClean="0">
                          <a:solidFill>
                            <a:schemeClr val="tx1"/>
                          </a:solidFill>
                          <a:effectLst/>
                          <a:latin typeface="Times New Roman" pitchFamily="18" charset="0"/>
                          <a:ea typeface="+mn-ea"/>
                          <a:cs typeface="Times New Roman" pitchFamily="18" charset="0"/>
                        </a:rPr>
                        <a:t>eNB</a:t>
                      </a:r>
                      <a:r>
                        <a:rPr lang="en-US" altLang="ko-KR" sz="1200" kern="1200" dirty="0" smtClean="0">
                          <a:solidFill>
                            <a:schemeClr val="tx1"/>
                          </a:solidFill>
                          <a:effectLst/>
                          <a:latin typeface="Times New Roman" pitchFamily="18" charset="0"/>
                          <a:ea typeface="+mn-ea"/>
                          <a:cs typeface="Times New Roman" pitchFamily="18" charset="0"/>
                        </a:rPr>
                        <a:t>, the UE should continue sending CSI and HARQ feedback to the source </a:t>
                      </a:r>
                      <a:r>
                        <a:rPr lang="en-US" altLang="ko-KR" sz="1200" kern="1200" dirty="0" err="1" smtClean="0">
                          <a:solidFill>
                            <a:schemeClr val="tx1"/>
                          </a:solidFill>
                          <a:effectLst/>
                          <a:latin typeface="Times New Roman" pitchFamily="18" charset="0"/>
                          <a:ea typeface="+mn-ea"/>
                          <a:cs typeface="Times New Roman" pitchFamily="18" charset="0"/>
                        </a:rPr>
                        <a:t>eNB</a:t>
                      </a:r>
                      <a:r>
                        <a:rPr lang="en-US" altLang="ko-KR" sz="1200" kern="1200" dirty="0" smtClean="0">
                          <a:solidFill>
                            <a:schemeClr val="tx1"/>
                          </a:solidFill>
                          <a:effectLst/>
                          <a:latin typeface="Times New Roman" pitchFamily="18" charset="0"/>
                          <a:ea typeface="+mn-ea"/>
                          <a:cs typeface="Times New Roman" pitchFamily="18" charset="0"/>
                        </a:rPr>
                        <a:t>. However, if the radio link quality becomes bad, this shouldn’t force the UE to declare RLF since that would trigger RRC Connection Re-establishment. Therefore, RLM for the source </a:t>
                      </a:r>
                      <a:r>
                        <a:rPr lang="en-US" altLang="ko-KR" sz="1200" kern="1200" dirty="0" err="1" smtClean="0">
                          <a:solidFill>
                            <a:schemeClr val="tx1"/>
                          </a:solidFill>
                          <a:effectLst/>
                          <a:latin typeface="Times New Roman" pitchFamily="18" charset="0"/>
                          <a:ea typeface="+mn-ea"/>
                          <a:cs typeface="Times New Roman" pitchFamily="18" charset="0"/>
                        </a:rPr>
                        <a:t>eNB</a:t>
                      </a:r>
                      <a:r>
                        <a:rPr lang="en-US" altLang="ko-KR" sz="1200" kern="1200" dirty="0" smtClean="0">
                          <a:solidFill>
                            <a:schemeClr val="tx1"/>
                          </a:solidFill>
                          <a:effectLst/>
                          <a:latin typeface="Times New Roman" pitchFamily="18" charset="0"/>
                          <a:ea typeface="+mn-ea"/>
                          <a:cs typeface="Times New Roman" pitchFamily="18" charset="0"/>
                        </a:rPr>
                        <a:t> needs to be suspended until the end of handover (success or failure). The impact on uplink transmission should be evaluated if the UE still sends uplink signal in bad radio link quality due to suspension of RLM. </a:t>
                      </a:r>
                      <a:endParaRPr lang="ko-KR" altLang="ko-KR" sz="1200" kern="1200" dirty="0" smtClean="0">
                        <a:solidFill>
                          <a:schemeClr val="tx1"/>
                        </a:solidFill>
                        <a:effectLst/>
                        <a:latin typeface="Times New Roman" pitchFamily="18" charset="0"/>
                        <a:ea typeface="+mn-ea"/>
                        <a:cs typeface="Times New Roman" pitchFamily="18" charset="0"/>
                      </a:endParaRPr>
                    </a:p>
                    <a:p>
                      <a:r>
                        <a:rPr lang="en-US" altLang="ko-KR" sz="1200" kern="1200" dirty="0" smtClean="0">
                          <a:solidFill>
                            <a:schemeClr val="tx1"/>
                          </a:solidFill>
                          <a:effectLst/>
                          <a:latin typeface="Times New Roman" pitchFamily="18" charset="0"/>
                          <a:ea typeface="+mn-ea"/>
                          <a:cs typeface="Times New Roman" pitchFamily="18" charset="0"/>
                        </a:rPr>
                        <a:t>This solution can provide the additional benefit of returning back to the source </a:t>
                      </a:r>
                      <a:r>
                        <a:rPr lang="en-US" altLang="ko-KR" sz="1200" kern="1200" dirty="0" err="1" smtClean="0">
                          <a:solidFill>
                            <a:schemeClr val="tx1"/>
                          </a:solidFill>
                          <a:effectLst/>
                          <a:latin typeface="Times New Roman" pitchFamily="18" charset="0"/>
                          <a:ea typeface="+mn-ea"/>
                          <a:cs typeface="Times New Roman" pitchFamily="18" charset="0"/>
                        </a:rPr>
                        <a:t>eNB</a:t>
                      </a:r>
                      <a:r>
                        <a:rPr lang="en-US" altLang="ko-KR" sz="1200" kern="1200" dirty="0" smtClean="0">
                          <a:solidFill>
                            <a:schemeClr val="tx1"/>
                          </a:solidFill>
                          <a:effectLst/>
                          <a:latin typeface="Times New Roman" pitchFamily="18" charset="0"/>
                          <a:ea typeface="+mn-ea"/>
                          <a:cs typeface="Times New Roman" pitchFamily="18" charset="0"/>
                        </a:rPr>
                        <a:t> if handover fails. When RACH is completed successfully at the target </a:t>
                      </a:r>
                      <a:r>
                        <a:rPr lang="en-US" altLang="ko-KR" sz="1200" kern="1200" dirty="0" err="1" smtClean="0">
                          <a:solidFill>
                            <a:schemeClr val="tx1"/>
                          </a:solidFill>
                          <a:effectLst/>
                          <a:latin typeface="Times New Roman" pitchFamily="18" charset="0"/>
                          <a:ea typeface="+mn-ea"/>
                          <a:cs typeface="Times New Roman" pitchFamily="18" charset="0"/>
                        </a:rPr>
                        <a:t>eNB</a:t>
                      </a:r>
                      <a:r>
                        <a:rPr lang="en-US" altLang="ko-KR" sz="1200" kern="1200" dirty="0" smtClean="0">
                          <a:solidFill>
                            <a:schemeClr val="tx1"/>
                          </a:solidFill>
                          <a:effectLst/>
                          <a:latin typeface="Times New Roman" pitchFamily="18" charset="0"/>
                          <a:ea typeface="+mn-ea"/>
                          <a:cs typeface="Times New Roman" pitchFamily="18" charset="0"/>
                        </a:rPr>
                        <a:t>, the source </a:t>
                      </a:r>
                      <a:r>
                        <a:rPr lang="en-US" altLang="ko-KR" sz="1200" kern="1200" dirty="0" err="1" smtClean="0">
                          <a:solidFill>
                            <a:schemeClr val="tx1"/>
                          </a:solidFill>
                          <a:effectLst/>
                          <a:latin typeface="Times New Roman" pitchFamily="18" charset="0"/>
                          <a:ea typeface="+mn-ea"/>
                          <a:cs typeface="Times New Roman" pitchFamily="18" charset="0"/>
                        </a:rPr>
                        <a:t>eNB</a:t>
                      </a:r>
                      <a:r>
                        <a:rPr lang="en-US" altLang="ko-KR" sz="1200" kern="1200" dirty="0" smtClean="0">
                          <a:solidFill>
                            <a:schemeClr val="tx1"/>
                          </a:solidFill>
                          <a:effectLst/>
                          <a:latin typeface="Times New Roman" pitchFamily="18" charset="0"/>
                          <a:ea typeface="+mn-ea"/>
                          <a:cs typeface="Times New Roman" pitchFamily="18" charset="0"/>
                        </a:rPr>
                        <a:t> should be made aware that it can stop transmissions to the UE. This indication can come from the UE or from the target </a:t>
                      </a:r>
                      <a:r>
                        <a:rPr lang="en-US" altLang="ko-KR" sz="1200" kern="1200" dirty="0" err="1" smtClean="0">
                          <a:solidFill>
                            <a:schemeClr val="tx1"/>
                          </a:solidFill>
                          <a:effectLst/>
                          <a:latin typeface="Times New Roman" pitchFamily="18" charset="0"/>
                          <a:ea typeface="+mn-ea"/>
                          <a:cs typeface="Times New Roman" pitchFamily="18" charset="0"/>
                        </a:rPr>
                        <a:t>eNB</a:t>
                      </a:r>
                      <a:r>
                        <a:rPr lang="en-US" altLang="ko-KR" sz="1200" kern="1200" dirty="0" smtClean="0">
                          <a:solidFill>
                            <a:schemeClr val="tx1"/>
                          </a:solidFill>
                          <a:effectLst/>
                          <a:latin typeface="Times New Roman" pitchFamily="18" charset="0"/>
                          <a:ea typeface="+mn-ea"/>
                          <a:cs typeface="Times New Roman" pitchFamily="18" charset="0"/>
                        </a:rPr>
                        <a:t> with the X2 option being more efficient due to better reliability.</a:t>
                      </a:r>
                      <a:endParaRPr lang="ko-KR" altLang="ko-KR" sz="1200" kern="1200" dirty="0" smtClean="0">
                        <a:solidFill>
                          <a:schemeClr val="tx1"/>
                        </a:solidFill>
                        <a:effectLst/>
                        <a:latin typeface="Times New Roman" pitchFamily="18" charset="0"/>
                        <a:ea typeface="+mn-ea"/>
                        <a:cs typeface="Times New Roman" pitchFamily="18" charset="0"/>
                      </a:endParaRPr>
                    </a:p>
                    <a:p>
                      <a:r>
                        <a:rPr lang="en-GB" altLang="ko-KR" sz="1200" kern="1200" dirty="0" smtClean="0">
                          <a:solidFill>
                            <a:schemeClr val="tx1"/>
                          </a:solidFill>
                          <a:effectLst/>
                          <a:latin typeface="Times New Roman" pitchFamily="18" charset="0"/>
                          <a:ea typeface="+mn-ea"/>
                          <a:cs typeface="Times New Roman" pitchFamily="18" charset="0"/>
                        </a:rPr>
                        <a:t>Under current specifications, the UE cannot transmit simultaneously to source cell and target cell on the same frequency although this may be feasible by using multiple RF chains at least on downlink while uplink may require changes such as TDM operation. Since this can impact physical layer procedures, this solution should also be studied by RAN1/RAN4.</a:t>
                      </a:r>
                      <a:endParaRPr lang="ko-KR" altLang="en-US" sz="1200" dirty="0"/>
                    </a:p>
                  </a:txBody>
                  <a:tcPr/>
                </a:tc>
              </a:tr>
            </a:tbl>
          </a:graphicData>
        </a:graphic>
      </p:graphicFrame>
    </p:spTree>
    <p:extLst>
      <p:ext uri="{BB962C8B-B14F-4D97-AF65-F5344CB8AC3E}">
        <p14:creationId xmlns:p14="http://schemas.microsoft.com/office/powerpoint/2010/main" val="253282781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Seamless Handover</a:t>
            </a:r>
            <a:endParaRPr lang="ko-KR" altLang="en-US" dirty="0"/>
          </a:p>
        </p:txBody>
      </p:sp>
      <p:sp>
        <p:nvSpPr>
          <p:cNvPr id="3" name="내용 개체 틀 2"/>
          <p:cNvSpPr>
            <a:spLocks noGrp="1"/>
          </p:cNvSpPr>
          <p:nvPr>
            <p:ph idx="13"/>
          </p:nvPr>
        </p:nvSpPr>
        <p:spPr>
          <a:xfrm>
            <a:off x="188218" y="764704"/>
            <a:ext cx="8795320" cy="5544616"/>
          </a:xfrm>
        </p:spPr>
        <p:txBody>
          <a:bodyPr/>
          <a:lstStyle/>
          <a:p>
            <a:pPr>
              <a:lnSpc>
                <a:spcPct val="100000"/>
              </a:lnSpc>
            </a:pPr>
            <a:r>
              <a:rPr lang="en-US" altLang="ko-KR" dirty="0" smtClean="0"/>
              <a:t>Removing data interruption by maintaining connection with source cell until handover complete</a:t>
            </a:r>
            <a:endParaRPr lang="ko-KR" altLang="en-US" dirty="0"/>
          </a:p>
        </p:txBody>
      </p:sp>
      <p:sp>
        <p:nvSpPr>
          <p:cNvPr id="4" name="슬라이드 번호 개체 틀 3"/>
          <p:cNvSpPr>
            <a:spLocks noGrp="1"/>
          </p:cNvSpPr>
          <p:nvPr>
            <p:ph type="sldNum" sz="quarter" idx="12"/>
          </p:nvPr>
        </p:nvSpPr>
        <p:spPr/>
        <p:txBody>
          <a:bodyPr/>
          <a:lstStyle/>
          <a:p>
            <a:fld id="{41CB6D96-E065-46D7-BFC0-473F3D5B23B3}" type="slidenum">
              <a:rPr lang="ko-KR" altLang="en-US" smtClean="0"/>
              <a:pPr/>
              <a:t>5</a:t>
            </a:fld>
            <a:r>
              <a:rPr lang="ko-KR" altLang="en-US" dirty="0" smtClean="0"/>
              <a:t> </a:t>
            </a:r>
            <a:r>
              <a:rPr lang="en-US" altLang="ko-KR" dirty="0" smtClean="0"/>
              <a:t>/ 6</a:t>
            </a:r>
            <a:endParaRPr lang="ko-KR" altLang="en-US" dirty="0"/>
          </a:p>
        </p:txBody>
      </p:sp>
      <p:sp>
        <p:nvSpPr>
          <p:cNvPr id="5" name="모서리가 둥근 직사각형 4"/>
          <p:cNvSpPr/>
          <p:nvPr/>
        </p:nvSpPr>
        <p:spPr>
          <a:xfrm>
            <a:off x="4499992" y="2924944"/>
            <a:ext cx="4464496" cy="1224136"/>
          </a:xfrm>
          <a:prstGeom prst="roundRect">
            <a:avLst>
              <a:gd name="adj" fmla="val 0"/>
            </a:avLst>
          </a:prstGeom>
          <a:solidFill>
            <a:schemeClr val="bg1">
              <a:lumMod val="85000"/>
            </a:schemeClr>
          </a:solidFill>
          <a:ln w="3175">
            <a:solidFill>
              <a:schemeClr val="bg1">
                <a:lumMod val="7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b="1" dirty="0">
              <a:solidFill>
                <a:prstClr val="black"/>
              </a:solidFill>
            </a:endParaRPr>
          </a:p>
        </p:txBody>
      </p:sp>
      <p:sp>
        <p:nvSpPr>
          <p:cNvPr id="6" name="오른쪽 화살표 5"/>
          <p:cNvSpPr/>
          <p:nvPr/>
        </p:nvSpPr>
        <p:spPr>
          <a:xfrm rot="5400000">
            <a:off x="5436096" y="3645024"/>
            <a:ext cx="144016" cy="144016"/>
          </a:xfrm>
          <a:prstGeom prst="rightArrow">
            <a:avLst/>
          </a:prstGeom>
          <a:solidFill>
            <a:srgbClr val="00B0F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7" name="모서리가 둥근 직사각형 6"/>
          <p:cNvSpPr/>
          <p:nvPr/>
        </p:nvSpPr>
        <p:spPr>
          <a:xfrm>
            <a:off x="4499992" y="1556792"/>
            <a:ext cx="4464496" cy="1224136"/>
          </a:xfrm>
          <a:prstGeom prst="roundRect">
            <a:avLst>
              <a:gd name="adj" fmla="val 0"/>
            </a:avLst>
          </a:prstGeom>
          <a:solidFill>
            <a:schemeClr val="bg1">
              <a:lumMod val="85000"/>
            </a:schemeClr>
          </a:solidFill>
          <a:ln w="3175">
            <a:solidFill>
              <a:schemeClr val="bg1">
                <a:lumMod val="7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b="1" dirty="0">
              <a:solidFill>
                <a:prstClr val="black"/>
              </a:solidFill>
            </a:endParaRPr>
          </a:p>
        </p:txBody>
      </p:sp>
      <p:sp>
        <p:nvSpPr>
          <p:cNvPr id="8" name="모서리가 둥근 직사각형 7"/>
          <p:cNvSpPr/>
          <p:nvPr/>
        </p:nvSpPr>
        <p:spPr>
          <a:xfrm>
            <a:off x="4499992" y="4293096"/>
            <a:ext cx="4464496" cy="1224136"/>
          </a:xfrm>
          <a:prstGeom prst="roundRect">
            <a:avLst>
              <a:gd name="adj" fmla="val 0"/>
            </a:avLst>
          </a:prstGeom>
          <a:solidFill>
            <a:schemeClr val="bg1">
              <a:lumMod val="85000"/>
            </a:schemeClr>
          </a:solidFill>
          <a:ln w="3175">
            <a:solidFill>
              <a:schemeClr val="bg1">
                <a:lumMod val="7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b="1" dirty="0">
              <a:solidFill>
                <a:prstClr val="black"/>
              </a:solidFill>
            </a:endParaRPr>
          </a:p>
        </p:txBody>
      </p:sp>
      <p:sp>
        <p:nvSpPr>
          <p:cNvPr id="9" name="오른쪽 화살표 8"/>
          <p:cNvSpPr/>
          <p:nvPr/>
        </p:nvSpPr>
        <p:spPr>
          <a:xfrm rot="5400000">
            <a:off x="5436096" y="1916832"/>
            <a:ext cx="144016" cy="144016"/>
          </a:xfrm>
          <a:prstGeom prst="rightArrow">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 name="오른쪽 화살표 9"/>
          <p:cNvSpPr/>
          <p:nvPr/>
        </p:nvSpPr>
        <p:spPr>
          <a:xfrm rot="5400000">
            <a:off x="5436096" y="2276872"/>
            <a:ext cx="144016" cy="144016"/>
          </a:xfrm>
          <a:prstGeom prst="rightArrow">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1" name="오른쪽 화살표 10"/>
          <p:cNvSpPr/>
          <p:nvPr/>
        </p:nvSpPr>
        <p:spPr>
          <a:xfrm rot="5400000">
            <a:off x="5436096" y="3284984"/>
            <a:ext cx="144016" cy="144016"/>
          </a:xfrm>
          <a:prstGeom prst="rightArrow">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2" name="오른쪽 화살표 11"/>
          <p:cNvSpPr/>
          <p:nvPr/>
        </p:nvSpPr>
        <p:spPr>
          <a:xfrm rot="5400000">
            <a:off x="7164288" y="4653136"/>
            <a:ext cx="144016" cy="144016"/>
          </a:xfrm>
          <a:prstGeom prst="rightArrow">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3" name="오른쪽 화살표 12"/>
          <p:cNvSpPr/>
          <p:nvPr/>
        </p:nvSpPr>
        <p:spPr>
          <a:xfrm rot="5400000">
            <a:off x="7164288" y="5013176"/>
            <a:ext cx="144016" cy="144016"/>
          </a:xfrm>
          <a:prstGeom prst="rightArrow">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4" name="오른쪽 화살표 13"/>
          <p:cNvSpPr/>
          <p:nvPr/>
        </p:nvSpPr>
        <p:spPr>
          <a:xfrm>
            <a:off x="5940152" y="3460532"/>
            <a:ext cx="864096" cy="144016"/>
          </a:xfrm>
          <a:prstGeom prst="rightArrow">
            <a:avLst/>
          </a:prstGeom>
          <a:solidFill>
            <a:schemeClr val="tx1">
              <a:lumMod val="50000"/>
              <a:lumOff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5" name="모서리가 둥근 직사각형 14"/>
          <p:cNvSpPr/>
          <p:nvPr/>
        </p:nvSpPr>
        <p:spPr>
          <a:xfrm>
            <a:off x="212554" y="1412776"/>
            <a:ext cx="4143422" cy="4752528"/>
          </a:xfrm>
          <a:prstGeom prst="roundRect">
            <a:avLst>
              <a:gd name="adj" fmla="val 0"/>
            </a:avLst>
          </a:prstGeom>
          <a:solidFill>
            <a:schemeClr val="bg1"/>
          </a:solidFill>
          <a:ln w="9525">
            <a:solidFill>
              <a:schemeClr val="bg1">
                <a:lumMod val="75000"/>
              </a:schemeClr>
            </a:solid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00" b="1" dirty="0">
              <a:solidFill>
                <a:prstClr val="black"/>
              </a:solidFill>
            </a:endParaRPr>
          </a:p>
        </p:txBody>
      </p:sp>
      <p:sp>
        <p:nvSpPr>
          <p:cNvPr id="16" name="오른쪽 화살표 15"/>
          <p:cNvSpPr/>
          <p:nvPr/>
        </p:nvSpPr>
        <p:spPr>
          <a:xfrm flipH="1">
            <a:off x="2915816" y="4221088"/>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7" name="오른쪽 화살표 16"/>
          <p:cNvSpPr/>
          <p:nvPr/>
        </p:nvSpPr>
        <p:spPr>
          <a:xfrm flipH="1">
            <a:off x="2915816" y="4293096"/>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8" name="오른쪽 화살표 17"/>
          <p:cNvSpPr/>
          <p:nvPr/>
        </p:nvSpPr>
        <p:spPr>
          <a:xfrm flipH="1">
            <a:off x="2915816" y="4365104"/>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9" name="오른쪽 화살표 18"/>
          <p:cNvSpPr/>
          <p:nvPr/>
        </p:nvSpPr>
        <p:spPr>
          <a:xfrm flipH="1">
            <a:off x="2915816" y="4437112"/>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0" name="오른쪽 화살표 19"/>
          <p:cNvSpPr/>
          <p:nvPr/>
        </p:nvSpPr>
        <p:spPr>
          <a:xfrm flipH="1">
            <a:off x="2915816" y="4509120"/>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1" name="오른쪽 화살표 20"/>
          <p:cNvSpPr/>
          <p:nvPr/>
        </p:nvSpPr>
        <p:spPr>
          <a:xfrm flipH="1">
            <a:off x="2915816" y="4581128"/>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2" name="오른쪽 화살표 21"/>
          <p:cNvSpPr/>
          <p:nvPr/>
        </p:nvSpPr>
        <p:spPr>
          <a:xfrm flipH="1">
            <a:off x="2915816" y="4653136"/>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3" name="오른쪽 화살표 22"/>
          <p:cNvSpPr/>
          <p:nvPr/>
        </p:nvSpPr>
        <p:spPr>
          <a:xfrm flipH="1">
            <a:off x="2915816" y="4725144"/>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4" name="오른쪽 화살표 23"/>
          <p:cNvSpPr/>
          <p:nvPr/>
        </p:nvSpPr>
        <p:spPr>
          <a:xfrm flipH="1">
            <a:off x="2915816" y="4797152"/>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5" name="오른쪽 화살표 24"/>
          <p:cNvSpPr/>
          <p:nvPr/>
        </p:nvSpPr>
        <p:spPr>
          <a:xfrm flipH="1">
            <a:off x="2915816" y="4869160"/>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6" name="오른쪽 화살표 25"/>
          <p:cNvSpPr/>
          <p:nvPr/>
        </p:nvSpPr>
        <p:spPr>
          <a:xfrm flipH="1">
            <a:off x="2915816" y="4941168"/>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7" name="오른쪽 화살표 26"/>
          <p:cNvSpPr/>
          <p:nvPr/>
        </p:nvSpPr>
        <p:spPr>
          <a:xfrm flipH="1">
            <a:off x="2915816" y="5013176"/>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8" name="오른쪽 화살표 27"/>
          <p:cNvSpPr/>
          <p:nvPr/>
        </p:nvSpPr>
        <p:spPr>
          <a:xfrm flipH="1">
            <a:off x="2915816" y="5085184"/>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9" name="오른쪽 화살표 28"/>
          <p:cNvSpPr/>
          <p:nvPr/>
        </p:nvSpPr>
        <p:spPr>
          <a:xfrm flipH="1">
            <a:off x="2915816" y="5157192"/>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0" name="오른쪽 화살표 29"/>
          <p:cNvSpPr/>
          <p:nvPr/>
        </p:nvSpPr>
        <p:spPr>
          <a:xfrm flipH="1">
            <a:off x="2915816" y="5229200"/>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1" name="오른쪽 화살표 30"/>
          <p:cNvSpPr/>
          <p:nvPr/>
        </p:nvSpPr>
        <p:spPr>
          <a:xfrm flipH="1">
            <a:off x="2915816" y="5301208"/>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2" name="오른쪽 화살표 31"/>
          <p:cNvSpPr/>
          <p:nvPr/>
        </p:nvSpPr>
        <p:spPr>
          <a:xfrm flipH="1">
            <a:off x="2915816" y="5373216"/>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3" name="오른쪽 화살표 32"/>
          <p:cNvSpPr/>
          <p:nvPr/>
        </p:nvSpPr>
        <p:spPr>
          <a:xfrm flipH="1">
            <a:off x="2915816" y="5445224"/>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4" name="오른쪽 화살표 33"/>
          <p:cNvSpPr/>
          <p:nvPr/>
        </p:nvSpPr>
        <p:spPr>
          <a:xfrm>
            <a:off x="1763688" y="2060848"/>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5" name="오른쪽 화살표 34"/>
          <p:cNvSpPr/>
          <p:nvPr/>
        </p:nvSpPr>
        <p:spPr>
          <a:xfrm>
            <a:off x="1763688" y="2132856"/>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6" name="오른쪽 화살표 35"/>
          <p:cNvSpPr/>
          <p:nvPr/>
        </p:nvSpPr>
        <p:spPr>
          <a:xfrm>
            <a:off x="1763688" y="2204864"/>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7" name="오른쪽 화살표 36"/>
          <p:cNvSpPr/>
          <p:nvPr/>
        </p:nvSpPr>
        <p:spPr>
          <a:xfrm>
            <a:off x="1763688" y="2276872"/>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8" name="오른쪽 화살표 37"/>
          <p:cNvSpPr/>
          <p:nvPr/>
        </p:nvSpPr>
        <p:spPr>
          <a:xfrm>
            <a:off x="1763688" y="2348880"/>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9" name="오른쪽 화살표 38"/>
          <p:cNvSpPr/>
          <p:nvPr/>
        </p:nvSpPr>
        <p:spPr>
          <a:xfrm>
            <a:off x="1763688" y="2420888"/>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40" name="오른쪽 화살표 39"/>
          <p:cNvSpPr/>
          <p:nvPr/>
        </p:nvSpPr>
        <p:spPr>
          <a:xfrm>
            <a:off x="1763688" y="2492896"/>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41" name="오른쪽 화살표 40"/>
          <p:cNvSpPr/>
          <p:nvPr/>
        </p:nvSpPr>
        <p:spPr>
          <a:xfrm>
            <a:off x="1763688" y="2564904"/>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42" name="오른쪽 화살표 41"/>
          <p:cNvSpPr/>
          <p:nvPr/>
        </p:nvSpPr>
        <p:spPr>
          <a:xfrm>
            <a:off x="1763688" y="2636912"/>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43" name="오른쪽 화살표 42"/>
          <p:cNvSpPr/>
          <p:nvPr/>
        </p:nvSpPr>
        <p:spPr>
          <a:xfrm>
            <a:off x="1763688" y="2708920"/>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45" name="TextBox 44"/>
          <p:cNvSpPr txBox="1"/>
          <p:nvPr/>
        </p:nvSpPr>
        <p:spPr>
          <a:xfrm>
            <a:off x="2555856" y="1484784"/>
            <a:ext cx="720000" cy="288000"/>
          </a:xfrm>
          <a:prstGeom prst="rect">
            <a:avLst/>
          </a:prstGeom>
          <a:noFill/>
        </p:spPr>
        <p:txBody>
          <a:bodyPr wrap="square" rtlCol="0">
            <a:noAutofit/>
          </a:bodyPr>
          <a:lstStyle/>
          <a:p>
            <a:pPr algn="ctr"/>
            <a:r>
              <a:rPr lang="en-US" altLang="ko-KR" sz="1200" b="1" dirty="0" smtClean="0">
                <a:latin typeface="맑은 고딕" pitchFamily="50" charset="-127"/>
                <a:ea typeface="맑은 고딕" pitchFamily="50" charset="-127"/>
              </a:rPr>
              <a:t>UE</a:t>
            </a:r>
            <a:endParaRPr lang="ko-KR" altLang="en-US" sz="1200" b="1" dirty="0" smtClean="0">
              <a:latin typeface="맑은 고딕" pitchFamily="50" charset="-127"/>
              <a:ea typeface="맑은 고딕" pitchFamily="50" charset="-127"/>
            </a:endParaRPr>
          </a:p>
        </p:txBody>
      </p:sp>
      <p:sp>
        <p:nvSpPr>
          <p:cNvPr id="47" name="TextBox 46"/>
          <p:cNvSpPr txBox="1"/>
          <p:nvPr/>
        </p:nvSpPr>
        <p:spPr>
          <a:xfrm>
            <a:off x="1763768" y="2564905"/>
            <a:ext cx="1152128" cy="288000"/>
          </a:xfrm>
          <a:prstGeom prst="rect">
            <a:avLst/>
          </a:prstGeom>
          <a:noFill/>
        </p:spPr>
        <p:txBody>
          <a:bodyPr wrap="square" rtlCol="0">
            <a:noAutofit/>
          </a:bodyPr>
          <a:lstStyle/>
          <a:p>
            <a:pPr algn="ctr"/>
            <a:r>
              <a:rPr lang="en-US" altLang="ko-KR" sz="1000" b="1" dirty="0" smtClean="0">
                <a:latin typeface="맑은 고딕" pitchFamily="50" charset="-127"/>
                <a:ea typeface="맑은 고딕" pitchFamily="50" charset="-127"/>
              </a:rPr>
              <a:t>HO command</a:t>
            </a:r>
            <a:endParaRPr lang="ko-KR" altLang="en-US" sz="1000" b="1" dirty="0" smtClean="0">
              <a:latin typeface="맑은 고딕" pitchFamily="50" charset="-127"/>
              <a:ea typeface="맑은 고딕" pitchFamily="50" charset="-127"/>
            </a:endParaRPr>
          </a:p>
        </p:txBody>
      </p:sp>
      <p:cxnSp>
        <p:nvCxnSpPr>
          <p:cNvPr id="48" name="직선 화살표 연결선 47"/>
          <p:cNvCxnSpPr/>
          <p:nvPr/>
        </p:nvCxnSpPr>
        <p:spPr>
          <a:xfrm flipH="1">
            <a:off x="2915896" y="3284985"/>
            <a:ext cx="1152128" cy="0"/>
          </a:xfrm>
          <a:prstGeom prst="straightConnector1">
            <a:avLst/>
          </a:prstGeom>
          <a:ln w="127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2915896" y="3068961"/>
            <a:ext cx="1152128" cy="288000"/>
          </a:xfrm>
          <a:prstGeom prst="rect">
            <a:avLst/>
          </a:prstGeom>
          <a:noFill/>
        </p:spPr>
        <p:txBody>
          <a:bodyPr wrap="square" rtlCol="0">
            <a:noAutofit/>
          </a:bodyPr>
          <a:lstStyle/>
          <a:p>
            <a:pPr algn="ctr"/>
            <a:r>
              <a:rPr lang="en-US" altLang="ko-KR" sz="1000" b="1" dirty="0" smtClean="0">
                <a:latin typeface="맑은 고딕" pitchFamily="50" charset="-127"/>
                <a:ea typeface="맑은 고딕" pitchFamily="50" charset="-127"/>
              </a:rPr>
              <a:t>RACH</a:t>
            </a:r>
            <a:endParaRPr lang="ko-KR" altLang="en-US" sz="1000" b="1" dirty="0" smtClean="0">
              <a:latin typeface="맑은 고딕" pitchFamily="50" charset="-127"/>
              <a:ea typeface="맑은 고딕" pitchFamily="50" charset="-127"/>
            </a:endParaRPr>
          </a:p>
        </p:txBody>
      </p:sp>
      <p:cxnSp>
        <p:nvCxnSpPr>
          <p:cNvPr id="50" name="직선 화살표 연결선 49"/>
          <p:cNvCxnSpPr/>
          <p:nvPr/>
        </p:nvCxnSpPr>
        <p:spPr>
          <a:xfrm flipH="1">
            <a:off x="2915896" y="3717033"/>
            <a:ext cx="1152128" cy="0"/>
          </a:xfrm>
          <a:prstGeom prst="straightConnector1">
            <a:avLst/>
          </a:pr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2915896" y="3501009"/>
            <a:ext cx="1152128" cy="288000"/>
          </a:xfrm>
          <a:prstGeom prst="rect">
            <a:avLst/>
          </a:prstGeom>
          <a:noFill/>
        </p:spPr>
        <p:txBody>
          <a:bodyPr wrap="square" rtlCol="0">
            <a:noAutofit/>
          </a:bodyPr>
          <a:lstStyle/>
          <a:p>
            <a:pPr algn="ctr"/>
            <a:r>
              <a:rPr lang="en-US" altLang="ko-KR" sz="1000" b="1" dirty="0" smtClean="0">
                <a:latin typeface="맑은 고딕" pitchFamily="50" charset="-127"/>
                <a:ea typeface="맑은 고딕" pitchFamily="50" charset="-127"/>
              </a:rPr>
              <a:t>RAR</a:t>
            </a:r>
            <a:endParaRPr lang="ko-KR" altLang="en-US" sz="1000" b="1" dirty="0" smtClean="0">
              <a:latin typeface="맑은 고딕" pitchFamily="50" charset="-127"/>
              <a:ea typeface="맑은 고딕" pitchFamily="50" charset="-127"/>
            </a:endParaRPr>
          </a:p>
        </p:txBody>
      </p:sp>
      <p:cxnSp>
        <p:nvCxnSpPr>
          <p:cNvPr id="52" name="직선 화살표 연결선 51"/>
          <p:cNvCxnSpPr/>
          <p:nvPr/>
        </p:nvCxnSpPr>
        <p:spPr>
          <a:xfrm flipH="1">
            <a:off x="2915896" y="4149081"/>
            <a:ext cx="1152128" cy="0"/>
          </a:xfrm>
          <a:prstGeom prst="straightConnector1">
            <a:avLst/>
          </a:prstGeom>
          <a:ln w="127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915896" y="3933057"/>
            <a:ext cx="1152128" cy="288000"/>
          </a:xfrm>
          <a:prstGeom prst="rect">
            <a:avLst/>
          </a:prstGeom>
          <a:noFill/>
        </p:spPr>
        <p:txBody>
          <a:bodyPr wrap="square" rtlCol="0">
            <a:noAutofit/>
          </a:bodyPr>
          <a:lstStyle/>
          <a:p>
            <a:pPr algn="ctr"/>
            <a:r>
              <a:rPr lang="en-US" altLang="ko-KR" sz="1000" b="1" dirty="0" smtClean="0">
                <a:latin typeface="맑은 고딕" pitchFamily="50" charset="-127"/>
                <a:ea typeface="맑은 고딕" pitchFamily="50" charset="-127"/>
              </a:rPr>
              <a:t>HO complete</a:t>
            </a:r>
            <a:endParaRPr lang="ko-KR" altLang="en-US" sz="1000" b="1" dirty="0" smtClean="0">
              <a:latin typeface="맑은 고딕" pitchFamily="50" charset="-127"/>
              <a:ea typeface="맑은 고딕" pitchFamily="50" charset="-127"/>
            </a:endParaRPr>
          </a:p>
        </p:txBody>
      </p:sp>
      <p:sp>
        <p:nvSpPr>
          <p:cNvPr id="54" name="TextBox 53"/>
          <p:cNvSpPr txBox="1"/>
          <p:nvPr/>
        </p:nvSpPr>
        <p:spPr>
          <a:xfrm>
            <a:off x="755728" y="2276872"/>
            <a:ext cx="648000" cy="144016"/>
          </a:xfrm>
          <a:prstGeom prst="rect">
            <a:avLst/>
          </a:prstGeom>
          <a:noFill/>
        </p:spPr>
        <p:txBody>
          <a:bodyPr wrap="square" lIns="0" tIns="0" rIns="0" bIns="0" rtlCol="0">
            <a:noAutofit/>
          </a:bodyPr>
          <a:lstStyle/>
          <a:p>
            <a:pPr algn="ctr"/>
            <a:r>
              <a:rPr lang="en-US" altLang="ko-KR" sz="900" dirty="0" smtClean="0">
                <a:solidFill>
                  <a:srgbClr val="FF0000"/>
                </a:solidFill>
                <a:latin typeface="맑은 고딕" pitchFamily="50" charset="-127"/>
                <a:ea typeface="맑은 고딕" pitchFamily="50" charset="-127"/>
              </a:rPr>
              <a:t>Cell S</a:t>
            </a:r>
            <a:endParaRPr lang="ko-KR" altLang="en-US" sz="900" dirty="0" smtClean="0">
              <a:solidFill>
                <a:srgbClr val="FF0000"/>
              </a:solidFill>
              <a:latin typeface="맑은 고딕" pitchFamily="50" charset="-127"/>
              <a:ea typeface="맑은 고딕" pitchFamily="50" charset="-127"/>
            </a:endParaRPr>
          </a:p>
        </p:txBody>
      </p:sp>
      <p:sp>
        <p:nvSpPr>
          <p:cNvPr id="56" name="TextBox 55"/>
          <p:cNvSpPr txBox="1"/>
          <p:nvPr/>
        </p:nvSpPr>
        <p:spPr>
          <a:xfrm>
            <a:off x="755728" y="4797153"/>
            <a:ext cx="648000" cy="144016"/>
          </a:xfrm>
          <a:prstGeom prst="rect">
            <a:avLst/>
          </a:prstGeom>
          <a:noFill/>
        </p:spPr>
        <p:txBody>
          <a:bodyPr wrap="square" lIns="0" tIns="0" rIns="0" bIns="0" rtlCol="0">
            <a:noAutofit/>
          </a:bodyPr>
          <a:lstStyle/>
          <a:p>
            <a:pPr algn="ctr"/>
            <a:r>
              <a:rPr lang="en-US" altLang="ko-KR" sz="900" dirty="0" smtClean="0">
                <a:solidFill>
                  <a:srgbClr val="0000FF"/>
                </a:solidFill>
                <a:latin typeface="맑은 고딕" pitchFamily="50" charset="-127"/>
                <a:ea typeface="맑은 고딕" pitchFamily="50" charset="-127"/>
              </a:rPr>
              <a:t>Cell T</a:t>
            </a:r>
            <a:endParaRPr lang="ko-KR" altLang="en-US" sz="900" dirty="0" smtClean="0">
              <a:solidFill>
                <a:srgbClr val="0000FF"/>
              </a:solidFill>
              <a:latin typeface="맑은 고딕" pitchFamily="50" charset="-127"/>
              <a:ea typeface="맑은 고딕" pitchFamily="50" charset="-127"/>
            </a:endParaRPr>
          </a:p>
        </p:txBody>
      </p:sp>
      <p:sp>
        <p:nvSpPr>
          <p:cNvPr id="57" name="왼쪽 중괄호 56"/>
          <p:cNvSpPr/>
          <p:nvPr/>
        </p:nvSpPr>
        <p:spPr>
          <a:xfrm>
            <a:off x="1331720" y="1844824"/>
            <a:ext cx="72008" cy="1008000"/>
          </a:xfrm>
          <a:prstGeom prst="leftBrace">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p>
        </p:txBody>
      </p:sp>
      <p:sp>
        <p:nvSpPr>
          <p:cNvPr id="58" name="왼쪽 중괄호 57"/>
          <p:cNvSpPr/>
          <p:nvPr/>
        </p:nvSpPr>
        <p:spPr>
          <a:xfrm>
            <a:off x="1331720" y="4221089"/>
            <a:ext cx="72008" cy="1296144"/>
          </a:xfrm>
          <a:prstGeom prst="leftBrace">
            <a:avLst/>
          </a:prstGeom>
          <a:ln w="127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p>
        </p:txBody>
      </p:sp>
      <p:sp>
        <p:nvSpPr>
          <p:cNvPr id="59" name="왼쪽 중괄호 58"/>
          <p:cNvSpPr/>
          <p:nvPr/>
        </p:nvSpPr>
        <p:spPr>
          <a:xfrm>
            <a:off x="1331720" y="2924945"/>
            <a:ext cx="72008" cy="1224136"/>
          </a:xfrm>
          <a:prstGeom prst="leftBrace">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p>
        </p:txBody>
      </p:sp>
      <p:sp>
        <p:nvSpPr>
          <p:cNvPr id="60" name="직사각형 59"/>
          <p:cNvSpPr/>
          <p:nvPr/>
        </p:nvSpPr>
        <p:spPr>
          <a:xfrm>
            <a:off x="1619672" y="5661248"/>
            <a:ext cx="2592288" cy="360040"/>
          </a:xfrm>
          <a:prstGeom prst="rect">
            <a:avLst/>
          </a:prstGeom>
          <a:solidFill>
            <a:schemeClr val="bg1"/>
          </a:solidFill>
          <a:ln w="9525">
            <a:solidFill>
              <a:schemeClr val="bg1">
                <a:lumMod val="7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3" name="오른쪽 화살표 62"/>
          <p:cNvSpPr/>
          <p:nvPr/>
        </p:nvSpPr>
        <p:spPr>
          <a:xfrm>
            <a:off x="1763688" y="5733256"/>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64" name="오른쪽 화살표 63"/>
          <p:cNvSpPr/>
          <p:nvPr/>
        </p:nvSpPr>
        <p:spPr>
          <a:xfrm flipH="1">
            <a:off x="2915816" y="5733256"/>
            <a:ext cx="1152128" cy="72008"/>
          </a:xfrm>
          <a:prstGeom prst="rightArrow">
            <a:avLst/>
          </a:prstGeom>
          <a:gradFill flip="none" rotWithShape="1">
            <a:gsLst>
              <a:gs pos="0">
                <a:srgbClr val="0000FF">
                  <a:tint val="66000"/>
                  <a:satMod val="160000"/>
                </a:srgbClr>
              </a:gs>
              <a:gs pos="50000">
                <a:srgbClr val="0000FF">
                  <a:tint val="44500"/>
                  <a:satMod val="160000"/>
                </a:srgbClr>
              </a:gs>
              <a:gs pos="100000">
                <a:srgbClr val="0000FF">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65" name="TextBox 64"/>
          <p:cNvSpPr txBox="1"/>
          <p:nvPr/>
        </p:nvSpPr>
        <p:spPr>
          <a:xfrm>
            <a:off x="5076056" y="2060872"/>
            <a:ext cx="864000" cy="216000"/>
          </a:xfrm>
          <a:prstGeom prst="rect">
            <a:avLst/>
          </a:prstGeom>
          <a:solidFill>
            <a:schemeClr val="bg1">
              <a:alpha val="50196"/>
            </a:schemeClr>
          </a:solidFill>
          <a:ln>
            <a:solidFill>
              <a:srgbClr val="FF0000"/>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FF0000"/>
                </a:solidFill>
                <a:latin typeface="+mj-ea"/>
                <a:ea typeface="+mj-ea"/>
                <a:cs typeface="Calibri" pitchFamily="34" charset="0"/>
              </a:rPr>
              <a:t>PDCP</a:t>
            </a:r>
          </a:p>
        </p:txBody>
      </p:sp>
      <p:sp>
        <p:nvSpPr>
          <p:cNvPr id="66" name="TextBox 65"/>
          <p:cNvSpPr txBox="1"/>
          <p:nvPr/>
        </p:nvSpPr>
        <p:spPr>
          <a:xfrm>
            <a:off x="5076056" y="2420912"/>
            <a:ext cx="864000" cy="216000"/>
          </a:xfrm>
          <a:prstGeom prst="rect">
            <a:avLst/>
          </a:prstGeom>
          <a:solidFill>
            <a:schemeClr val="bg1">
              <a:alpha val="50196"/>
            </a:schemeClr>
          </a:solidFill>
          <a:ln>
            <a:solidFill>
              <a:srgbClr val="FF0000"/>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FF0000"/>
                </a:solidFill>
                <a:latin typeface="+mj-ea"/>
                <a:ea typeface="+mj-ea"/>
                <a:cs typeface="Calibri" pitchFamily="34" charset="0"/>
              </a:rPr>
              <a:t>RLC</a:t>
            </a:r>
          </a:p>
        </p:txBody>
      </p:sp>
      <p:sp>
        <p:nvSpPr>
          <p:cNvPr id="67" name="TextBox 66"/>
          <p:cNvSpPr txBox="1"/>
          <p:nvPr/>
        </p:nvSpPr>
        <p:spPr>
          <a:xfrm>
            <a:off x="5076056" y="1700808"/>
            <a:ext cx="2592288" cy="216000"/>
          </a:xfrm>
          <a:prstGeom prst="rect">
            <a:avLst/>
          </a:prstGeom>
          <a:solidFill>
            <a:schemeClr val="bg1">
              <a:alpha val="50196"/>
            </a:schemeClr>
          </a:solidFill>
          <a:ln>
            <a:solidFill>
              <a:schemeClr val="tx1"/>
            </a:solidFill>
          </a:ln>
        </p:spPr>
        <p:txBody>
          <a:bodyPr wrap="square" lIns="0" tIns="0" rIns="0" bIns="0" rtlCol="0" anchor="ctr">
            <a:noAutofit/>
          </a:bodyPr>
          <a:lstStyle/>
          <a:p>
            <a:pPr marL="0" lvl="1" algn="ctr" defTabSz="953103" latinLnBrk="0">
              <a:spcAft>
                <a:spcPts val="600"/>
              </a:spcAft>
              <a:defRPr/>
            </a:pPr>
            <a:r>
              <a:rPr lang="en-US" altLang="ko-KR" sz="1200" b="1" dirty="0" smtClean="0">
                <a:latin typeface="+mj-ea"/>
                <a:ea typeface="+mj-ea"/>
                <a:cs typeface="Calibri" pitchFamily="34" charset="0"/>
              </a:rPr>
              <a:t>S-GW</a:t>
            </a:r>
          </a:p>
        </p:txBody>
      </p:sp>
      <p:sp>
        <p:nvSpPr>
          <p:cNvPr id="68" name="TextBox 67"/>
          <p:cNvSpPr txBox="1"/>
          <p:nvPr/>
        </p:nvSpPr>
        <p:spPr>
          <a:xfrm>
            <a:off x="6804248" y="2060872"/>
            <a:ext cx="864000" cy="216000"/>
          </a:xfrm>
          <a:prstGeom prst="rect">
            <a:avLst/>
          </a:prstGeom>
          <a:solidFill>
            <a:schemeClr val="bg1">
              <a:alpha val="50196"/>
            </a:schemeClr>
          </a:solidFill>
          <a:ln>
            <a:solidFill>
              <a:srgbClr val="0000FF"/>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0000FF"/>
                </a:solidFill>
                <a:latin typeface="+mj-ea"/>
                <a:ea typeface="+mj-ea"/>
                <a:cs typeface="Calibri" pitchFamily="34" charset="0"/>
              </a:rPr>
              <a:t>PDCP</a:t>
            </a:r>
          </a:p>
        </p:txBody>
      </p:sp>
      <p:sp>
        <p:nvSpPr>
          <p:cNvPr id="69" name="TextBox 68"/>
          <p:cNvSpPr txBox="1"/>
          <p:nvPr/>
        </p:nvSpPr>
        <p:spPr>
          <a:xfrm>
            <a:off x="6804248" y="2420912"/>
            <a:ext cx="864000" cy="216000"/>
          </a:xfrm>
          <a:prstGeom prst="rect">
            <a:avLst/>
          </a:prstGeom>
          <a:solidFill>
            <a:schemeClr val="bg1">
              <a:alpha val="50196"/>
            </a:schemeClr>
          </a:solidFill>
          <a:ln>
            <a:solidFill>
              <a:srgbClr val="0000FF"/>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0000FF"/>
                </a:solidFill>
                <a:latin typeface="+mj-ea"/>
                <a:ea typeface="+mj-ea"/>
                <a:cs typeface="Calibri" pitchFamily="34" charset="0"/>
              </a:rPr>
              <a:t>RLC</a:t>
            </a:r>
          </a:p>
        </p:txBody>
      </p:sp>
      <p:sp>
        <p:nvSpPr>
          <p:cNvPr id="70" name="TextBox 69"/>
          <p:cNvSpPr txBox="1"/>
          <p:nvPr/>
        </p:nvSpPr>
        <p:spPr>
          <a:xfrm>
            <a:off x="5076056" y="3429024"/>
            <a:ext cx="864000" cy="216000"/>
          </a:xfrm>
          <a:prstGeom prst="rect">
            <a:avLst/>
          </a:prstGeom>
          <a:solidFill>
            <a:schemeClr val="bg1">
              <a:alpha val="50196"/>
            </a:schemeClr>
          </a:solidFill>
          <a:ln>
            <a:solidFill>
              <a:srgbClr val="FF0000"/>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FF0000"/>
                </a:solidFill>
                <a:latin typeface="+mj-ea"/>
                <a:ea typeface="+mj-ea"/>
                <a:cs typeface="Calibri" pitchFamily="34" charset="0"/>
              </a:rPr>
              <a:t>PDCP</a:t>
            </a:r>
          </a:p>
        </p:txBody>
      </p:sp>
      <p:sp>
        <p:nvSpPr>
          <p:cNvPr id="71" name="TextBox 70"/>
          <p:cNvSpPr txBox="1"/>
          <p:nvPr/>
        </p:nvSpPr>
        <p:spPr>
          <a:xfrm>
            <a:off x="5076056" y="3789064"/>
            <a:ext cx="864000" cy="216000"/>
          </a:xfrm>
          <a:prstGeom prst="rect">
            <a:avLst/>
          </a:prstGeom>
          <a:solidFill>
            <a:schemeClr val="bg1">
              <a:alpha val="50196"/>
            </a:schemeClr>
          </a:solidFill>
          <a:ln>
            <a:solidFill>
              <a:srgbClr val="FF0000"/>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FF0000"/>
                </a:solidFill>
                <a:latin typeface="+mj-ea"/>
                <a:ea typeface="+mj-ea"/>
                <a:cs typeface="Calibri" pitchFamily="34" charset="0"/>
              </a:rPr>
              <a:t>RLC</a:t>
            </a:r>
          </a:p>
        </p:txBody>
      </p:sp>
      <p:sp>
        <p:nvSpPr>
          <p:cNvPr id="72" name="TextBox 71"/>
          <p:cNvSpPr txBox="1"/>
          <p:nvPr/>
        </p:nvSpPr>
        <p:spPr>
          <a:xfrm>
            <a:off x="5076056" y="3068960"/>
            <a:ext cx="2592288" cy="216000"/>
          </a:xfrm>
          <a:prstGeom prst="rect">
            <a:avLst/>
          </a:prstGeom>
          <a:solidFill>
            <a:schemeClr val="bg1">
              <a:alpha val="50196"/>
            </a:schemeClr>
          </a:solidFill>
          <a:ln>
            <a:solidFill>
              <a:schemeClr val="tx1"/>
            </a:solidFill>
          </a:ln>
        </p:spPr>
        <p:txBody>
          <a:bodyPr wrap="square" lIns="0" tIns="0" rIns="0" bIns="0" rtlCol="0" anchor="ctr">
            <a:noAutofit/>
          </a:bodyPr>
          <a:lstStyle/>
          <a:p>
            <a:pPr marL="0" lvl="1" algn="ctr" defTabSz="953103" latinLnBrk="0">
              <a:spcAft>
                <a:spcPts val="600"/>
              </a:spcAft>
              <a:defRPr/>
            </a:pPr>
            <a:r>
              <a:rPr lang="en-US" altLang="ko-KR" sz="1200" b="1" dirty="0" smtClean="0">
                <a:latin typeface="+mj-ea"/>
                <a:ea typeface="+mj-ea"/>
                <a:cs typeface="Calibri" pitchFamily="34" charset="0"/>
              </a:rPr>
              <a:t>S-GW</a:t>
            </a:r>
          </a:p>
        </p:txBody>
      </p:sp>
      <p:sp>
        <p:nvSpPr>
          <p:cNvPr id="73" name="TextBox 72"/>
          <p:cNvSpPr txBox="1"/>
          <p:nvPr/>
        </p:nvSpPr>
        <p:spPr>
          <a:xfrm>
            <a:off x="6804248" y="3429024"/>
            <a:ext cx="864000" cy="216000"/>
          </a:xfrm>
          <a:prstGeom prst="rect">
            <a:avLst/>
          </a:prstGeom>
          <a:solidFill>
            <a:schemeClr val="bg1">
              <a:alpha val="50196"/>
            </a:schemeClr>
          </a:solidFill>
          <a:ln>
            <a:solidFill>
              <a:srgbClr val="0000FF"/>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0000FF"/>
                </a:solidFill>
                <a:latin typeface="+mj-ea"/>
                <a:ea typeface="+mj-ea"/>
                <a:cs typeface="Calibri" pitchFamily="34" charset="0"/>
              </a:rPr>
              <a:t>PDCP</a:t>
            </a:r>
          </a:p>
        </p:txBody>
      </p:sp>
      <p:sp>
        <p:nvSpPr>
          <p:cNvPr id="74" name="TextBox 73"/>
          <p:cNvSpPr txBox="1"/>
          <p:nvPr/>
        </p:nvSpPr>
        <p:spPr>
          <a:xfrm>
            <a:off x="6804248" y="3789064"/>
            <a:ext cx="864000" cy="216000"/>
          </a:xfrm>
          <a:prstGeom prst="rect">
            <a:avLst/>
          </a:prstGeom>
          <a:solidFill>
            <a:schemeClr val="bg1">
              <a:alpha val="50196"/>
            </a:schemeClr>
          </a:solidFill>
          <a:ln>
            <a:solidFill>
              <a:srgbClr val="0000FF"/>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0000FF"/>
                </a:solidFill>
                <a:latin typeface="+mj-ea"/>
                <a:ea typeface="+mj-ea"/>
                <a:cs typeface="Calibri" pitchFamily="34" charset="0"/>
              </a:rPr>
              <a:t>RLC</a:t>
            </a:r>
          </a:p>
        </p:txBody>
      </p:sp>
      <p:sp>
        <p:nvSpPr>
          <p:cNvPr id="75" name="TextBox 74"/>
          <p:cNvSpPr txBox="1"/>
          <p:nvPr/>
        </p:nvSpPr>
        <p:spPr>
          <a:xfrm>
            <a:off x="5076056" y="4797176"/>
            <a:ext cx="864000" cy="216000"/>
          </a:xfrm>
          <a:prstGeom prst="rect">
            <a:avLst/>
          </a:prstGeom>
          <a:solidFill>
            <a:schemeClr val="bg1">
              <a:alpha val="50196"/>
            </a:schemeClr>
          </a:solidFill>
          <a:ln>
            <a:solidFill>
              <a:srgbClr val="FF0000"/>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FF0000"/>
                </a:solidFill>
                <a:latin typeface="+mj-ea"/>
                <a:ea typeface="+mj-ea"/>
                <a:cs typeface="Calibri" pitchFamily="34" charset="0"/>
              </a:rPr>
              <a:t>PDCP</a:t>
            </a:r>
          </a:p>
        </p:txBody>
      </p:sp>
      <p:sp>
        <p:nvSpPr>
          <p:cNvPr id="76" name="TextBox 75"/>
          <p:cNvSpPr txBox="1"/>
          <p:nvPr/>
        </p:nvSpPr>
        <p:spPr>
          <a:xfrm>
            <a:off x="5076056" y="5157216"/>
            <a:ext cx="864000" cy="216000"/>
          </a:xfrm>
          <a:prstGeom prst="rect">
            <a:avLst/>
          </a:prstGeom>
          <a:solidFill>
            <a:schemeClr val="bg1">
              <a:alpha val="50196"/>
            </a:schemeClr>
          </a:solidFill>
          <a:ln>
            <a:solidFill>
              <a:srgbClr val="FF0000"/>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FF0000"/>
                </a:solidFill>
                <a:latin typeface="+mj-ea"/>
                <a:ea typeface="+mj-ea"/>
                <a:cs typeface="Calibri" pitchFamily="34" charset="0"/>
              </a:rPr>
              <a:t>RLC</a:t>
            </a:r>
          </a:p>
        </p:txBody>
      </p:sp>
      <p:sp>
        <p:nvSpPr>
          <p:cNvPr id="77" name="TextBox 76"/>
          <p:cNvSpPr txBox="1"/>
          <p:nvPr/>
        </p:nvSpPr>
        <p:spPr>
          <a:xfrm>
            <a:off x="5076056" y="4437112"/>
            <a:ext cx="2592288" cy="216000"/>
          </a:xfrm>
          <a:prstGeom prst="rect">
            <a:avLst/>
          </a:prstGeom>
          <a:solidFill>
            <a:schemeClr val="bg1">
              <a:alpha val="50196"/>
            </a:schemeClr>
          </a:solidFill>
          <a:ln>
            <a:solidFill>
              <a:schemeClr val="tx1"/>
            </a:solidFill>
          </a:ln>
        </p:spPr>
        <p:txBody>
          <a:bodyPr wrap="square" lIns="0" tIns="0" rIns="0" bIns="0" rtlCol="0" anchor="ctr">
            <a:noAutofit/>
          </a:bodyPr>
          <a:lstStyle/>
          <a:p>
            <a:pPr marL="0" lvl="1" algn="ctr" defTabSz="953103" latinLnBrk="0">
              <a:spcAft>
                <a:spcPts val="600"/>
              </a:spcAft>
              <a:defRPr/>
            </a:pPr>
            <a:r>
              <a:rPr lang="en-US" altLang="ko-KR" sz="1200" b="1" dirty="0" smtClean="0">
                <a:latin typeface="+mj-ea"/>
                <a:ea typeface="+mj-ea"/>
                <a:cs typeface="Calibri" pitchFamily="34" charset="0"/>
              </a:rPr>
              <a:t>S-GW</a:t>
            </a:r>
          </a:p>
        </p:txBody>
      </p:sp>
      <p:sp>
        <p:nvSpPr>
          <p:cNvPr id="78" name="TextBox 77"/>
          <p:cNvSpPr txBox="1"/>
          <p:nvPr/>
        </p:nvSpPr>
        <p:spPr>
          <a:xfrm>
            <a:off x="6804248" y="4797176"/>
            <a:ext cx="864000" cy="216000"/>
          </a:xfrm>
          <a:prstGeom prst="rect">
            <a:avLst/>
          </a:prstGeom>
          <a:solidFill>
            <a:schemeClr val="bg1">
              <a:alpha val="50196"/>
            </a:schemeClr>
          </a:solidFill>
          <a:ln>
            <a:solidFill>
              <a:srgbClr val="0000FF"/>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0000FF"/>
                </a:solidFill>
                <a:latin typeface="+mj-ea"/>
                <a:ea typeface="+mj-ea"/>
                <a:cs typeface="Calibri" pitchFamily="34" charset="0"/>
              </a:rPr>
              <a:t>PDCP</a:t>
            </a:r>
          </a:p>
        </p:txBody>
      </p:sp>
      <p:sp>
        <p:nvSpPr>
          <p:cNvPr id="79" name="TextBox 78"/>
          <p:cNvSpPr txBox="1"/>
          <p:nvPr/>
        </p:nvSpPr>
        <p:spPr>
          <a:xfrm>
            <a:off x="6804248" y="5157216"/>
            <a:ext cx="864000" cy="216000"/>
          </a:xfrm>
          <a:prstGeom prst="rect">
            <a:avLst/>
          </a:prstGeom>
          <a:solidFill>
            <a:schemeClr val="bg1">
              <a:alpha val="50196"/>
            </a:schemeClr>
          </a:solidFill>
          <a:ln>
            <a:solidFill>
              <a:srgbClr val="0000FF"/>
            </a:solidFill>
          </a:ln>
        </p:spPr>
        <p:txBody>
          <a:bodyPr wrap="square" lIns="0" tIns="0" rIns="0" bIns="0" rtlCol="0" anchor="ctr">
            <a:noAutofit/>
          </a:bodyPr>
          <a:lstStyle/>
          <a:p>
            <a:pPr marL="0" lvl="1" algn="ctr" defTabSz="953103" latinLnBrk="0">
              <a:spcAft>
                <a:spcPts val="600"/>
              </a:spcAft>
              <a:defRPr/>
            </a:pPr>
            <a:r>
              <a:rPr lang="en-US" altLang="ko-KR" sz="1200" b="1" dirty="0" smtClean="0">
                <a:solidFill>
                  <a:srgbClr val="0000FF"/>
                </a:solidFill>
                <a:latin typeface="+mj-ea"/>
                <a:ea typeface="+mj-ea"/>
                <a:cs typeface="Calibri" pitchFamily="34" charset="0"/>
              </a:rPr>
              <a:t>RLC</a:t>
            </a:r>
          </a:p>
        </p:txBody>
      </p:sp>
      <p:sp>
        <p:nvSpPr>
          <p:cNvPr id="80" name="오른쪽 화살표 79"/>
          <p:cNvSpPr/>
          <p:nvPr/>
        </p:nvSpPr>
        <p:spPr>
          <a:xfrm>
            <a:off x="1763688" y="1988840"/>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81" name="오른쪽 화살표 80"/>
          <p:cNvSpPr/>
          <p:nvPr/>
        </p:nvSpPr>
        <p:spPr>
          <a:xfrm>
            <a:off x="1763688" y="1916832"/>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82" name="오른쪽 화살표 81"/>
          <p:cNvSpPr/>
          <p:nvPr/>
        </p:nvSpPr>
        <p:spPr>
          <a:xfrm>
            <a:off x="1763688" y="1844824"/>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cxnSp>
        <p:nvCxnSpPr>
          <p:cNvPr id="83" name="직선 연결선 82"/>
          <p:cNvCxnSpPr/>
          <p:nvPr/>
        </p:nvCxnSpPr>
        <p:spPr>
          <a:xfrm>
            <a:off x="2915728" y="1845240"/>
            <a:ext cx="0" cy="367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직선 연결선 83"/>
          <p:cNvCxnSpPr/>
          <p:nvPr/>
        </p:nvCxnSpPr>
        <p:spPr>
          <a:xfrm>
            <a:off x="4068024" y="1845240"/>
            <a:ext cx="0" cy="367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8" name="그룹 92"/>
          <p:cNvGrpSpPr/>
          <p:nvPr/>
        </p:nvGrpSpPr>
        <p:grpSpPr>
          <a:xfrm>
            <a:off x="1763688" y="2780928"/>
            <a:ext cx="1152128" cy="720080"/>
            <a:chOff x="1763688" y="2636912"/>
            <a:chExt cx="1152128" cy="720080"/>
          </a:xfrm>
        </p:grpSpPr>
        <p:sp>
          <p:nvSpPr>
            <p:cNvPr id="89" name="오른쪽 화살표 88"/>
            <p:cNvSpPr/>
            <p:nvPr/>
          </p:nvSpPr>
          <p:spPr>
            <a:xfrm>
              <a:off x="1763688" y="2636912"/>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90" name="오른쪽 화살표 89"/>
            <p:cNvSpPr/>
            <p:nvPr/>
          </p:nvSpPr>
          <p:spPr>
            <a:xfrm>
              <a:off x="1763688" y="2708920"/>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91" name="오른쪽 화살표 90"/>
            <p:cNvSpPr/>
            <p:nvPr/>
          </p:nvSpPr>
          <p:spPr>
            <a:xfrm>
              <a:off x="1763688" y="2780928"/>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92" name="오른쪽 화살표 91"/>
            <p:cNvSpPr/>
            <p:nvPr/>
          </p:nvSpPr>
          <p:spPr>
            <a:xfrm>
              <a:off x="1763688" y="2852936"/>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93" name="오른쪽 화살표 92"/>
            <p:cNvSpPr/>
            <p:nvPr/>
          </p:nvSpPr>
          <p:spPr>
            <a:xfrm>
              <a:off x="1763688" y="2924944"/>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94" name="오른쪽 화살표 93"/>
            <p:cNvSpPr/>
            <p:nvPr/>
          </p:nvSpPr>
          <p:spPr>
            <a:xfrm>
              <a:off x="1763688" y="2996952"/>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95" name="오른쪽 화살표 94"/>
            <p:cNvSpPr/>
            <p:nvPr/>
          </p:nvSpPr>
          <p:spPr>
            <a:xfrm>
              <a:off x="1763688" y="3068960"/>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96" name="오른쪽 화살표 95"/>
            <p:cNvSpPr/>
            <p:nvPr/>
          </p:nvSpPr>
          <p:spPr>
            <a:xfrm>
              <a:off x="1763688" y="3140968"/>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97" name="오른쪽 화살표 96"/>
            <p:cNvSpPr/>
            <p:nvPr/>
          </p:nvSpPr>
          <p:spPr>
            <a:xfrm>
              <a:off x="1763688" y="3212976"/>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98" name="오른쪽 화살표 97"/>
            <p:cNvSpPr/>
            <p:nvPr/>
          </p:nvSpPr>
          <p:spPr>
            <a:xfrm>
              <a:off x="1763688" y="3284984"/>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grpSp>
        <p:nvGrpSpPr>
          <p:cNvPr id="99" name="그룹 103"/>
          <p:cNvGrpSpPr/>
          <p:nvPr/>
        </p:nvGrpSpPr>
        <p:grpSpPr>
          <a:xfrm>
            <a:off x="1763688" y="3501008"/>
            <a:ext cx="1152128" cy="720080"/>
            <a:chOff x="1763688" y="2636912"/>
            <a:chExt cx="1152128" cy="720080"/>
          </a:xfrm>
        </p:grpSpPr>
        <p:sp>
          <p:nvSpPr>
            <p:cNvPr id="100" name="오른쪽 화살표 99"/>
            <p:cNvSpPr/>
            <p:nvPr/>
          </p:nvSpPr>
          <p:spPr>
            <a:xfrm>
              <a:off x="1763688" y="2636912"/>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1" name="오른쪽 화살표 100"/>
            <p:cNvSpPr/>
            <p:nvPr/>
          </p:nvSpPr>
          <p:spPr>
            <a:xfrm>
              <a:off x="1763688" y="2708920"/>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2" name="오른쪽 화살표 101"/>
            <p:cNvSpPr/>
            <p:nvPr/>
          </p:nvSpPr>
          <p:spPr>
            <a:xfrm>
              <a:off x="1763688" y="2780928"/>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3" name="오른쪽 화살표 102"/>
            <p:cNvSpPr/>
            <p:nvPr/>
          </p:nvSpPr>
          <p:spPr>
            <a:xfrm>
              <a:off x="1763688" y="2852936"/>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4" name="오른쪽 화살표 103"/>
            <p:cNvSpPr/>
            <p:nvPr/>
          </p:nvSpPr>
          <p:spPr>
            <a:xfrm>
              <a:off x="1763688" y="2924944"/>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5" name="오른쪽 화살표 104"/>
            <p:cNvSpPr/>
            <p:nvPr/>
          </p:nvSpPr>
          <p:spPr>
            <a:xfrm>
              <a:off x="1763688" y="2996952"/>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6" name="오른쪽 화살표 105"/>
            <p:cNvSpPr/>
            <p:nvPr/>
          </p:nvSpPr>
          <p:spPr>
            <a:xfrm>
              <a:off x="1763688" y="3068960"/>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7" name="오른쪽 화살표 106"/>
            <p:cNvSpPr/>
            <p:nvPr/>
          </p:nvSpPr>
          <p:spPr>
            <a:xfrm>
              <a:off x="1763688" y="3140968"/>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8" name="오른쪽 화살표 107"/>
            <p:cNvSpPr/>
            <p:nvPr/>
          </p:nvSpPr>
          <p:spPr>
            <a:xfrm>
              <a:off x="1763688" y="3212976"/>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09" name="오른쪽 화살표 108"/>
            <p:cNvSpPr/>
            <p:nvPr/>
          </p:nvSpPr>
          <p:spPr>
            <a:xfrm>
              <a:off x="1763688" y="3284984"/>
              <a:ext cx="1152128" cy="72008"/>
            </a:xfrm>
            <a:prstGeom prst="rightArrow">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cxnSp>
        <p:nvCxnSpPr>
          <p:cNvPr id="110" name="직선 연결선 109"/>
          <p:cNvCxnSpPr/>
          <p:nvPr/>
        </p:nvCxnSpPr>
        <p:spPr>
          <a:xfrm>
            <a:off x="1763600" y="1845240"/>
            <a:ext cx="0" cy="367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직선 화살표 연결선 110"/>
          <p:cNvCxnSpPr/>
          <p:nvPr/>
        </p:nvCxnSpPr>
        <p:spPr>
          <a:xfrm flipH="1">
            <a:off x="1763768" y="2780929"/>
            <a:ext cx="1152128" cy="0"/>
          </a:xfrm>
          <a:prstGeom prst="straightConnector1">
            <a:avLst/>
          </a:prstGeom>
          <a:ln w="127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12" name="모서리가 둥근 사각형 설명선 111"/>
          <p:cNvSpPr/>
          <p:nvPr/>
        </p:nvSpPr>
        <p:spPr>
          <a:xfrm>
            <a:off x="23495" y="3789040"/>
            <a:ext cx="1092121" cy="864096"/>
          </a:xfrm>
          <a:prstGeom prst="wedgeRoundRectCallout">
            <a:avLst>
              <a:gd name="adj1" fmla="val 68563"/>
              <a:gd name="adj2" fmla="val -66617"/>
              <a:gd name="adj3" fmla="val 16667"/>
            </a:avLst>
          </a:prstGeom>
          <a:solidFill>
            <a:schemeClr val="accent5">
              <a:lumMod val="60000"/>
              <a:lumOff val="40000"/>
              <a:alpha val="69804"/>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a:scene3d>
            <a:camera prst="obliqueBottomRight"/>
            <a:lightRig rig="threePt" dir="t"/>
          </a:scene3d>
        </p:spPr>
        <p:txBody>
          <a:bodyPr lIns="36000" tIns="36000" rIns="36000" bIns="36000" rtlCol="0" anchor="ctr"/>
          <a:lstStyle/>
          <a:p>
            <a:pPr algn="ctr" latinLnBrk="0">
              <a:defRPr/>
            </a:pPr>
            <a:r>
              <a:rPr lang="en-US" altLang="ko-KR" sz="1050" b="1" kern="0" dirty="0" smtClean="0">
                <a:solidFill>
                  <a:srgbClr val="0000FF"/>
                </a:solidFill>
                <a:latin typeface="맑은 고딕"/>
                <a:ea typeface="맑은 고딕"/>
              </a:rPr>
              <a:t>No interruption</a:t>
            </a:r>
            <a:endParaRPr lang="ko-KR" altLang="en-US" sz="1050" b="1" kern="0" dirty="0" smtClean="0">
              <a:solidFill>
                <a:srgbClr val="0000FF"/>
              </a:solidFill>
              <a:latin typeface="맑은 고딕"/>
              <a:ea typeface="맑은 고딕"/>
            </a:endParaRPr>
          </a:p>
        </p:txBody>
      </p:sp>
      <p:sp>
        <p:nvSpPr>
          <p:cNvPr id="113" name="TextBox 112"/>
          <p:cNvSpPr txBox="1"/>
          <p:nvPr/>
        </p:nvSpPr>
        <p:spPr>
          <a:xfrm>
            <a:off x="755728" y="3477359"/>
            <a:ext cx="648000" cy="144016"/>
          </a:xfrm>
          <a:prstGeom prst="rect">
            <a:avLst/>
          </a:prstGeom>
          <a:noFill/>
        </p:spPr>
        <p:txBody>
          <a:bodyPr wrap="square" lIns="0" tIns="0" rIns="0" bIns="0" rtlCol="0">
            <a:noAutofit/>
          </a:bodyPr>
          <a:lstStyle/>
          <a:p>
            <a:pPr algn="ctr"/>
            <a:r>
              <a:rPr lang="en-US" altLang="ko-KR" sz="900" dirty="0" smtClean="0">
                <a:solidFill>
                  <a:srgbClr val="FF0000"/>
                </a:solidFill>
                <a:latin typeface="맑은 고딕" pitchFamily="50" charset="-127"/>
                <a:ea typeface="맑은 고딕" pitchFamily="50" charset="-127"/>
              </a:rPr>
              <a:t>Cell S</a:t>
            </a:r>
            <a:endParaRPr lang="ko-KR" altLang="en-US" sz="900" dirty="0" smtClean="0">
              <a:solidFill>
                <a:srgbClr val="FF0000"/>
              </a:solidFill>
              <a:latin typeface="맑은 고딕" pitchFamily="50" charset="-127"/>
              <a:ea typeface="맑은 고딕" pitchFamily="50" charset="-127"/>
            </a:endParaRPr>
          </a:p>
        </p:txBody>
      </p:sp>
      <p:sp>
        <p:nvSpPr>
          <p:cNvPr id="114" name="왼쪽 대괄호 113"/>
          <p:cNvSpPr/>
          <p:nvPr/>
        </p:nvSpPr>
        <p:spPr>
          <a:xfrm>
            <a:off x="5004048" y="2132856"/>
            <a:ext cx="72008" cy="432048"/>
          </a:xfrm>
          <a:prstGeom prst="leftBracket">
            <a:avLst/>
          </a:prstGeom>
          <a:ln>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15" name="TextBox 114"/>
          <p:cNvSpPr txBox="1"/>
          <p:nvPr/>
        </p:nvSpPr>
        <p:spPr>
          <a:xfrm rot="16200000">
            <a:off x="4572056" y="2204840"/>
            <a:ext cx="720000" cy="288000"/>
          </a:xfrm>
          <a:prstGeom prst="rect">
            <a:avLst/>
          </a:prstGeom>
          <a:noFill/>
        </p:spPr>
        <p:txBody>
          <a:bodyPr wrap="square" rtlCol="0">
            <a:noAutofit/>
          </a:bodyPr>
          <a:lstStyle/>
          <a:p>
            <a:pPr algn="ctr"/>
            <a:r>
              <a:rPr lang="en-US" altLang="ko-KR" sz="1050" dirty="0" smtClean="0">
                <a:solidFill>
                  <a:srgbClr val="FF0000"/>
                </a:solidFill>
                <a:latin typeface="맑은 고딕" pitchFamily="50" charset="-127"/>
                <a:ea typeface="맑은 고딕" pitchFamily="50" charset="-127"/>
              </a:rPr>
              <a:t>Cell S</a:t>
            </a:r>
            <a:endParaRPr lang="ko-KR" altLang="en-US" sz="1050" dirty="0" smtClean="0">
              <a:solidFill>
                <a:srgbClr val="FF0000"/>
              </a:solidFill>
              <a:latin typeface="맑은 고딕" pitchFamily="50" charset="-127"/>
              <a:ea typeface="맑은 고딕" pitchFamily="50" charset="-127"/>
            </a:endParaRPr>
          </a:p>
        </p:txBody>
      </p:sp>
      <p:sp>
        <p:nvSpPr>
          <p:cNvPr id="116" name="왼쪽 대괄호 115"/>
          <p:cNvSpPr/>
          <p:nvPr/>
        </p:nvSpPr>
        <p:spPr>
          <a:xfrm flipH="1">
            <a:off x="7668344" y="2132856"/>
            <a:ext cx="72008" cy="432048"/>
          </a:xfrm>
          <a:prstGeom prst="leftBracket">
            <a:avLst/>
          </a:prstGeom>
          <a:ln>
            <a:solidFill>
              <a:srgbClr val="0000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17" name="TextBox 116"/>
          <p:cNvSpPr txBox="1"/>
          <p:nvPr/>
        </p:nvSpPr>
        <p:spPr>
          <a:xfrm rot="16200000">
            <a:off x="7452376" y="2204840"/>
            <a:ext cx="720000" cy="288000"/>
          </a:xfrm>
          <a:prstGeom prst="rect">
            <a:avLst/>
          </a:prstGeom>
          <a:noFill/>
        </p:spPr>
        <p:txBody>
          <a:bodyPr wrap="square" rtlCol="0">
            <a:noAutofit/>
          </a:bodyPr>
          <a:lstStyle/>
          <a:p>
            <a:pPr algn="ctr"/>
            <a:r>
              <a:rPr lang="en-US" altLang="ko-KR" sz="1050" dirty="0" smtClean="0">
                <a:solidFill>
                  <a:srgbClr val="0000FF"/>
                </a:solidFill>
                <a:latin typeface="맑은 고딕" pitchFamily="50" charset="-127"/>
                <a:ea typeface="맑은 고딕" pitchFamily="50" charset="-127"/>
              </a:rPr>
              <a:t>Cell T</a:t>
            </a:r>
            <a:endParaRPr lang="ko-KR" altLang="en-US" sz="1050" dirty="0" smtClean="0">
              <a:solidFill>
                <a:srgbClr val="0000FF"/>
              </a:solidFill>
              <a:latin typeface="맑은 고딕" pitchFamily="50" charset="-127"/>
              <a:ea typeface="맑은 고딕" pitchFamily="50" charset="-127"/>
            </a:endParaRPr>
          </a:p>
        </p:txBody>
      </p:sp>
      <p:sp>
        <p:nvSpPr>
          <p:cNvPr id="118" name="왼쪽 대괄호 117"/>
          <p:cNvSpPr/>
          <p:nvPr/>
        </p:nvSpPr>
        <p:spPr>
          <a:xfrm>
            <a:off x="5004048" y="3501008"/>
            <a:ext cx="72008" cy="432048"/>
          </a:xfrm>
          <a:prstGeom prst="leftBracket">
            <a:avLst/>
          </a:prstGeom>
          <a:ln>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19" name="TextBox 118"/>
          <p:cNvSpPr txBox="1"/>
          <p:nvPr/>
        </p:nvSpPr>
        <p:spPr>
          <a:xfrm rot="16200000">
            <a:off x="4572056" y="3572992"/>
            <a:ext cx="720000" cy="288000"/>
          </a:xfrm>
          <a:prstGeom prst="rect">
            <a:avLst/>
          </a:prstGeom>
          <a:noFill/>
        </p:spPr>
        <p:txBody>
          <a:bodyPr wrap="square" rtlCol="0">
            <a:noAutofit/>
          </a:bodyPr>
          <a:lstStyle/>
          <a:p>
            <a:pPr algn="ctr"/>
            <a:r>
              <a:rPr lang="en-US" altLang="ko-KR" sz="1050" dirty="0" smtClean="0">
                <a:solidFill>
                  <a:srgbClr val="FF0000"/>
                </a:solidFill>
                <a:latin typeface="맑은 고딕" pitchFamily="50" charset="-127"/>
                <a:ea typeface="맑은 고딕" pitchFamily="50" charset="-127"/>
              </a:rPr>
              <a:t>Cell S</a:t>
            </a:r>
            <a:endParaRPr lang="ko-KR" altLang="en-US" sz="1050" dirty="0" smtClean="0">
              <a:solidFill>
                <a:srgbClr val="FF0000"/>
              </a:solidFill>
              <a:latin typeface="맑은 고딕" pitchFamily="50" charset="-127"/>
              <a:ea typeface="맑은 고딕" pitchFamily="50" charset="-127"/>
            </a:endParaRPr>
          </a:p>
        </p:txBody>
      </p:sp>
      <p:sp>
        <p:nvSpPr>
          <p:cNvPr id="120" name="왼쪽 대괄호 119"/>
          <p:cNvSpPr/>
          <p:nvPr/>
        </p:nvSpPr>
        <p:spPr>
          <a:xfrm flipH="1">
            <a:off x="7668344" y="3501008"/>
            <a:ext cx="72008" cy="432048"/>
          </a:xfrm>
          <a:prstGeom prst="leftBracket">
            <a:avLst/>
          </a:prstGeom>
          <a:ln>
            <a:solidFill>
              <a:srgbClr val="0000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21" name="TextBox 120"/>
          <p:cNvSpPr txBox="1"/>
          <p:nvPr/>
        </p:nvSpPr>
        <p:spPr>
          <a:xfrm rot="16200000">
            <a:off x="7452376" y="3572992"/>
            <a:ext cx="720000" cy="288000"/>
          </a:xfrm>
          <a:prstGeom prst="rect">
            <a:avLst/>
          </a:prstGeom>
          <a:noFill/>
        </p:spPr>
        <p:txBody>
          <a:bodyPr wrap="square" rtlCol="0">
            <a:noAutofit/>
          </a:bodyPr>
          <a:lstStyle/>
          <a:p>
            <a:pPr algn="ctr"/>
            <a:r>
              <a:rPr lang="en-US" altLang="ko-KR" sz="1050" dirty="0" smtClean="0">
                <a:solidFill>
                  <a:srgbClr val="0000FF"/>
                </a:solidFill>
                <a:latin typeface="맑은 고딕" pitchFamily="50" charset="-127"/>
                <a:ea typeface="맑은 고딕" pitchFamily="50" charset="-127"/>
              </a:rPr>
              <a:t>Cell T</a:t>
            </a:r>
            <a:endParaRPr lang="ko-KR" altLang="en-US" sz="1050" dirty="0" smtClean="0">
              <a:solidFill>
                <a:srgbClr val="0000FF"/>
              </a:solidFill>
              <a:latin typeface="맑은 고딕" pitchFamily="50" charset="-127"/>
              <a:ea typeface="맑은 고딕" pitchFamily="50" charset="-127"/>
            </a:endParaRPr>
          </a:p>
        </p:txBody>
      </p:sp>
      <p:sp>
        <p:nvSpPr>
          <p:cNvPr id="122" name="왼쪽 대괄호 121"/>
          <p:cNvSpPr/>
          <p:nvPr/>
        </p:nvSpPr>
        <p:spPr>
          <a:xfrm>
            <a:off x="5004048" y="4869160"/>
            <a:ext cx="72008" cy="432048"/>
          </a:xfrm>
          <a:prstGeom prst="leftBracket">
            <a:avLst/>
          </a:prstGeom>
          <a:ln>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23" name="TextBox 122"/>
          <p:cNvSpPr txBox="1"/>
          <p:nvPr/>
        </p:nvSpPr>
        <p:spPr>
          <a:xfrm rot="16200000">
            <a:off x="4572056" y="4941144"/>
            <a:ext cx="720000" cy="288000"/>
          </a:xfrm>
          <a:prstGeom prst="rect">
            <a:avLst/>
          </a:prstGeom>
          <a:noFill/>
        </p:spPr>
        <p:txBody>
          <a:bodyPr wrap="square" rtlCol="0">
            <a:noAutofit/>
          </a:bodyPr>
          <a:lstStyle/>
          <a:p>
            <a:pPr algn="ctr"/>
            <a:r>
              <a:rPr lang="en-US" altLang="ko-KR" sz="1050" dirty="0" smtClean="0">
                <a:solidFill>
                  <a:srgbClr val="FF0000"/>
                </a:solidFill>
                <a:latin typeface="맑은 고딕" pitchFamily="50" charset="-127"/>
                <a:ea typeface="맑은 고딕" pitchFamily="50" charset="-127"/>
              </a:rPr>
              <a:t>Cell S</a:t>
            </a:r>
            <a:endParaRPr lang="ko-KR" altLang="en-US" sz="1050" dirty="0" smtClean="0">
              <a:solidFill>
                <a:srgbClr val="FF0000"/>
              </a:solidFill>
              <a:latin typeface="맑은 고딕" pitchFamily="50" charset="-127"/>
              <a:ea typeface="맑은 고딕" pitchFamily="50" charset="-127"/>
            </a:endParaRPr>
          </a:p>
        </p:txBody>
      </p:sp>
      <p:sp>
        <p:nvSpPr>
          <p:cNvPr id="124" name="왼쪽 대괄호 123"/>
          <p:cNvSpPr/>
          <p:nvPr/>
        </p:nvSpPr>
        <p:spPr>
          <a:xfrm flipH="1">
            <a:off x="7668344" y="4869160"/>
            <a:ext cx="72008" cy="432048"/>
          </a:xfrm>
          <a:prstGeom prst="leftBracket">
            <a:avLst/>
          </a:prstGeom>
          <a:ln>
            <a:solidFill>
              <a:srgbClr val="0000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125" name="TextBox 124"/>
          <p:cNvSpPr txBox="1"/>
          <p:nvPr/>
        </p:nvSpPr>
        <p:spPr>
          <a:xfrm rot="16200000">
            <a:off x="7452376" y="4941144"/>
            <a:ext cx="720000" cy="288000"/>
          </a:xfrm>
          <a:prstGeom prst="rect">
            <a:avLst/>
          </a:prstGeom>
          <a:noFill/>
        </p:spPr>
        <p:txBody>
          <a:bodyPr wrap="square" rtlCol="0">
            <a:noAutofit/>
          </a:bodyPr>
          <a:lstStyle/>
          <a:p>
            <a:pPr algn="ctr"/>
            <a:r>
              <a:rPr lang="en-US" altLang="ko-KR" sz="1050" dirty="0" smtClean="0">
                <a:solidFill>
                  <a:srgbClr val="0000FF"/>
                </a:solidFill>
                <a:latin typeface="맑은 고딕" pitchFamily="50" charset="-127"/>
                <a:ea typeface="맑은 고딕" pitchFamily="50" charset="-127"/>
              </a:rPr>
              <a:t>Cell T</a:t>
            </a:r>
            <a:endParaRPr lang="ko-KR" altLang="en-US" sz="1050" dirty="0" smtClean="0">
              <a:solidFill>
                <a:srgbClr val="0000FF"/>
              </a:solidFill>
              <a:latin typeface="맑은 고딕" pitchFamily="50" charset="-127"/>
              <a:ea typeface="맑은 고딕" pitchFamily="50" charset="-127"/>
            </a:endParaRPr>
          </a:p>
        </p:txBody>
      </p:sp>
      <p:cxnSp>
        <p:nvCxnSpPr>
          <p:cNvPr id="126" name="직선 화살표 연결선 125"/>
          <p:cNvCxnSpPr/>
          <p:nvPr/>
        </p:nvCxnSpPr>
        <p:spPr>
          <a:xfrm flipH="1">
            <a:off x="1763768" y="2060880"/>
            <a:ext cx="1152128" cy="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7" name="TextBox 126"/>
          <p:cNvSpPr txBox="1"/>
          <p:nvPr/>
        </p:nvSpPr>
        <p:spPr>
          <a:xfrm>
            <a:off x="1763768" y="1844856"/>
            <a:ext cx="1152128" cy="288000"/>
          </a:xfrm>
          <a:prstGeom prst="rect">
            <a:avLst/>
          </a:prstGeom>
          <a:noFill/>
        </p:spPr>
        <p:txBody>
          <a:bodyPr wrap="square" rtlCol="0">
            <a:noAutofit/>
          </a:bodyPr>
          <a:lstStyle/>
          <a:p>
            <a:pPr algn="ctr"/>
            <a:r>
              <a:rPr lang="en-US" altLang="ko-KR" sz="1000" b="1" dirty="0" smtClean="0">
                <a:latin typeface="맑은 고딕" pitchFamily="50" charset="-127"/>
                <a:ea typeface="맑은 고딕" pitchFamily="50" charset="-127"/>
              </a:rPr>
              <a:t>MR</a:t>
            </a:r>
            <a:endParaRPr lang="ko-KR" altLang="en-US" sz="1000" b="1" dirty="0" smtClean="0">
              <a:latin typeface="맑은 고딕" pitchFamily="50" charset="-127"/>
              <a:ea typeface="맑은 고딕" pitchFamily="50" charset="-127"/>
            </a:endParaRPr>
          </a:p>
        </p:txBody>
      </p:sp>
      <p:cxnSp>
        <p:nvCxnSpPr>
          <p:cNvPr id="128" name="직선 화살표 연결선 127"/>
          <p:cNvCxnSpPr/>
          <p:nvPr/>
        </p:nvCxnSpPr>
        <p:spPr>
          <a:xfrm flipH="1">
            <a:off x="1763688" y="2564904"/>
            <a:ext cx="2304256" cy="3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2915816" y="2348912"/>
            <a:ext cx="1152128" cy="288000"/>
          </a:xfrm>
          <a:prstGeom prst="rect">
            <a:avLst/>
          </a:prstGeom>
          <a:noFill/>
        </p:spPr>
        <p:txBody>
          <a:bodyPr wrap="square" rtlCol="0">
            <a:noAutofit/>
          </a:bodyPr>
          <a:lstStyle/>
          <a:p>
            <a:pPr algn="ctr"/>
            <a:r>
              <a:rPr lang="en-US" altLang="ko-KR" sz="1000" b="1" dirty="0" smtClean="0">
                <a:latin typeface="맑은 고딕" pitchFamily="50" charset="-127"/>
                <a:ea typeface="맑은 고딕" pitchFamily="50" charset="-127"/>
              </a:rPr>
              <a:t>HO request Ack</a:t>
            </a:r>
            <a:endParaRPr lang="ko-KR" altLang="en-US" sz="1000" b="1" dirty="0" smtClean="0">
              <a:latin typeface="맑은 고딕" pitchFamily="50" charset="-127"/>
              <a:ea typeface="맑은 고딕" pitchFamily="50" charset="-127"/>
            </a:endParaRPr>
          </a:p>
        </p:txBody>
      </p:sp>
      <p:cxnSp>
        <p:nvCxnSpPr>
          <p:cNvPr id="130" name="직선 화살표 연결선 129"/>
          <p:cNvCxnSpPr/>
          <p:nvPr/>
        </p:nvCxnSpPr>
        <p:spPr>
          <a:xfrm flipH="1">
            <a:off x="1763688" y="2276840"/>
            <a:ext cx="2304256" cy="32"/>
          </a:xfrm>
          <a:prstGeom prst="straightConnector1">
            <a:avLst/>
          </a:prstGeom>
          <a:ln w="127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31" name="TextBox 130"/>
          <p:cNvSpPr txBox="1"/>
          <p:nvPr/>
        </p:nvSpPr>
        <p:spPr>
          <a:xfrm>
            <a:off x="1763688" y="2060848"/>
            <a:ext cx="1152128" cy="288000"/>
          </a:xfrm>
          <a:prstGeom prst="rect">
            <a:avLst/>
          </a:prstGeom>
          <a:noFill/>
        </p:spPr>
        <p:txBody>
          <a:bodyPr wrap="square" rtlCol="0">
            <a:noAutofit/>
          </a:bodyPr>
          <a:lstStyle/>
          <a:p>
            <a:pPr algn="ctr"/>
            <a:r>
              <a:rPr lang="en-US" altLang="ko-KR" sz="1000" b="1" dirty="0" smtClean="0">
                <a:latin typeface="맑은 고딕" pitchFamily="50" charset="-127"/>
                <a:ea typeface="맑은 고딕" pitchFamily="50" charset="-127"/>
              </a:rPr>
              <a:t>HO request</a:t>
            </a:r>
            <a:endParaRPr lang="ko-KR" altLang="en-US" sz="1000" b="1" dirty="0" smtClean="0">
              <a:latin typeface="맑은 고딕" pitchFamily="50" charset="-127"/>
              <a:ea typeface="맑은 고딕" pitchFamily="50" charset="-127"/>
            </a:endParaRPr>
          </a:p>
        </p:txBody>
      </p:sp>
      <p:sp>
        <p:nvSpPr>
          <p:cNvPr id="133" name="TextBox 132"/>
          <p:cNvSpPr txBox="1"/>
          <p:nvPr/>
        </p:nvSpPr>
        <p:spPr>
          <a:xfrm>
            <a:off x="1259632" y="1556824"/>
            <a:ext cx="1080000" cy="288000"/>
          </a:xfrm>
          <a:prstGeom prst="rect">
            <a:avLst/>
          </a:prstGeom>
          <a:noFill/>
        </p:spPr>
        <p:txBody>
          <a:bodyPr wrap="square" rtlCol="0">
            <a:noAutofit/>
          </a:bodyPr>
          <a:lstStyle/>
          <a:p>
            <a:pPr algn="ctr"/>
            <a:r>
              <a:rPr lang="en-US" altLang="ko-KR" sz="1200" b="1" dirty="0" smtClean="0">
                <a:solidFill>
                  <a:srgbClr val="FF0000"/>
                </a:solidFill>
                <a:latin typeface="Arial" pitchFamily="34" charset="0"/>
                <a:ea typeface="맑은 고딕" pitchFamily="50" charset="-127"/>
                <a:cs typeface="Arial" pitchFamily="34" charset="0"/>
              </a:rPr>
              <a:t>Source Cell</a:t>
            </a:r>
            <a:endParaRPr lang="ko-KR" altLang="en-US" sz="1200" b="1" dirty="0" smtClean="0">
              <a:solidFill>
                <a:srgbClr val="FF0000"/>
              </a:solidFill>
              <a:latin typeface="Arial" pitchFamily="34" charset="0"/>
              <a:ea typeface="맑은 고딕" pitchFamily="50" charset="-127"/>
              <a:cs typeface="Arial" pitchFamily="34" charset="0"/>
            </a:endParaRPr>
          </a:p>
        </p:txBody>
      </p:sp>
      <p:sp>
        <p:nvSpPr>
          <p:cNvPr id="134" name="TextBox 133"/>
          <p:cNvSpPr txBox="1"/>
          <p:nvPr/>
        </p:nvSpPr>
        <p:spPr>
          <a:xfrm>
            <a:off x="3532400" y="1494944"/>
            <a:ext cx="1080000" cy="288000"/>
          </a:xfrm>
          <a:prstGeom prst="rect">
            <a:avLst/>
          </a:prstGeom>
          <a:noFill/>
        </p:spPr>
        <p:txBody>
          <a:bodyPr wrap="square" rtlCol="0">
            <a:noAutofit/>
          </a:bodyPr>
          <a:lstStyle/>
          <a:p>
            <a:pPr algn="ctr"/>
            <a:r>
              <a:rPr lang="en-US" altLang="ko-KR" sz="1200" b="1" dirty="0" smtClean="0">
                <a:solidFill>
                  <a:srgbClr val="0000FF"/>
                </a:solidFill>
                <a:latin typeface="Arial" pitchFamily="34" charset="0"/>
                <a:ea typeface="맑은 고딕" pitchFamily="50" charset="-127"/>
                <a:cs typeface="Arial" pitchFamily="34" charset="0"/>
              </a:rPr>
              <a:t>Target Cell </a:t>
            </a:r>
            <a:endParaRPr lang="ko-KR" altLang="en-US" sz="1200" b="1" dirty="0" smtClean="0">
              <a:solidFill>
                <a:srgbClr val="0000FF"/>
              </a:solidFill>
              <a:latin typeface="Arial" pitchFamily="34" charset="0"/>
              <a:ea typeface="맑은 고딕" pitchFamily="50" charset="-127"/>
              <a:cs typeface="Arial" pitchFamily="34" charset="0"/>
            </a:endParaRPr>
          </a:p>
        </p:txBody>
      </p:sp>
      <p:sp>
        <p:nvSpPr>
          <p:cNvPr id="135" name="TextBox 134"/>
          <p:cNvSpPr txBox="1"/>
          <p:nvPr/>
        </p:nvSpPr>
        <p:spPr>
          <a:xfrm>
            <a:off x="1715682" y="5805264"/>
            <a:ext cx="1248139" cy="288032"/>
          </a:xfrm>
          <a:prstGeom prst="rect">
            <a:avLst/>
          </a:prstGeom>
          <a:noFill/>
        </p:spPr>
        <p:txBody>
          <a:bodyPr wrap="square" lIns="0" tIns="0" rIns="0" bIns="0" rtlCol="0">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ko-KR" sz="900" b="1" kern="0" dirty="0" err="1" smtClean="0">
                <a:solidFill>
                  <a:srgbClr val="FF0000"/>
                </a:solidFill>
                <a:latin typeface="Arial" pitchFamily="34" charset="0"/>
                <a:ea typeface="+mj-ea"/>
                <a:cs typeface="Arial" pitchFamily="34" charset="0"/>
              </a:rPr>
              <a:t>Tx</a:t>
            </a:r>
            <a:r>
              <a:rPr kumimoji="1" lang="en-US" altLang="ko-KR" sz="900" b="1" kern="0" dirty="0" smtClean="0">
                <a:solidFill>
                  <a:srgbClr val="FF0000"/>
                </a:solidFill>
                <a:latin typeface="Arial" pitchFamily="34" charset="0"/>
                <a:ea typeface="+mj-ea"/>
                <a:cs typeface="Arial" pitchFamily="34" charset="0"/>
              </a:rPr>
              <a:t>/Rx with</a:t>
            </a:r>
            <a:r>
              <a:rPr kumimoji="1" lang="en-US" altLang="ko-KR" sz="900" b="1" i="0" u="none" strike="noStrike" kern="0" cap="none" spc="0" normalizeH="0" noProof="0" dirty="0" smtClean="0">
                <a:ln>
                  <a:noFill/>
                </a:ln>
                <a:solidFill>
                  <a:srgbClr val="FF0000"/>
                </a:solidFill>
                <a:effectLst/>
                <a:uLnTx/>
                <a:uFillTx/>
                <a:latin typeface="Arial" pitchFamily="34" charset="0"/>
                <a:ea typeface="+mj-ea"/>
                <a:cs typeface="Arial" pitchFamily="34" charset="0"/>
              </a:rPr>
              <a:t> source cell</a:t>
            </a:r>
            <a:endParaRPr kumimoji="1" lang="en-US" altLang="ko-KR" sz="900" b="1" i="0" u="none" strike="noStrike" kern="0" cap="none" spc="0" normalizeH="0" baseline="0" noProof="0" dirty="0" smtClean="0">
              <a:ln>
                <a:noFill/>
              </a:ln>
              <a:solidFill>
                <a:srgbClr val="FF0000"/>
              </a:solidFill>
              <a:effectLst/>
              <a:uLnTx/>
              <a:uFillTx/>
              <a:latin typeface="Arial" pitchFamily="34" charset="0"/>
              <a:ea typeface="+mj-ea"/>
              <a:cs typeface="Arial" pitchFamily="34" charset="0"/>
            </a:endParaRPr>
          </a:p>
        </p:txBody>
      </p:sp>
      <p:sp>
        <p:nvSpPr>
          <p:cNvPr id="136" name="TextBox 135"/>
          <p:cNvSpPr txBox="1"/>
          <p:nvPr/>
        </p:nvSpPr>
        <p:spPr>
          <a:xfrm>
            <a:off x="2963821" y="5805264"/>
            <a:ext cx="1248139" cy="288032"/>
          </a:xfrm>
          <a:prstGeom prst="rect">
            <a:avLst/>
          </a:prstGeom>
          <a:noFill/>
        </p:spPr>
        <p:txBody>
          <a:bodyPr wrap="square" lIns="0" tIns="0" rIns="0" bIns="0" rtlCol="0">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ko-KR" sz="900" b="1" kern="0" dirty="0" err="1" smtClean="0">
                <a:solidFill>
                  <a:srgbClr val="0000FF"/>
                </a:solidFill>
                <a:latin typeface="Arial" pitchFamily="34" charset="0"/>
                <a:ea typeface="+mj-ea"/>
                <a:cs typeface="Arial" pitchFamily="34" charset="0"/>
              </a:rPr>
              <a:t>Tx</a:t>
            </a:r>
            <a:r>
              <a:rPr kumimoji="1" lang="en-US" altLang="ko-KR" sz="900" b="1" kern="0" dirty="0" smtClean="0">
                <a:solidFill>
                  <a:srgbClr val="0000FF"/>
                </a:solidFill>
                <a:latin typeface="Arial" pitchFamily="34" charset="0"/>
                <a:ea typeface="+mj-ea"/>
                <a:cs typeface="Arial" pitchFamily="34" charset="0"/>
              </a:rPr>
              <a:t>/Rx with target cell</a:t>
            </a:r>
            <a:endParaRPr kumimoji="1" lang="en-US" altLang="ko-KR" sz="900" b="1" i="0" u="none" strike="noStrike" kern="0" cap="none" spc="0" normalizeH="0" baseline="0" noProof="0" dirty="0" smtClean="0">
              <a:ln>
                <a:noFill/>
              </a:ln>
              <a:solidFill>
                <a:srgbClr val="0000FF"/>
              </a:solidFill>
              <a:effectLst/>
              <a:uLnTx/>
              <a:uFillTx/>
              <a:latin typeface="Arial" pitchFamily="34" charset="0"/>
              <a:ea typeface="+mj-ea"/>
              <a:cs typeface="Arial" pitchFamily="34" charset="0"/>
            </a:endParaRPr>
          </a:p>
        </p:txBody>
      </p:sp>
      <p:sp>
        <p:nvSpPr>
          <p:cNvPr id="137" name="TextBox 136"/>
          <p:cNvSpPr txBox="1"/>
          <p:nvPr/>
        </p:nvSpPr>
        <p:spPr>
          <a:xfrm rot="475355">
            <a:off x="8028384" y="1696902"/>
            <a:ext cx="1008112" cy="288032"/>
          </a:xfrm>
          <a:prstGeom prst="rect">
            <a:avLst/>
          </a:prstGeom>
          <a:noFill/>
          <a:ln>
            <a:noFill/>
          </a:ln>
        </p:spPr>
        <p:txBody>
          <a:bodyPr wrap="square" lIns="0" tIns="0" rIns="0" bIns="0" rtlCol="0" anchor="ctr">
            <a:noAutofit/>
          </a:bodyPr>
          <a:lstStyle/>
          <a:p>
            <a:pPr algn="ctr"/>
            <a:r>
              <a:rPr lang="en-US" altLang="ko-KR" sz="1200" i="1" dirty="0" smtClean="0">
                <a:latin typeface="Arial" pitchFamily="34" charset="0"/>
                <a:ea typeface="맑은 고딕" pitchFamily="50" charset="-127"/>
                <a:cs typeface="Arial" pitchFamily="34" charset="0"/>
              </a:rPr>
              <a:t>Before Handover</a:t>
            </a:r>
            <a:endParaRPr lang="ko-KR" altLang="en-US" sz="1200" i="1" dirty="0" smtClean="0">
              <a:latin typeface="Arial" pitchFamily="34" charset="0"/>
              <a:ea typeface="맑은 고딕" pitchFamily="50" charset="-127"/>
              <a:cs typeface="Arial" pitchFamily="34" charset="0"/>
            </a:endParaRPr>
          </a:p>
        </p:txBody>
      </p:sp>
      <p:sp>
        <p:nvSpPr>
          <p:cNvPr id="138" name="TextBox 137"/>
          <p:cNvSpPr txBox="1"/>
          <p:nvPr/>
        </p:nvSpPr>
        <p:spPr>
          <a:xfrm rot="475355">
            <a:off x="8028384" y="3065054"/>
            <a:ext cx="1008112" cy="288032"/>
          </a:xfrm>
          <a:prstGeom prst="rect">
            <a:avLst/>
          </a:prstGeom>
          <a:noFill/>
          <a:ln>
            <a:noFill/>
          </a:ln>
        </p:spPr>
        <p:txBody>
          <a:bodyPr wrap="square" lIns="0" tIns="0" rIns="0" bIns="0" rtlCol="0" anchor="ctr">
            <a:noAutofit/>
          </a:bodyPr>
          <a:lstStyle/>
          <a:p>
            <a:pPr algn="ctr"/>
            <a:r>
              <a:rPr lang="en-US" altLang="ko-KR" sz="1200" i="1" dirty="0" smtClean="0">
                <a:latin typeface="Arial" pitchFamily="34" charset="0"/>
                <a:ea typeface="맑은 고딕" pitchFamily="50" charset="-127"/>
                <a:cs typeface="Arial" pitchFamily="34" charset="0"/>
              </a:rPr>
              <a:t>During Handover</a:t>
            </a:r>
            <a:endParaRPr lang="ko-KR" altLang="en-US" sz="1200" i="1" dirty="0" smtClean="0">
              <a:latin typeface="Arial" pitchFamily="34" charset="0"/>
              <a:ea typeface="맑은 고딕" pitchFamily="50" charset="-127"/>
              <a:cs typeface="Arial" pitchFamily="34" charset="0"/>
            </a:endParaRPr>
          </a:p>
        </p:txBody>
      </p:sp>
      <p:sp>
        <p:nvSpPr>
          <p:cNvPr id="139" name="TextBox 138"/>
          <p:cNvSpPr txBox="1"/>
          <p:nvPr/>
        </p:nvSpPr>
        <p:spPr>
          <a:xfrm rot="475355">
            <a:off x="8028384" y="4433206"/>
            <a:ext cx="1008112" cy="288032"/>
          </a:xfrm>
          <a:prstGeom prst="rect">
            <a:avLst/>
          </a:prstGeom>
          <a:noFill/>
          <a:ln>
            <a:noFill/>
          </a:ln>
        </p:spPr>
        <p:txBody>
          <a:bodyPr wrap="square" lIns="0" tIns="0" rIns="0" bIns="0" rtlCol="0" anchor="ctr">
            <a:noAutofit/>
          </a:bodyPr>
          <a:lstStyle/>
          <a:p>
            <a:pPr algn="ctr"/>
            <a:r>
              <a:rPr lang="en-US" altLang="ko-KR" sz="1200" i="1" dirty="0" smtClean="0">
                <a:latin typeface="Arial" pitchFamily="34" charset="0"/>
                <a:ea typeface="맑은 고딕" pitchFamily="50" charset="-127"/>
                <a:cs typeface="Arial" pitchFamily="34" charset="0"/>
              </a:rPr>
              <a:t>After Handover</a:t>
            </a:r>
            <a:endParaRPr lang="ko-KR" altLang="en-US" sz="1200" i="1" dirty="0" smtClean="0">
              <a:latin typeface="Arial" pitchFamily="34" charset="0"/>
              <a:ea typeface="맑은 고딕" pitchFamily="50" charset="-127"/>
              <a:cs typeface="Arial" pitchFamily="34" charset="0"/>
            </a:endParaRPr>
          </a:p>
        </p:txBody>
      </p:sp>
    </p:spTree>
    <p:extLst>
      <p:ext uri="{BB962C8B-B14F-4D97-AF65-F5344CB8AC3E}">
        <p14:creationId xmlns:p14="http://schemas.microsoft.com/office/powerpoint/2010/main" val="214158894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p:txBody>
          <a:bodyPr/>
          <a:lstStyle/>
          <a:p>
            <a:r>
              <a:rPr lang="en-US" altLang="ko-KR" dirty="0" smtClean="0"/>
              <a:t>Seamless Handover</a:t>
            </a:r>
            <a:endParaRPr lang="ko-KR" altLang="en-US" dirty="0"/>
          </a:p>
        </p:txBody>
      </p:sp>
      <p:sp>
        <p:nvSpPr>
          <p:cNvPr id="6" name="내용 개체 틀 5"/>
          <p:cNvSpPr>
            <a:spLocks noGrp="1"/>
          </p:cNvSpPr>
          <p:nvPr>
            <p:ph idx="13"/>
          </p:nvPr>
        </p:nvSpPr>
        <p:spPr>
          <a:xfrm>
            <a:off x="188218" y="764704"/>
            <a:ext cx="8795320" cy="5544616"/>
          </a:xfrm>
        </p:spPr>
        <p:txBody>
          <a:bodyPr/>
          <a:lstStyle/>
          <a:p>
            <a:r>
              <a:rPr lang="en-US" altLang="ko-KR" dirty="0"/>
              <a:t>It is mainly enhancements on the handover procedure. </a:t>
            </a:r>
          </a:p>
          <a:p>
            <a:pPr lvl="1"/>
            <a:r>
              <a:rPr lang="en-US" altLang="ko-KR" dirty="0"/>
              <a:t>It </a:t>
            </a:r>
            <a:r>
              <a:rPr lang="en-US" altLang="ko-KR" dirty="0" smtClean="0"/>
              <a:t>will </a:t>
            </a:r>
            <a:r>
              <a:rPr lang="en-US" altLang="ko-KR" dirty="0"/>
              <a:t>be UE optional feature (i.e. UE can indicate the support of seamless handover in capability signaling). </a:t>
            </a:r>
          </a:p>
          <a:p>
            <a:pPr lvl="2"/>
            <a:r>
              <a:rPr lang="en-US" altLang="ko-KR" dirty="0" smtClean="0"/>
              <a:t>UE </a:t>
            </a:r>
            <a:r>
              <a:rPr lang="en-US" altLang="ko-KR" dirty="0"/>
              <a:t>with multiple RF chains </a:t>
            </a:r>
            <a:r>
              <a:rPr lang="en-US" altLang="ko-KR" dirty="0" smtClean="0"/>
              <a:t>may support this feature if each chain support the concerned frequency.</a:t>
            </a:r>
            <a:endParaRPr lang="en-US" altLang="ko-KR" dirty="0"/>
          </a:p>
          <a:p>
            <a:pPr lvl="1"/>
            <a:r>
              <a:rPr lang="en-US" altLang="ko-KR" dirty="0" smtClean="0"/>
              <a:t>No need for RAN1 specification update is foreseen. No </a:t>
            </a:r>
            <a:r>
              <a:rPr lang="en-US" altLang="ko-KR" dirty="0"/>
              <a:t>need for RAN1 study is </a:t>
            </a:r>
            <a:r>
              <a:rPr lang="en-US" altLang="ko-KR" dirty="0" smtClean="0"/>
              <a:t>foreseen. </a:t>
            </a:r>
          </a:p>
          <a:p>
            <a:pPr lvl="1"/>
            <a:r>
              <a:rPr lang="en-US" altLang="ko-KR" dirty="0"/>
              <a:t>Enhancements on the procedure should be discussed in RAN2 and RAN3</a:t>
            </a:r>
            <a:r>
              <a:rPr lang="en-US" altLang="ko-KR" dirty="0" smtClean="0"/>
              <a:t>.</a:t>
            </a:r>
          </a:p>
          <a:p>
            <a:pPr lvl="1"/>
            <a:r>
              <a:rPr lang="en-US" altLang="ko-KR" dirty="0" smtClean="0"/>
              <a:t>Performance requirements and UE impact can be discussed in RAN4 </a:t>
            </a:r>
            <a:endParaRPr lang="ko-KR" altLang="en-US" dirty="0"/>
          </a:p>
          <a:p>
            <a:endParaRPr lang="en-US" altLang="ko-KR" dirty="0" smtClean="0"/>
          </a:p>
          <a:p>
            <a:endParaRPr lang="ko-KR" altLang="en-US" dirty="0"/>
          </a:p>
          <a:p>
            <a:endParaRPr lang="ko-KR" altLang="en-US" dirty="0"/>
          </a:p>
        </p:txBody>
      </p:sp>
      <p:sp>
        <p:nvSpPr>
          <p:cNvPr id="7" name="TextBox 6"/>
          <p:cNvSpPr txBox="1"/>
          <p:nvPr/>
        </p:nvSpPr>
        <p:spPr>
          <a:xfrm>
            <a:off x="7850460" y="54463"/>
            <a:ext cx="1220453" cy="211203"/>
          </a:xfrm>
          <a:prstGeom prst="rect">
            <a:avLst/>
          </a:prstGeom>
          <a:noFill/>
          <a:ln>
            <a:noFill/>
          </a:ln>
        </p:spPr>
        <p:txBody>
          <a:bodyPr wrap="none" lIns="36000" tIns="36000" rIns="36000" bIns="36000" rtlCol="0">
            <a:spAutoFit/>
          </a:bodyPr>
          <a:lstStyle/>
          <a:p>
            <a:pPr algn="l"/>
            <a:r>
              <a:rPr lang="en-US" altLang="ko-KR" sz="900" dirty="0" smtClean="0">
                <a:solidFill>
                  <a:srgbClr val="FF0000"/>
                </a:solidFill>
                <a:latin typeface="Arial" panose="020B0604020202020204" pitchFamily="34" charset="0"/>
                <a:ea typeface="+mn-ea"/>
                <a:cs typeface="Arial" panose="020B0604020202020204" pitchFamily="34" charset="0"/>
              </a:rPr>
              <a:t>Samsung </a:t>
            </a:r>
            <a:r>
              <a:rPr lang="en-US" altLang="ko-KR" sz="900" b="0" dirty="0" smtClean="0">
                <a:solidFill>
                  <a:srgbClr val="FF0000"/>
                </a:solidFill>
                <a:latin typeface="Arial" panose="020B0604020202020204" pitchFamily="34" charset="0"/>
                <a:ea typeface="+mn-ea"/>
                <a:cs typeface="Arial" panose="020B0604020202020204" pitchFamily="34" charset="0"/>
              </a:rPr>
              <a:t>Confidential</a:t>
            </a:r>
            <a:endParaRPr lang="ko-KR" altLang="en-US" sz="900" b="0" dirty="0">
              <a:solidFill>
                <a:srgbClr val="FF0000"/>
              </a:solidFill>
              <a:latin typeface="Arial" panose="020B0604020202020204" pitchFamily="34" charset="0"/>
              <a:ea typeface="+mn-ea"/>
              <a:cs typeface="Arial" panose="020B0604020202020204" pitchFamily="34" charset="0"/>
            </a:endParaRPr>
          </a:p>
        </p:txBody>
      </p:sp>
      <p:sp>
        <p:nvSpPr>
          <p:cNvPr id="9" name="슬라이드 번호 개체 틀 2"/>
          <p:cNvSpPr>
            <a:spLocks noGrp="1"/>
          </p:cNvSpPr>
          <p:nvPr>
            <p:ph type="sldNum" sz="quarter" idx="12"/>
          </p:nvPr>
        </p:nvSpPr>
        <p:spPr>
          <a:xfrm>
            <a:off x="8505115" y="6570249"/>
            <a:ext cx="593863" cy="233602"/>
          </a:xfrm>
          <a:prstGeom prst="rect">
            <a:avLst/>
          </a:prstGeom>
        </p:spPr>
        <p:txBody>
          <a:bodyPr/>
          <a:lstStyle/>
          <a:p>
            <a:fld id="{41CB6D96-E065-46D7-BFC0-473F3D5B23B3}" type="slidenum">
              <a:rPr lang="ko-KR" altLang="en-US" b="1" smtClean="0">
                <a:solidFill>
                  <a:schemeClr val="tx1">
                    <a:lumMod val="50000"/>
                    <a:lumOff val="50000"/>
                  </a:schemeClr>
                </a:solidFill>
              </a:rPr>
              <a:pPr/>
              <a:t>6</a:t>
            </a:fld>
            <a:r>
              <a:rPr lang="ko-KR" altLang="en-US" dirty="0" smtClean="0">
                <a:solidFill>
                  <a:schemeClr val="tx1">
                    <a:lumMod val="50000"/>
                    <a:lumOff val="50000"/>
                  </a:schemeClr>
                </a:solidFill>
              </a:rPr>
              <a:t> </a:t>
            </a:r>
            <a:r>
              <a:rPr lang="en-US" altLang="ko-KR" dirty="0" smtClean="0">
                <a:solidFill>
                  <a:schemeClr val="tx1">
                    <a:lumMod val="50000"/>
                    <a:lumOff val="50000"/>
                  </a:schemeClr>
                </a:solidFill>
              </a:rPr>
              <a:t>/ 6</a:t>
            </a:r>
            <a:endParaRPr lang="ko-KR" altLang="en-US" dirty="0">
              <a:solidFill>
                <a:schemeClr val="tx1">
                  <a:lumMod val="50000"/>
                  <a:lumOff val="50000"/>
                </a:schemeClr>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2181" y="3501008"/>
            <a:ext cx="6126163" cy="3624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729795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a:xfrm>
            <a:off x="457200" y="2420888"/>
            <a:ext cx="8229600" cy="1296144"/>
          </a:xfrm>
        </p:spPr>
        <p:txBody>
          <a:bodyPr/>
          <a:lstStyle/>
          <a:p>
            <a:r>
              <a:rPr lang="en-US" altLang="ko-KR" sz="80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Thank You</a:t>
            </a:r>
            <a:endParaRPr lang="ko-KR" altLang="en-US" sz="8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162361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890</TotalTime>
  <Words>467</Words>
  <Application>Microsoft Office PowerPoint</Application>
  <PresentationFormat>화면 슬라이드 쇼(4:3)</PresentationFormat>
  <Paragraphs>151</Paragraphs>
  <Slides>7</Slides>
  <Notes>2</Notes>
  <HiddenSlides>0</HiddenSlides>
  <MMClips>0</MMClips>
  <ScaleCrop>false</ScaleCrop>
  <HeadingPairs>
    <vt:vector size="8" baseType="variant">
      <vt:variant>
        <vt:lpstr>사용한 글꼴</vt:lpstr>
      </vt:variant>
      <vt:variant>
        <vt:i4>9</vt:i4>
      </vt:variant>
      <vt:variant>
        <vt:lpstr>테마</vt:lpstr>
      </vt:variant>
      <vt:variant>
        <vt:i4>1</vt:i4>
      </vt:variant>
      <vt:variant>
        <vt:lpstr>포함된 OLE 서버</vt:lpstr>
      </vt:variant>
      <vt:variant>
        <vt:i4>1</vt:i4>
      </vt:variant>
      <vt:variant>
        <vt:lpstr>슬라이드 제목</vt:lpstr>
      </vt:variant>
      <vt:variant>
        <vt:i4>7</vt:i4>
      </vt:variant>
    </vt:vector>
  </HeadingPairs>
  <TitlesOfParts>
    <vt:vector size="18" baseType="lpstr">
      <vt:lpstr>굴림</vt:lpstr>
      <vt:lpstr>Arial</vt:lpstr>
      <vt:lpstr>Times New Roman</vt:lpstr>
      <vt:lpstr>Arial Unicode MS</vt:lpstr>
      <vt:lpstr>삼성긴고딕 Bold</vt:lpstr>
      <vt:lpstr>삼성긴고딕 Medium</vt:lpstr>
      <vt:lpstr>SimSun</vt:lpstr>
      <vt:lpstr>맑은 고딕</vt:lpstr>
      <vt:lpstr>Calibri</vt:lpstr>
      <vt:lpstr>Office 테마</vt:lpstr>
      <vt:lpstr>Visio</vt:lpstr>
      <vt:lpstr>Motivation for New WI proposal: Seamless Handover for LTE</vt:lpstr>
      <vt:lpstr>Current Handover Procedure</vt:lpstr>
      <vt:lpstr>Current Handover Procedure</vt:lpstr>
      <vt:lpstr>Seamless Handover</vt:lpstr>
      <vt:lpstr>Seamless Handover</vt:lpstr>
      <vt:lpstr>Seamless Handover</vt:lpstr>
      <vt:lpstr>Thank You</vt:lpstr>
    </vt:vector>
  </TitlesOfParts>
  <Company>Samsung Electronics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서주영/연수생(DMC연)/에이전트/삼성전자</dc:creator>
  <cp:lastModifiedBy>Samsung Electronics</cp:lastModifiedBy>
  <cp:revision>120</cp:revision>
  <dcterms:created xsi:type="dcterms:W3CDTF">2014-11-11T07:34:02Z</dcterms:created>
  <dcterms:modified xsi:type="dcterms:W3CDTF">2016-02-29T07:16:39Z</dcterms:modified>
</cp:coreProperties>
</file>