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62" r:id="rId2"/>
    <p:sldId id="263" r:id="rId3"/>
    <p:sldId id="264" r:id="rId4"/>
    <p:sldId id="265" r:id="rId5"/>
    <p:sldId id="261" r:id="rId6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9"/>
    </p:embeddedFont>
    <p:embeddedFont>
      <p:font typeface="Arial Unicode MS" panose="020B0604020202020204" pitchFamily="34" charset="-128"/>
      <p:regular r:id="rId10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62"/>
            <p14:sldId id="263"/>
            <p14:sldId id="264"/>
            <p14:sldId id="265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-1140" y="-10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2015-12-01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© Ericsson AB 2016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2015-12-01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2016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2015-12-01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94B594-88CC-4578-A6DD-F69A3E86F73D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997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2015-12-01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FEAD86-91B9-4A4C-92BE-452A7C022137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265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2015-12-01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808FA8-9289-4B18-833A-714F52BD218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058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2015-12-01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4441F7-6F5F-41F7-9830-299663D7D00A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123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03/01/2016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266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Public  |  © Ericsson AB 2016  |  2015-12-01  |  Page </a:t>
            </a:r>
            <a:fld id="{64798384-AD62-4CFE-857E-EA25CC164E07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  <p:sldLayoutId id="2147483701" r:id="rId18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708310"/>
            <a:ext cx="8686800" cy="1470025"/>
          </a:xfrm>
        </p:spPr>
        <p:txBody>
          <a:bodyPr>
            <a:noAutofit/>
          </a:bodyPr>
          <a:lstStyle/>
          <a:p>
            <a:r>
              <a:rPr lang="en-US" sz="4800" dirty="0" smtClean="0"/>
              <a:t>Motivation for Standalone LTE operation and dual connectivity operation in unlicensed spectrum</a:t>
            </a:r>
            <a:endParaRPr lang="en-US" sz="4800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 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6153912" y="188913"/>
            <a:ext cx="14830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RP-160202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961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#71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Göteborg, Sweden, 7th – 10th March,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10.1.1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0723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Justification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sz="2000" dirty="0" smtClean="0"/>
              <a:t>To allow full utilization of the 5 GHz band developing support for standalone LTE and dual connectivity has significant benefits including</a:t>
            </a:r>
          </a:p>
          <a:p>
            <a:pPr lvl="1" hangingPunct="0"/>
            <a:r>
              <a:rPr lang="en-GB" sz="1600" dirty="0" smtClean="0"/>
              <a:t>Better support for enterprise deployments such as</a:t>
            </a:r>
          </a:p>
          <a:p>
            <a:pPr lvl="2" hangingPunct="0"/>
            <a:r>
              <a:rPr lang="en-GB" sz="1600" dirty="0" smtClean="0"/>
              <a:t>Indoor deployments</a:t>
            </a:r>
          </a:p>
          <a:p>
            <a:pPr lvl="2" hangingPunct="0"/>
            <a:r>
              <a:rPr lang="en-GB" sz="1600" dirty="0" smtClean="0"/>
              <a:t>Stadium</a:t>
            </a:r>
          </a:p>
          <a:p>
            <a:pPr lvl="1" hangingPunct="0"/>
            <a:r>
              <a:rPr lang="en-GB" sz="1600" dirty="0" smtClean="0"/>
              <a:t>Allowing more easily </a:t>
            </a:r>
            <a:r>
              <a:rPr lang="en-GB" sz="1600" dirty="0"/>
              <a:t>n</a:t>
            </a:r>
            <a:r>
              <a:rPr lang="en-GB" sz="1600" dirty="0" smtClean="0"/>
              <a:t>eutral </a:t>
            </a:r>
            <a:r>
              <a:rPr lang="en-GB" sz="1600" dirty="0" smtClean="0"/>
              <a:t>host </a:t>
            </a:r>
            <a:r>
              <a:rPr lang="en-GB" sz="1600" dirty="0" smtClean="0"/>
              <a:t>deployments for </a:t>
            </a:r>
            <a:r>
              <a:rPr lang="en-GB" sz="1600" dirty="0" smtClean="0"/>
              <a:t>more efficient use of unlicensed </a:t>
            </a:r>
            <a:r>
              <a:rPr lang="en-GB" sz="1600" dirty="0" smtClean="0"/>
              <a:t>spectrum</a:t>
            </a:r>
            <a:endParaRPr lang="en-GB" sz="2000" dirty="0"/>
          </a:p>
          <a:p>
            <a:pPr hangingPunct="0"/>
            <a:endParaRPr lang="en-GB" sz="2000" dirty="0" smtClean="0"/>
          </a:p>
          <a:p>
            <a:pPr hangingPunct="0"/>
            <a:endParaRPr lang="en-GB" sz="2000" dirty="0"/>
          </a:p>
          <a:p>
            <a:pPr hangingPunct="0"/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237630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800600"/>
          </a:xfrm>
        </p:spPr>
        <p:txBody>
          <a:bodyPr>
            <a:normAutofit/>
          </a:bodyPr>
          <a:lstStyle/>
          <a:p>
            <a:pPr lvl="0" hangingPunct="0"/>
            <a:r>
              <a:rPr lang="en-US" sz="2600" dirty="0">
                <a:solidFill>
                  <a:srgbClr val="0070C0"/>
                </a:solidFill>
              </a:rPr>
              <a:t>Standalone operation of LTE in unlicensed spectrum by specifying mechanisms </a:t>
            </a:r>
            <a:r>
              <a:rPr lang="en-GB" sz="2600" dirty="0">
                <a:solidFill>
                  <a:srgbClr val="0070C0"/>
                </a:solidFill>
              </a:rPr>
              <a:t> </a:t>
            </a:r>
            <a:r>
              <a:rPr lang="en-US" sz="2600" dirty="0">
                <a:solidFill>
                  <a:srgbClr val="0070C0"/>
                </a:solidFill>
              </a:rPr>
              <a:t>for</a:t>
            </a:r>
            <a:r>
              <a:rPr lang="en-GB" sz="2600" dirty="0">
                <a:solidFill>
                  <a:srgbClr val="0070C0"/>
                </a:solidFill>
              </a:rPr>
              <a:t> </a:t>
            </a:r>
            <a:endParaRPr lang="en-US" sz="2600" dirty="0">
              <a:solidFill>
                <a:srgbClr val="0070C0"/>
              </a:solidFill>
            </a:endParaRPr>
          </a:p>
          <a:p>
            <a:pPr lvl="1" hangingPunct="0"/>
            <a:r>
              <a:rPr lang="en-US" dirty="0"/>
              <a:t>Support for efficient transmission of system information (e.g. consider scheduling DRS, MIB and SIB1/2 in a common </a:t>
            </a:r>
            <a:r>
              <a:rPr lang="en-US" dirty="0" err="1"/>
              <a:t>subframe</a:t>
            </a:r>
            <a:r>
              <a:rPr lang="en-US" dirty="0"/>
              <a:t>), paging and random access [RAN1, RAN2, RAN4]</a:t>
            </a:r>
          </a:p>
          <a:p>
            <a:pPr lvl="1" hangingPunct="0"/>
            <a:r>
              <a:rPr lang="en-US" dirty="0"/>
              <a:t>Support for RLM/RLF [RAN1, RAN2, RAN4]</a:t>
            </a:r>
          </a:p>
          <a:p>
            <a:pPr lvl="1" hangingPunct="0"/>
            <a:r>
              <a:rPr lang="en-US" dirty="0"/>
              <a:t>Support for RRM measurements that are suitable for mobility management (</a:t>
            </a:r>
            <a:r>
              <a:rPr lang="en-US" dirty="0" err="1"/>
              <a:t>PCell</a:t>
            </a:r>
            <a:r>
              <a:rPr lang="en-US" dirty="0"/>
              <a:t>) [RAN1, RAN2</a:t>
            </a:r>
            <a:r>
              <a:rPr lang="en-GB" sz="1600" dirty="0"/>
              <a:t> </a:t>
            </a:r>
            <a:r>
              <a:rPr lang="en-US" dirty="0"/>
              <a:t>, RAN4</a:t>
            </a:r>
            <a:r>
              <a:rPr lang="en-GB" sz="1600" dirty="0"/>
              <a:t> </a:t>
            </a:r>
            <a:r>
              <a:rPr lang="en-US" dirty="0"/>
              <a:t>]</a:t>
            </a:r>
          </a:p>
          <a:p>
            <a:pPr lvl="1" hangingPunct="0"/>
            <a:r>
              <a:rPr lang="en-US" dirty="0"/>
              <a:t>Support for RRC_IDLE [RAN2, RAN4]</a:t>
            </a:r>
            <a:r>
              <a:rPr lang="en-GB" sz="1600" dirty="0"/>
              <a:t> </a:t>
            </a:r>
            <a:endParaRPr lang="en-US" dirty="0"/>
          </a:p>
          <a:p>
            <a:pPr lvl="1" hangingPunct="0"/>
            <a:r>
              <a:rPr lang="en-US" dirty="0"/>
              <a:t>Support for necessary layer 1 control information [RAN1, RAN2, RAN4]</a:t>
            </a:r>
          </a:p>
          <a:p>
            <a:pPr lvl="1" hangingPunct="0"/>
            <a:r>
              <a:rPr lang="en-US" dirty="0"/>
              <a:t>Carrier aggregation support between carriers operating only in unlicensed spectrum</a:t>
            </a:r>
            <a:r>
              <a:rPr lang="en-GB" sz="1600" dirty="0"/>
              <a:t> </a:t>
            </a:r>
            <a:r>
              <a:rPr lang="en-US" dirty="0"/>
              <a:t> [RAN4, RAN1, RAN2]</a:t>
            </a:r>
            <a:r>
              <a:rPr lang="en-GB" sz="1600" dirty="0"/>
              <a:t>  </a:t>
            </a:r>
            <a:endParaRPr lang="en-US" dirty="0"/>
          </a:p>
          <a:p>
            <a:pPr hangingPunct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3972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US" dirty="0">
                <a:solidFill>
                  <a:srgbClr val="0070C0"/>
                </a:solidFill>
              </a:rPr>
              <a:t>Support dual connectivity with a </a:t>
            </a:r>
            <a:r>
              <a:rPr lang="en-US" dirty="0" err="1">
                <a:solidFill>
                  <a:srgbClr val="0070C0"/>
                </a:solidFill>
              </a:rPr>
              <a:t>PSCell</a:t>
            </a:r>
            <a:r>
              <a:rPr lang="en-US" dirty="0">
                <a:solidFill>
                  <a:srgbClr val="0070C0"/>
                </a:solidFill>
              </a:rPr>
              <a:t> operating cells with Frame Structure type 3 by extending the standalone support [RAN1, RAN2, RAN4]</a:t>
            </a:r>
            <a:r>
              <a:rPr lang="en-GB" dirty="0">
                <a:solidFill>
                  <a:srgbClr val="0070C0"/>
                </a:solidFill>
              </a:rPr>
              <a:t> </a:t>
            </a:r>
            <a:endParaRPr lang="en-US" dirty="0">
              <a:solidFill>
                <a:srgbClr val="0070C0"/>
              </a:solidFill>
            </a:endParaRPr>
          </a:p>
          <a:p>
            <a:pPr lvl="0" hangingPunct="0"/>
            <a:endParaRPr lang="en-US" sz="2800" dirty="0" smtClean="0"/>
          </a:p>
          <a:p>
            <a:pPr hangingPunct="0"/>
            <a:r>
              <a:rPr lang="en-US" dirty="0">
                <a:solidFill>
                  <a:srgbClr val="0070C0"/>
                </a:solidFill>
              </a:rPr>
              <a:t>The work item should also specify </a:t>
            </a:r>
            <a:r>
              <a:rPr lang="en-GB" dirty="0">
                <a:solidFill>
                  <a:srgbClr val="0070C0"/>
                </a:solidFill>
              </a:rPr>
              <a:t>base station and UE core requirements </a:t>
            </a:r>
            <a:r>
              <a:rPr lang="en-US" dirty="0">
                <a:solidFill>
                  <a:srgbClr val="0070C0"/>
                </a:solidFill>
              </a:rPr>
              <a:t>of 5 GHz spectrum to support the above features [RAN4]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5840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911</TotalTime>
  <Words>143</Words>
  <Application>Microsoft Office PowerPoint</Application>
  <PresentationFormat>On-screen Show (4:3)</PresentationFormat>
  <Paragraphs>41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Ericsson Capital TT</vt:lpstr>
      <vt:lpstr>Arial Unicode MS</vt:lpstr>
      <vt:lpstr>PresentationTemplate2011</vt:lpstr>
      <vt:lpstr>Motivation for Standalone LTE operation and dual connectivity operation in unlicensed spectrum</vt:lpstr>
      <vt:lpstr>Justification</vt:lpstr>
      <vt:lpstr>Objective</vt:lpstr>
      <vt:lpstr>Objective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Standalone LTE operation and dual connectivity operation in unlicensed spectrum</dc:title>
  <dc:creator/>
  <cp:keywords/>
  <dc:description>Rev PA1</dc:description>
  <cp:lastModifiedBy>Daniel Larsson</cp:lastModifiedBy>
  <cp:revision>103</cp:revision>
  <dcterms:created xsi:type="dcterms:W3CDTF">2011-05-24T09:22:48Z</dcterms:created>
  <dcterms:modified xsi:type="dcterms:W3CDTF">2016-03-01T14:10:37Z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2015-12-01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2015-12-01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