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8529" autoAdjust="0"/>
    <p:restoredTop sz="94660"/>
  </p:normalViewPr>
  <p:slideViewPr>
    <p:cSldViewPr>
      <p:cViewPr varScale="1">
        <p:scale>
          <a:sx n="91" d="100"/>
          <a:sy n="91" d="100"/>
        </p:scale>
        <p:origin x="-212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2015/12/10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2015/12/10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2015/12/10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</a:t>
            </a:r>
            <a:r>
              <a:rPr lang="en-US" altLang="zh-CN" smtClean="0"/>
              <a:t>on NB-</a:t>
            </a:r>
            <a:r>
              <a:rPr lang="en-US" altLang="zh-CN" dirty="0" err="1" smtClean="0"/>
              <a:t>IoT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smtClean="0"/>
              <a:t>Panasonic, DOCOMO,  </a:t>
            </a:r>
            <a:endParaRPr lang="zh-CN" altLang="en-US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49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144016" y="140439"/>
            <a:ext cx="882047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Meeting #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70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		</a:t>
            </a:r>
            <a:r>
              <a:rPr lang="en-US" altLang="zh-CN" sz="2400" dirty="0" smtClean="0"/>
              <a:t>RP-152282</a:t>
            </a: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51525" algn="r"/>
              </a:tabLst>
            </a:pP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Sitges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 Spain,</a:t>
            </a:r>
            <a:r>
              <a:rPr kumimoji="0" lang="en-US" altLang="zh-CN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December 7-10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 2015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 11.7.17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 on NB-</a:t>
            </a:r>
            <a:r>
              <a:rPr lang="en-US" dirty="0" err="1" smtClean="0"/>
              <a:t>IoT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268760"/>
            <a:ext cx="8964488" cy="5472608"/>
          </a:xfrm>
        </p:spPr>
        <p:txBody>
          <a:bodyPr>
            <a:noAutofit/>
          </a:bodyPr>
          <a:lstStyle/>
          <a:p>
            <a:pPr lvl="1" fontAlgn="base" hangingPunct="0"/>
            <a:r>
              <a:rPr lang="en-US" altLang="zh-CN" sz="1600" dirty="0" smtClean="0">
                <a:solidFill>
                  <a:srgbClr val="00B0F0"/>
                </a:solidFill>
              </a:rPr>
              <a:t>Both single tone and multiple tone are mandatory.</a:t>
            </a:r>
          </a:p>
          <a:p>
            <a:pPr lvl="2" fontAlgn="base" hangingPunct="0"/>
            <a:r>
              <a:rPr lang="en-US" altLang="zh-CN" sz="1400" dirty="0">
                <a:solidFill>
                  <a:srgbClr val="00B0F0"/>
                </a:solidFill>
              </a:rPr>
              <a:t>RAN has made no decision on capability/interoperability testing signaling. </a:t>
            </a:r>
          </a:p>
          <a:p>
            <a:pPr lvl="2" fontAlgn="base" hangingPunct="0"/>
            <a:r>
              <a:rPr lang="en-US" altLang="zh-CN" sz="1400" dirty="0" smtClean="0">
                <a:solidFill>
                  <a:srgbClr val="00B0F0"/>
                </a:solidFill>
              </a:rPr>
              <a:t>Interoperability </a:t>
            </a:r>
            <a:r>
              <a:rPr lang="en-US" altLang="zh-CN" sz="1400" dirty="0">
                <a:solidFill>
                  <a:srgbClr val="00B0F0"/>
                </a:solidFill>
              </a:rPr>
              <a:t>testing signaling needs to take into account the network/testing availability.</a:t>
            </a:r>
          </a:p>
          <a:p>
            <a:pPr lvl="1" fontAlgn="base" hangingPunct="0"/>
            <a:r>
              <a:rPr lang="en-US" altLang="zh-CN" sz="1600" dirty="0"/>
              <a:t>T</a:t>
            </a:r>
            <a:r>
              <a:rPr lang="en-US" altLang="zh-CN" sz="1600" dirty="0" smtClean="0"/>
              <a:t>he first UL message after NB-PRACH for initial access to the network can be via </a:t>
            </a:r>
            <a:r>
              <a:rPr lang="en-US" altLang="zh-CN" sz="1600" dirty="0" smtClean="0">
                <a:solidFill>
                  <a:srgbClr val="00B0F0"/>
                </a:solidFill>
              </a:rPr>
              <a:t>at </a:t>
            </a:r>
            <a:r>
              <a:rPr lang="en-US" altLang="zh-CN" sz="1600" dirty="0">
                <a:solidFill>
                  <a:srgbClr val="00B0F0"/>
                </a:solidFill>
              </a:rPr>
              <a:t>least </a:t>
            </a:r>
            <a:r>
              <a:rPr lang="en-US" altLang="zh-CN" sz="1600" dirty="0"/>
              <a:t>single-tone </a:t>
            </a:r>
            <a:r>
              <a:rPr lang="en-US" altLang="zh-CN" sz="1600" dirty="0" smtClean="0"/>
              <a:t>UL</a:t>
            </a:r>
          </a:p>
          <a:p>
            <a:pPr lvl="2" fontAlgn="base" hangingPunct="0"/>
            <a:r>
              <a:rPr lang="en-US" altLang="zh-CN" sz="1400" dirty="0" smtClean="0">
                <a:solidFill>
                  <a:srgbClr val="00B0F0"/>
                </a:solidFill>
              </a:rPr>
              <a:t>Note that bandwidth/number of the tone/subcarrier spacing of NB-PRACH is separate discussion.</a:t>
            </a:r>
          </a:p>
          <a:p>
            <a:pPr lvl="1" fontAlgn="base" hangingPunct="0"/>
            <a:r>
              <a:rPr lang="en-US" altLang="zh-CN" sz="1600" dirty="0">
                <a:solidFill>
                  <a:srgbClr val="00B0F0"/>
                </a:solidFill>
              </a:rPr>
              <a:t>The above first UL </a:t>
            </a:r>
            <a:r>
              <a:rPr lang="en-US" altLang="zh-CN" sz="1600" dirty="0" smtClean="0">
                <a:solidFill>
                  <a:srgbClr val="00B0F0"/>
                </a:solidFill>
              </a:rPr>
              <a:t>message shall allow to carry at least 48 bits in order to minimize the protocol specification impact in NAS/RRC/PDCP/RLC/MAC.</a:t>
            </a:r>
          </a:p>
          <a:p>
            <a:pPr lvl="2" fontAlgn="base" hangingPunct="0"/>
            <a:r>
              <a:rPr lang="en-US" altLang="zh-CN" sz="1400" dirty="0">
                <a:solidFill>
                  <a:srgbClr val="FF0000"/>
                </a:solidFill>
              </a:rPr>
              <a:t>NOTE: The message size of UL-CCCH-Message containing </a:t>
            </a:r>
            <a:r>
              <a:rPr lang="en-US" altLang="zh-CN" sz="1400" i="1" dirty="0" err="1">
                <a:solidFill>
                  <a:srgbClr val="FF0000"/>
                </a:solidFill>
              </a:rPr>
              <a:t>RRCConnection</a:t>
            </a:r>
            <a:r>
              <a:rPr lang="en-US" altLang="zh-CN" sz="1400" i="1" dirty="0">
                <a:solidFill>
                  <a:srgbClr val="FF0000"/>
                </a:solidFill>
              </a:rPr>
              <a:t>(Reestablishment)Request</a:t>
            </a:r>
            <a:r>
              <a:rPr lang="en-US" altLang="zh-CN" sz="1400" dirty="0">
                <a:solidFill>
                  <a:srgbClr val="FF0000"/>
                </a:solidFill>
              </a:rPr>
              <a:t> is 48 bits</a:t>
            </a:r>
            <a:r>
              <a:rPr lang="en-US" altLang="zh-CN" sz="1400" dirty="0" smtClean="0">
                <a:solidFill>
                  <a:srgbClr val="FF0000"/>
                </a:solidFill>
              </a:rPr>
              <a:t>.</a:t>
            </a:r>
            <a:endParaRPr lang="en-US" altLang="zh-CN" sz="1400" dirty="0" smtClean="0"/>
          </a:p>
          <a:p>
            <a:pPr lvl="1" fontAlgn="base" hangingPunct="0"/>
            <a:r>
              <a:rPr lang="en-US" altLang="zh-CN" sz="1600" dirty="0" smtClean="0"/>
              <a:t>Recommending a working assumption that both of the following are supported by the specifications:</a:t>
            </a:r>
          </a:p>
          <a:p>
            <a:pPr lvl="2" fontAlgn="base" hangingPunct="0"/>
            <a:r>
              <a:rPr lang="en-US" altLang="zh-CN" sz="1400" dirty="0" smtClean="0"/>
              <a:t>3.75 kHz subcarrier spacing for the first transmission after the first UL random access transmission</a:t>
            </a:r>
          </a:p>
          <a:p>
            <a:pPr lvl="2" fontAlgn="base" hangingPunct="0"/>
            <a:r>
              <a:rPr lang="en-US" altLang="zh-CN" sz="1400" dirty="0" smtClean="0"/>
              <a:t>15 kHz subcarrier spacing for the first transmission after the first UL random access transmission</a:t>
            </a:r>
          </a:p>
          <a:p>
            <a:pPr lvl="2" fontAlgn="base" hangingPunct="0"/>
            <a:r>
              <a:rPr lang="en-US" altLang="zh-CN" sz="1400" dirty="0" smtClean="0"/>
              <a:t>Details of network configurability is left to WGs (including the possibility of configuring both in the same cell)</a:t>
            </a:r>
          </a:p>
          <a:p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655</TotalTime>
  <Words>181</Words>
  <Application>Microsoft Office PowerPoint</Application>
  <PresentationFormat>画面に合わせる (4:3)</PresentationFormat>
  <Paragraphs>17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主题</vt:lpstr>
      <vt:lpstr>WF on NB-IoT</vt:lpstr>
      <vt:lpstr>WF on NB-IoT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physical layer aspects of random access procedure transmission</dc:title>
  <dc:creator>Yi Wang(Eason)</dc:creator>
  <cp:lastModifiedBy>Panasonic 01</cp:lastModifiedBy>
  <cp:revision>113</cp:revision>
  <dcterms:created xsi:type="dcterms:W3CDTF">2015-11-15T19:00:12Z</dcterms:created>
  <dcterms:modified xsi:type="dcterms:W3CDTF">2015-12-10T10:40:54Z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(4)L0NBsk3bf98WPXWtsWogogSpRNkN8TaA6FcBLm4LE+ARY0pDM3jpP29iIT5PLYHMJBgGydQ8
RbztThXtsrg4puUkMndUW+EWLa4HabdIIfWSf7uEdnZyB6KP3BVQzV6HX5OQk0gzFnxyXzkx
fBaFoxju3bJrxw7PrfiQy5AsjfWDiRbGIxsd/0LQIKR1pXJEs//+vUDpCbsqSeiPxwVvS0uc
EL9lX0IPRoDMVLweyO</vt:lpwstr>
  </property>
  <property fmtid="{D5CDD505-2E9C-101B-9397-08002B2CF9AE}" pid="3" name="_new_ms_pID_725431">
    <vt:lpwstr>SjjMJQ/lfKmjGY3R8Ynq9iRb0zNo2n9CvN99v8DxljavuHswZTbiut
DX99Ld5kLq5YWWZIGm3Nwhu4AZx1LsWK3CqhKoKQldWtrPjWFvELWXqYk84G3Z3ZXuwxjjTN
AZBVnQS48WtKHYmrjBwYQumIk3c8mWGDR6nePP6H7ZszDFN+QUQDeoUZEQWSZZGba8C3OqJa
vVBuUwy+PFlBFDd1K0c2y3SdcBPi2Jk/DsHq</vt:lpwstr>
  </property>
  <property fmtid="{D5CDD505-2E9C-101B-9397-08002B2CF9AE}" pid="4" name="_new_ms_pID_725432">
    <vt:lpwstr>XA9leY+0oEasXehUzvmbAOL4SZ6Y9AmwjX3Q
v68NNbZFvU5jPxFUZVme3GUQlOtFAXKY4a9hjua8dID957pK8mE6QIbh5oSBYOLnCZ58hYYo
unXw+IMl6PtW6fUTwuAV0GCwv4ggqr6RHPPqYC+HQG57s2bwexQnZIGEe+RgKFBDpqf0eN7F
hgFRHHwaVGmdDj1tLDKqDclIxWzWjcFDMQHIIGEgANfRDTzGLBcSSt</vt:lpwstr>
  </property>
  <property fmtid="{D5CDD505-2E9C-101B-9397-08002B2CF9AE}" pid="5" name="_new_ms_pID_725433">
    <vt:lpwstr>oZIdV5suRwacpOk9oX
WZmk2A==</vt:lpwstr>
  </property>
  <property fmtid="{D5CDD505-2E9C-101B-9397-08002B2CF9AE}" pid="6" name="sflag">
    <vt:lpwstr>1449678387</vt:lpwstr>
  </property>
</Properties>
</file>