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593" autoAdjust="0"/>
  </p:normalViewPr>
  <p:slideViewPr>
    <p:cSldViewPr snapToGrid="0" snapToObjects="1">
      <p:cViewPr varScale="1">
        <p:scale>
          <a:sx n="105" d="100"/>
          <a:sy n="105" d="100"/>
        </p:scale>
        <p:origin x="-5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62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48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92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15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30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0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6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1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07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2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30DC7-8B7B-2046-889A-9501ED63EDB8}" type="datetimeFigureOut">
              <a:rPr lang="en-US" smtClean="0"/>
              <a:t>12/8/15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14B26-AD78-7F44-8CEC-C81C61F65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Indoor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</a:t>
            </a:r>
            <a:r>
              <a:rPr lang="en-US" dirty="0" smtClean="0"/>
              <a:t>Nokia Networks, </a:t>
            </a:r>
            <a:r>
              <a:rPr lang="en-US" dirty="0" err="1" smtClean="0"/>
              <a:t>TruePosition</a:t>
            </a:r>
            <a:r>
              <a:rPr lang="en-US" smtClean="0"/>
              <a:t>, Sprint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37045" y="204529"/>
            <a:ext cx="4933033" cy="76882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/>
              <a:t>3GPP RAN #70</a:t>
            </a:r>
          </a:p>
          <a:p>
            <a:pPr algn="l"/>
            <a:r>
              <a:rPr lang="en-US" dirty="0" smtClean="0"/>
              <a:t>December 2015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896005" y="204529"/>
            <a:ext cx="4933033" cy="768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RP</a:t>
            </a:r>
            <a:r>
              <a:rPr lang="en-US" dirty="0" smtClean="0"/>
              <a:t>-152229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1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@ RAN #70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16175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Our understanding of the status is as follows</a:t>
            </a:r>
          </a:p>
          <a:p>
            <a:pPr lvl="3"/>
            <a:endParaRPr lang="en-US" sz="1200" dirty="0" smtClean="0"/>
          </a:p>
          <a:p>
            <a:pPr lvl="1"/>
            <a:r>
              <a:rPr lang="en-US" sz="2000" dirty="0" err="1" smtClean="0"/>
              <a:t>Wifi</a:t>
            </a:r>
            <a:r>
              <a:rPr lang="en-US" sz="2000" dirty="0" smtClean="0"/>
              <a:t>, BT, Barometric support: </a:t>
            </a:r>
            <a:r>
              <a:rPr lang="en-US" sz="2000" dirty="0" smtClean="0">
                <a:solidFill>
                  <a:srgbClr val="008000"/>
                </a:solidFill>
              </a:rPr>
              <a:t>complete</a:t>
            </a:r>
          </a:p>
          <a:p>
            <a:pPr lvl="4"/>
            <a:endParaRPr lang="en-US" sz="1200" dirty="0">
              <a:solidFill>
                <a:srgbClr val="008000"/>
              </a:solidFill>
            </a:endParaRPr>
          </a:p>
          <a:p>
            <a:pPr lvl="1"/>
            <a:r>
              <a:rPr lang="en-US" sz="2000" dirty="0" smtClean="0"/>
              <a:t>Terrestrial Beaconing / MBS: </a:t>
            </a:r>
            <a:r>
              <a:rPr lang="en-US" sz="2000" dirty="0" smtClean="0">
                <a:solidFill>
                  <a:srgbClr val="FF0000"/>
                </a:solidFill>
              </a:rPr>
              <a:t>not complete</a:t>
            </a:r>
          </a:p>
          <a:p>
            <a:pPr lvl="2"/>
            <a:r>
              <a:rPr lang="en-US" sz="1600" dirty="0" smtClean="0"/>
              <a:t>RAN4 component not addressed </a:t>
            </a:r>
          </a:p>
          <a:p>
            <a:pPr lvl="3"/>
            <a:r>
              <a:rPr lang="en-US" sz="1400" dirty="0" smtClean="0"/>
              <a:t>From the WID: “</a:t>
            </a:r>
            <a:r>
              <a:rPr lang="en-GB" sz="1400" dirty="0"/>
              <a:t>For TBS, co-existence, co-location and co-siting requirements will be addressed [RAN4]. </a:t>
            </a:r>
            <a:endParaRPr lang="en-US" sz="1400" dirty="0" smtClean="0"/>
          </a:p>
          <a:p>
            <a:pPr lvl="4"/>
            <a:endParaRPr lang="en-US" sz="1200" dirty="0" smtClean="0"/>
          </a:p>
          <a:p>
            <a:pPr lvl="1"/>
            <a:r>
              <a:rPr lang="en-US" sz="2000" dirty="0" smtClean="0"/>
              <a:t>Terrestrial Beaconing / PRS Beacon: </a:t>
            </a:r>
            <a:r>
              <a:rPr lang="en-US" sz="2000" dirty="0" smtClean="0">
                <a:solidFill>
                  <a:srgbClr val="FF0000"/>
                </a:solidFill>
              </a:rPr>
              <a:t>not complete</a:t>
            </a:r>
          </a:p>
          <a:p>
            <a:pPr lvl="2"/>
            <a:r>
              <a:rPr lang="en-US" sz="1600" dirty="0" smtClean="0"/>
              <a:t>No progress in RAN2 due to lack of agreements &amp; TUs in RAN1</a:t>
            </a:r>
          </a:p>
          <a:p>
            <a:pPr lvl="4"/>
            <a:endParaRPr lang="en-US" sz="1200" dirty="0" smtClean="0"/>
          </a:p>
          <a:p>
            <a:pPr lvl="1"/>
            <a:r>
              <a:rPr lang="en-US" sz="2000" dirty="0" smtClean="0"/>
              <a:t>LTE RAT dependent </a:t>
            </a:r>
            <a:r>
              <a:rPr lang="en-US" sz="2000" dirty="0" err="1" smtClean="0"/>
              <a:t>enh</a:t>
            </a:r>
            <a:r>
              <a:rPr lang="en-US" sz="2000" dirty="0" smtClean="0"/>
              <a:t>. (OTDOA/E-CID): </a:t>
            </a:r>
            <a:r>
              <a:rPr lang="en-US" sz="2000" dirty="0" smtClean="0">
                <a:solidFill>
                  <a:srgbClr val="FF0000"/>
                </a:solidFill>
              </a:rPr>
              <a:t>not complete</a:t>
            </a:r>
          </a:p>
          <a:p>
            <a:pPr lvl="2"/>
            <a:r>
              <a:rPr lang="en-US" sz="1600" dirty="0" smtClean="0"/>
              <a:t>No progress in RAN2 due to lack of agreements in RAN1 &amp; RAN4</a:t>
            </a:r>
          </a:p>
        </p:txBody>
      </p:sp>
    </p:spTree>
    <p:extLst>
      <p:ext uri="{BB962C8B-B14F-4D97-AF65-F5344CB8AC3E}">
        <p14:creationId xmlns:p14="http://schemas.microsoft.com/office/powerpoint/2010/main" val="2797926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Some background on the feature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G</a:t>
            </a:r>
            <a:r>
              <a:rPr lang="en-US" sz="1800" dirty="0" smtClean="0"/>
              <a:t>oal was to study indoor positioning techniques</a:t>
            </a:r>
            <a:r>
              <a:rPr lang="en-US" sz="1600" dirty="0"/>
              <a:t> </a:t>
            </a:r>
            <a:r>
              <a:rPr lang="en-US" sz="1600" dirty="0" smtClean="0"/>
              <a:t>&amp; </a:t>
            </a:r>
            <a:r>
              <a:rPr lang="en-US" sz="1800" dirty="0" smtClean="0"/>
              <a:t>a specific goal was to provide </a:t>
            </a:r>
            <a:r>
              <a:rPr lang="en-US" sz="1800" dirty="0"/>
              <a:t>uncompensated barometric pressure to the network </a:t>
            </a:r>
            <a:r>
              <a:rPr lang="en-US" sz="1800" dirty="0" smtClean="0"/>
              <a:t>(via PSAP</a:t>
            </a:r>
            <a:r>
              <a:rPr lang="en-US" sz="1800" dirty="0"/>
              <a:t>) </a:t>
            </a:r>
            <a:r>
              <a:rPr lang="en-US" sz="1800" dirty="0" smtClean="0"/>
              <a:t>&amp; to use </a:t>
            </a:r>
            <a:r>
              <a:rPr lang="en-US" sz="1800" dirty="0" err="1" smtClean="0"/>
              <a:t>WiFi</a:t>
            </a:r>
            <a:r>
              <a:rPr lang="en-US" sz="1800" dirty="0" smtClean="0"/>
              <a:t>/BT </a:t>
            </a:r>
            <a:r>
              <a:rPr lang="en-US" sz="1800" dirty="0"/>
              <a:t>measurements </a:t>
            </a:r>
            <a:r>
              <a:rPr lang="en-US" sz="1800" dirty="0" smtClean="0"/>
              <a:t>(via a central database </a:t>
            </a:r>
            <a:r>
              <a:rPr lang="en-US" sz="1800" dirty="0" err="1" smtClean="0"/>
              <a:t>eg</a:t>
            </a:r>
            <a:r>
              <a:rPr lang="en-US" sz="1800" dirty="0" smtClean="0"/>
              <a:t> NEAD) to </a:t>
            </a:r>
            <a:r>
              <a:rPr lang="en-US" sz="1800" dirty="0"/>
              <a:t>derive a </a:t>
            </a:r>
            <a:r>
              <a:rPr lang="en-US" sz="1800" dirty="0" err="1">
                <a:solidFill>
                  <a:srgbClr val="3366FF"/>
                </a:solidFill>
              </a:rPr>
              <a:t>dispatchable</a:t>
            </a:r>
            <a:r>
              <a:rPr lang="en-US" sz="1800" dirty="0">
                <a:solidFill>
                  <a:srgbClr val="3366FF"/>
                </a:solidFill>
              </a:rPr>
              <a:t> UE location </a:t>
            </a:r>
            <a:endParaRPr lang="en-US" sz="1800" dirty="0" smtClean="0">
              <a:solidFill>
                <a:srgbClr val="3366FF"/>
              </a:solidFill>
            </a:endParaRPr>
          </a:p>
          <a:p>
            <a:pPr lvl="1"/>
            <a:r>
              <a:rPr lang="en-US" sz="1600" dirty="0" smtClean="0"/>
              <a:t>This is </a:t>
            </a:r>
            <a:r>
              <a:rPr lang="en-US" sz="1600" dirty="0"/>
              <a:t>implied by the FCC Report and Order for Indoor E911 location in the </a:t>
            </a:r>
            <a:r>
              <a:rPr lang="en-US" sz="1600" dirty="0" smtClean="0"/>
              <a:t>US</a:t>
            </a:r>
          </a:p>
          <a:p>
            <a:pPr lvl="1"/>
            <a:r>
              <a:rPr lang="en-US" sz="1600" dirty="0" smtClean="0"/>
              <a:t>NEAD = National </a:t>
            </a:r>
            <a:r>
              <a:rPr lang="en-US" sz="1600" dirty="0"/>
              <a:t>Emergency Address Database </a:t>
            </a:r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95481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87393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Incorporate </a:t>
            </a:r>
            <a:r>
              <a:rPr lang="en-US" sz="2400" dirty="0" err="1" smtClean="0"/>
              <a:t>WiFi</a:t>
            </a:r>
            <a:r>
              <a:rPr lang="en-US" sz="2400" dirty="0" smtClean="0"/>
              <a:t>, BT, Barometric in Rel-13</a:t>
            </a:r>
          </a:p>
          <a:p>
            <a:pPr lvl="1"/>
            <a:r>
              <a:rPr lang="en-US" sz="2000" dirty="0" smtClean="0"/>
              <a:t>Both LTE &amp; UMTS</a:t>
            </a:r>
          </a:p>
          <a:p>
            <a:pPr lvl="1"/>
            <a:r>
              <a:rPr lang="en-US" sz="2000" dirty="0" smtClean="0"/>
              <a:t>Requires revision of agreed </a:t>
            </a:r>
            <a:r>
              <a:rPr lang="en-GB" sz="2000" dirty="0" smtClean="0"/>
              <a:t>CRs for: </a:t>
            </a:r>
          </a:p>
          <a:p>
            <a:pPr lvl="2"/>
            <a:r>
              <a:rPr lang="en-GB" sz="1600" dirty="0" smtClean="0"/>
              <a:t>36.305 </a:t>
            </a:r>
            <a:r>
              <a:rPr lang="en-GB" sz="1600" dirty="0"/>
              <a:t>(R2-157059</a:t>
            </a:r>
            <a:r>
              <a:rPr lang="en-GB" sz="1600" dirty="0" smtClean="0"/>
              <a:t>), 36.355 </a:t>
            </a:r>
            <a:r>
              <a:rPr lang="en-GB" sz="1600" dirty="0"/>
              <a:t>(R2-157125</a:t>
            </a:r>
            <a:r>
              <a:rPr lang="en-GB" sz="1600" dirty="0" smtClean="0"/>
              <a:t>)</a:t>
            </a:r>
          </a:p>
          <a:p>
            <a:pPr lvl="2"/>
            <a:r>
              <a:rPr lang="en-US" sz="1600" dirty="0" smtClean="0"/>
              <a:t>25.305 (</a:t>
            </a:r>
            <a:r>
              <a:rPr lang="en-US" sz="1600" dirty="0"/>
              <a:t>R2-</a:t>
            </a:r>
            <a:r>
              <a:rPr lang="en-US" sz="1600" dirty="0" smtClean="0"/>
              <a:t>156942), 25.331</a:t>
            </a:r>
            <a:r>
              <a:rPr lang="en-US" sz="1600" dirty="0"/>
              <a:t> </a:t>
            </a:r>
            <a:r>
              <a:rPr lang="en-US" sz="1600" dirty="0" smtClean="0"/>
              <a:t>(</a:t>
            </a:r>
            <a:r>
              <a:rPr lang="en-US" sz="1600" dirty="0"/>
              <a:t>R2-</a:t>
            </a:r>
            <a:r>
              <a:rPr lang="en-US" sz="1600" dirty="0" smtClean="0"/>
              <a:t>156943), 25.413</a:t>
            </a:r>
            <a:r>
              <a:rPr lang="en-US" sz="1600" dirty="0"/>
              <a:t> </a:t>
            </a:r>
            <a:r>
              <a:rPr lang="en-US" sz="1600" dirty="0" smtClean="0"/>
              <a:t>(</a:t>
            </a:r>
            <a:r>
              <a:rPr lang="en-US" sz="1600" dirty="0"/>
              <a:t>R3-</a:t>
            </a:r>
            <a:r>
              <a:rPr lang="en-US" sz="1600" dirty="0" smtClean="0"/>
              <a:t>152856), 25.453</a:t>
            </a:r>
            <a:r>
              <a:rPr lang="en-US" sz="1600" dirty="0"/>
              <a:t> </a:t>
            </a:r>
            <a:r>
              <a:rPr lang="en-US" sz="1600" dirty="0" smtClean="0"/>
              <a:t>(</a:t>
            </a:r>
            <a:r>
              <a:rPr lang="en-US" sz="1600" dirty="0"/>
              <a:t>R3-</a:t>
            </a:r>
            <a:r>
              <a:rPr lang="en-US" sz="1600" dirty="0" smtClean="0"/>
              <a:t>152920)</a:t>
            </a:r>
            <a:endParaRPr lang="en-GB" sz="1600" dirty="0" smtClean="0"/>
          </a:p>
          <a:p>
            <a:pPr lvl="1"/>
            <a:r>
              <a:rPr lang="en-GB" sz="2000" dirty="0" smtClean="0"/>
              <a:t>Addresses the vertical component which was identified as the missing feature from the beginning &amp; s</a:t>
            </a:r>
            <a:r>
              <a:rPr lang="en-US" sz="2000" dirty="0" err="1" smtClean="0"/>
              <a:t>upports</a:t>
            </a:r>
            <a:r>
              <a:rPr lang="en-US" sz="2000" dirty="0" smtClean="0"/>
              <a:t> </a:t>
            </a:r>
            <a:r>
              <a:rPr lang="en-US" sz="2000" dirty="0" err="1"/>
              <a:t>dispatchable</a:t>
            </a:r>
            <a:r>
              <a:rPr lang="en-US" sz="2000" dirty="0"/>
              <a:t> UE </a:t>
            </a:r>
            <a:r>
              <a:rPr lang="en-US" sz="2000" dirty="0" smtClean="0"/>
              <a:t>location</a:t>
            </a:r>
          </a:p>
          <a:p>
            <a:pPr lvl="1"/>
            <a:endParaRPr lang="en-GB" sz="2000" dirty="0"/>
          </a:p>
          <a:p>
            <a:r>
              <a:rPr lang="en-GB" sz="2400" dirty="0" smtClean="0"/>
              <a:t>Move all other components to Rel-14 since they are not complete</a:t>
            </a:r>
          </a:p>
          <a:p>
            <a:pPr lvl="1"/>
            <a:r>
              <a:rPr lang="en-GB" sz="2000" dirty="0" smtClean="0">
                <a:solidFill>
                  <a:srgbClr val="000000"/>
                </a:solidFill>
              </a:rPr>
              <a:t>They can be incorporated when the work is complete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509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309</Words>
  <Application>Microsoft Macintosh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Indoor Positioning</vt:lpstr>
      <vt:lpstr>Status @ RAN #70</vt:lpstr>
      <vt:lpstr>Some background on the feature </vt:lpstr>
      <vt:lpstr>Proposed 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Qualcomm Casaccia v7</cp:lastModifiedBy>
  <cp:revision>18</cp:revision>
  <dcterms:created xsi:type="dcterms:W3CDTF">2015-12-07T15:57:36Z</dcterms:created>
  <dcterms:modified xsi:type="dcterms:W3CDTF">2015-12-08T15:10:58Z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1992223553</vt:i4>
  </property>
  <property fmtid="{D5CDD505-2E9C-101B-9397-08002B2CF9AE}" pid="3" name="_NewReviewCycle">
    <vt:lpwstr/>
  </property>
  <property fmtid="{D5CDD505-2E9C-101B-9397-08002B2CF9AE}" pid="4" name="_EmailSubject">
    <vt:lpwstr>Indoor Position Way Forward</vt:lpwstr>
  </property>
  <property fmtid="{D5CDD505-2E9C-101B-9397-08002B2CF9AE}" pid="5" name="_AuthorEmail">
    <vt:lpwstr>pgaal@qti.qualcomm.com</vt:lpwstr>
  </property>
  <property fmtid="{D5CDD505-2E9C-101B-9397-08002B2CF9AE}" pid="6" name="_AuthorEmailDisplayName">
    <vt:lpwstr>Gaal, Peter</vt:lpwstr>
  </property>
</Properties>
</file>