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557" autoAdjust="0"/>
  </p:normalViewPr>
  <p:slideViewPr>
    <p:cSldViewPr>
      <p:cViewPr varScale="1">
        <p:scale>
          <a:sx n="96" d="100"/>
          <a:sy n="96" d="100"/>
        </p:scale>
        <p:origin x="195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4FC0A1-FA87-468F-8BD5-7EBE30A0477B}" type="datetimeFigureOut">
              <a:rPr kumimoji="1" lang="ja-JP" altLang="en-US" smtClean="0"/>
              <a:t>2015/12/8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C8654-E8E6-4565-9681-579164EBA6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641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2015/12/8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943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2015/12/8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096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2015/12/8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6098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2015/12/8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82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2015/12/8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666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2015/12/8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60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2015/12/8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69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2015/12/8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0603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2015/12/8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595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2015/12/8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3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DDF53-C237-45F1-8C53-7FDF828AEB4E}" type="datetimeFigureOut">
              <a:rPr kumimoji="1" lang="ja-JP" altLang="en-US" smtClean="0"/>
              <a:t>2015/12/8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827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DDF53-C237-45F1-8C53-7FDF828AEB4E}" type="datetimeFigureOut">
              <a:rPr kumimoji="1" lang="ja-JP" altLang="en-US" smtClean="0"/>
              <a:t>2015/12/8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A79-FE82-48E2-BD53-BCA39ED27D1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155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49662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Way forward on </a:t>
            </a:r>
            <a:r>
              <a:rPr lang="en-US" altLang="ja-JP" dirty="0" err="1" smtClean="0"/>
              <a:t>VoLTE</a:t>
            </a:r>
            <a:r>
              <a:rPr lang="en-US" altLang="ja-JP" dirty="0" smtClean="0"/>
              <a:t> call establishment cause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437112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Nokia Networks</a:t>
            </a:r>
            <a:r>
              <a:rPr lang="en-US" altLang="ja-JP" dirty="0">
                <a:solidFill>
                  <a:schemeClr val="tx1"/>
                </a:solidFill>
              </a:rPr>
              <a:t>, Huawei,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Qualcomm Incorporated, Sony, KDDI, Alcatel-Lucent, ZTE, CMCC, Samsung, Kyocera, Intel, </a:t>
            </a:r>
            <a:r>
              <a:rPr lang="en-US" altLang="ja-JP" dirty="0" smtClean="0">
                <a:solidFill>
                  <a:schemeClr val="tx1"/>
                </a:solidFill>
              </a:rPr>
              <a:t>Fujitsu, Telefonica, T-Mobile US, NTT DOCOMO</a:t>
            </a:r>
            <a:endParaRPr kumimoji="1" lang="en-US" altLang="ja-JP" dirty="0" smtClean="0">
              <a:solidFill>
                <a:schemeClr val="tx1"/>
              </a:solidFill>
            </a:endParaRPr>
          </a:p>
        </p:txBody>
      </p:sp>
      <p:sp>
        <p:nvSpPr>
          <p:cNvPr id="6" name="正方形/長方形 3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900"/>
              </a:spcAft>
              <a:buClrTx/>
              <a:buSzTx/>
              <a:buFontTx/>
              <a:buNone/>
              <a:tabLst>
                <a:tab pos="1260475" algn="l"/>
              </a:tabLst>
              <a:defRPr/>
            </a:pPr>
            <a:r>
              <a:rPr kumimoji="1" lang="en-GB" altLang="zh-CN" sz="20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pitchFamily="34" charset="-128"/>
              </a:rPr>
              <a:t>RP-152225</a:t>
            </a:r>
            <a:endParaRPr kumimoji="1" lang="en-GB" altLang="zh-CN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pitchFamily="34" charset="-128"/>
            </a:endParaRPr>
          </a:p>
        </p:txBody>
      </p:sp>
      <p:sp>
        <p:nvSpPr>
          <p:cNvPr id="7" name="正方形/長方形 6"/>
          <p:cNvSpPr>
            <a:spLocks noChangeArrowheads="1"/>
          </p:cNvSpPr>
          <p:nvPr/>
        </p:nvSpPr>
        <p:spPr bwMode="auto">
          <a:xfrm>
            <a:off x="207963" y="188913"/>
            <a:ext cx="54006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TSG RAN </a:t>
            </a:r>
            <a:r>
              <a:rPr lang="en-GB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meeting #</a:t>
            </a:r>
            <a:r>
              <a:rPr lang="en-US" altLang="zh-CN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70</a:t>
            </a:r>
            <a:endParaRPr lang="en-GB" altLang="zh-CN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7-10 December 2015</a:t>
            </a:r>
            <a:r>
              <a:rPr lang="sv-SE" altLang="ja-JP" sz="2000" dirty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, </a:t>
            </a:r>
            <a:r>
              <a:rPr lang="sv-SE" altLang="ja-JP" sz="2000" dirty="0" smtClean="0">
                <a:solidFill>
                  <a:prstClr val="black"/>
                </a:solidFill>
                <a:ea typeface="Batang" pitchFamily="18" charset="-127"/>
                <a:cs typeface="Times New Roman" pitchFamily="18" charset="0"/>
              </a:rPr>
              <a:t>Sitges, Spain</a:t>
            </a:r>
            <a:endParaRPr lang="sv-SE" altLang="ja-JP" sz="2000" dirty="0">
              <a:solidFill>
                <a:prstClr val="black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573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525963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Approve the RAN2 technical endorsed CR, </a:t>
            </a:r>
            <a:r>
              <a:rPr lang="en-US" altLang="ja-JP" dirty="0" smtClean="0"/>
              <a:t>RP-152056 </a:t>
            </a:r>
            <a:r>
              <a:rPr lang="en-US" altLang="ja-JP" dirty="0"/>
              <a:t>(R2-157133</a:t>
            </a:r>
            <a:r>
              <a:rPr lang="en-US" altLang="ja-JP" dirty="0" smtClean="0"/>
              <a:t>).</a:t>
            </a:r>
            <a:endParaRPr kumimoji="1" lang="en-US" altLang="ja-JP" dirty="0" smtClean="0"/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 smtClean="0"/>
              <a:t>I.e. introduce a new establishment cause for MMTEL Voice and network indication in SIB2.</a:t>
            </a:r>
          </a:p>
          <a:p>
            <a:pPr marL="514350" indent="-514350">
              <a:buFont typeface="+mj-lt"/>
              <a:buAutoNum type="arabicPeriod"/>
            </a:pPr>
            <a:endParaRPr lang="en-US" altLang="ja-JP" dirty="0" smtClean="0"/>
          </a:p>
          <a:p>
            <a:pPr marL="514350" indent="-514350">
              <a:buFont typeface="+mj-lt"/>
              <a:buAutoNum type="arabicPeriod"/>
            </a:pPr>
            <a:r>
              <a:rPr lang="en-US" altLang="ja-JP" dirty="0" smtClean="0"/>
              <a:t>Specify </a:t>
            </a:r>
            <a:r>
              <a:rPr lang="en-US" altLang="ja-JP" dirty="0"/>
              <a:t>a general guidance and clarification for the </a:t>
            </a:r>
            <a:r>
              <a:rPr lang="en-US" altLang="ja-JP" dirty="0" err="1"/>
              <a:t>eNB</a:t>
            </a:r>
            <a:r>
              <a:rPr lang="en-US" altLang="ja-JP" dirty="0"/>
              <a:t> </a:t>
            </a:r>
            <a:r>
              <a:rPr lang="en-US" altLang="ja-JP" dirty="0" err="1"/>
              <a:t>behaviour</a:t>
            </a:r>
            <a:r>
              <a:rPr lang="en-US" altLang="ja-JP" dirty="0"/>
              <a:t> receiving unknown </a:t>
            </a:r>
            <a:r>
              <a:rPr lang="en-US" altLang="ja-JP" dirty="0" smtClean="0"/>
              <a:t>establishment cause. 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 smtClean="0"/>
              <a:t>Ask RAN2 to work on this </a:t>
            </a:r>
            <a:r>
              <a:rPr lang="en-US" dirty="0"/>
              <a:t>(including the release from which to introduce the clarification) </a:t>
            </a:r>
            <a:r>
              <a:rPr lang="en-US" altLang="ja-JP" dirty="0" smtClean="0"/>
              <a:t>and provide a CR for RAN#71.</a:t>
            </a:r>
          </a:p>
        </p:txBody>
      </p:sp>
    </p:spTree>
    <p:extLst>
      <p:ext uri="{BB962C8B-B14F-4D97-AF65-F5344CB8AC3E}">
        <p14:creationId xmlns:p14="http://schemas.microsoft.com/office/powerpoint/2010/main" val="812088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122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Batang</vt:lpstr>
      <vt:lpstr>ＭＳ Ｐゴシック</vt:lpstr>
      <vt:lpstr>Arial</vt:lpstr>
      <vt:lpstr>Calibri</vt:lpstr>
      <vt:lpstr>Times New Roman</vt:lpstr>
      <vt:lpstr>Office ​​テーマ</vt:lpstr>
      <vt:lpstr>Way forward on VoLTE call establishment cause</vt:lpstr>
      <vt:lpstr>Proposals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VoLTE call establishment cause</dc:title>
  <dc:creator>Henttonen, Tero (Nokia - FI/Espoo)</dc:creator>
  <cp:lastModifiedBy>Tero Henttonen</cp:lastModifiedBy>
  <cp:revision>9</cp:revision>
  <dcterms:created xsi:type="dcterms:W3CDTF">2015-12-07T09:03:32Z</dcterms:created>
  <dcterms:modified xsi:type="dcterms:W3CDTF">2015-12-08T11:09:21Z</dcterms:modified>
</cp:coreProperties>
</file>