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6">
  <p:sldMasterIdLst>
    <p:sldMasterId id="2147483677" r:id="rId1"/>
  </p:sldMasterIdLst>
  <p:notesMasterIdLst>
    <p:notesMasterId r:id="rId9"/>
  </p:notesMasterIdLst>
  <p:sldIdLst>
    <p:sldId id="380" r:id="rId2"/>
    <p:sldId id="458" r:id="rId3"/>
    <p:sldId id="459" r:id="rId4"/>
    <p:sldId id="463" r:id="rId5"/>
    <p:sldId id="460" r:id="rId6"/>
    <p:sldId id="461" r:id="rId7"/>
    <p:sldId id="457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000"/>
    <a:srgbClr val="35AECF"/>
    <a:srgbClr val="BA3734"/>
    <a:srgbClr val="84A63C"/>
    <a:srgbClr val="3269AA"/>
    <a:srgbClr val="336AAC"/>
    <a:srgbClr val="BC3835"/>
    <a:srgbClr val="86A93D"/>
    <a:srgbClr val="644788"/>
    <a:srgbClr val="64468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85072" autoAdjust="0"/>
  </p:normalViewPr>
  <p:slideViewPr>
    <p:cSldViewPr snapToGrid="0">
      <p:cViewPr varScale="1">
        <p:scale>
          <a:sx n="85" d="100"/>
          <a:sy n="85" d="100"/>
        </p:scale>
        <p:origin x="-75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4B667-999A-4578-A4A7-551FFF26E521}" type="datetimeFigureOut">
              <a:rPr lang="zh-CN" altLang="en-US" smtClean="0"/>
              <a:pPr/>
              <a:t>2015/12/7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16F721-299B-4765-9ED7-BB63ACE535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1950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 descr="PPT01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55875" y="0"/>
            <a:ext cx="6583363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1" descr="新标识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0088" y="657225"/>
            <a:ext cx="2465387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685800" y="3501009"/>
            <a:ext cx="7772400" cy="7200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50000"/>
              </a:lnSpc>
              <a:defRPr lang="zh-CN" altLang="en-US" sz="36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副标题 2"/>
          <p:cNvSpPr>
            <a:spLocks noGrp="1"/>
          </p:cNvSpPr>
          <p:nvPr>
            <p:ph type="subTitle" idx="1"/>
          </p:nvPr>
        </p:nvSpPr>
        <p:spPr>
          <a:xfrm>
            <a:off x="1331640" y="5013176"/>
            <a:ext cx="6400800" cy="888504"/>
          </a:xfrm>
        </p:spPr>
        <p:txBody>
          <a:bodyPr>
            <a:normAutofit/>
          </a:bodyPr>
          <a:lstStyle>
            <a:lvl1pPr marL="0" indent="0" algn="ctr">
              <a:buNone/>
              <a:defRPr lang="zh-CN" altLang="en-US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6909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22842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 descr="PPT01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35825" y="0"/>
            <a:ext cx="190817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5"/>
          <p:cNvSpPr>
            <a:spLocks noChangeShapeType="1"/>
          </p:cNvSpPr>
          <p:nvPr userDrawn="1"/>
        </p:nvSpPr>
        <p:spPr bwMode="auto">
          <a:xfrm>
            <a:off x="392113" y="765175"/>
            <a:ext cx="7493000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11" tIns="45705" rIns="91411" bIns="45705"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 flipH="1">
            <a:off x="6981825" y="693738"/>
            <a:ext cx="1079500" cy="24606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6627813"/>
            <a:ext cx="73802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灯片编号占位符 5"/>
          <p:cNvSpPr txBox="1">
            <a:spLocks/>
          </p:cNvSpPr>
          <p:nvPr userDrawn="1"/>
        </p:nvSpPr>
        <p:spPr>
          <a:xfrm>
            <a:off x="7297738" y="6583363"/>
            <a:ext cx="476250" cy="288925"/>
          </a:xfrm>
          <a:prstGeom prst="rect">
            <a:avLst/>
          </a:prstGeom>
        </p:spPr>
        <p:txBody>
          <a:bodyPr anchor="ctr"/>
          <a:lstStyle>
            <a:lvl1pPr>
              <a:defRPr sz="1000" b="1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defRPr/>
            </a:pPr>
            <a:fld id="{E2AB52A9-CA7D-45DA-9560-D0103BD2C24B}" type="slidenum">
              <a:rPr lang="zh-CN" altLang="en-US" sz="1050" smtClean="0">
                <a:solidFill>
                  <a:prstClr val="white">
                    <a:lumMod val="50000"/>
                  </a:prstClr>
                </a:solidFill>
                <a:effectLst/>
              </a:rPr>
              <a:pPr algn="r">
                <a:defRPr/>
              </a:pPr>
              <a:t>‹#›</a:t>
            </a:fld>
            <a:endParaRPr lang="zh-CN" altLang="en-US" sz="1050" dirty="0">
              <a:solidFill>
                <a:prstClr val="white">
                  <a:lumMod val="50000"/>
                </a:prstClr>
              </a:solidFill>
              <a:effectLst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184" y="274638"/>
            <a:ext cx="6635080" cy="490066"/>
          </a:xfrm>
        </p:spPr>
        <p:txBody>
          <a:bodyPr>
            <a:normAutofit/>
          </a:bodyPr>
          <a:lstStyle>
            <a:lvl1pPr algn="l">
              <a:defRPr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79388" indent="-179388">
              <a:defRPr sz="1800">
                <a:latin typeface="微软雅黑" pitchFamily="34" charset="-122"/>
                <a:ea typeface="微软雅黑" pitchFamily="34" charset="-122"/>
              </a:defRPr>
            </a:lvl1pPr>
            <a:lvl2pPr marL="539750" indent="-179388">
              <a:defRPr sz="1600">
                <a:latin typeface="微软雅黑" pitchFamily="34" charset="-122"/>
                <a:ea typeface="微软雅黑" pitchFamily="34" charset="-122"/>
              </a:defRPr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xmlns="" val="710452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 descr="飞young-01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74788" y="1989138"/>
            <a:ext cx="3384550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4943475" y="2781300"/>
            <a:ext cx="2724150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谢谢！</a:t>
            </a:r>
          </a:p>
        </p:txBody>
      </p:sp>
    </p:spTree>
    <p:extLst>
      <p:ext uri="{BB962C8B-B14F-4D97-AF65-F5344CB8AC3E}">
        <p14:creationId xmlns:p14="http://schemas.microsoft.com/office/powerpoint/2010/main" xmlns="" val="2892127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6627813"/>
            <a:ext cx="73802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600" y="274638"/>
            <a:ext cx="71628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60000"/>
              <a:buFont typeface="Wingdings" charset="0"/>
              <a:buChar char="Ø"/>
              <a:defRPr/>
            </a:pPr>
            <a:endParaRPr lang="zh-CN" altLang="en-US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6" name="图片 9" descr="PPT0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35825" y="0"/>
            <a:ext cx="190817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392113" y="765175"/>
            <a:ext cx="7851775" cy="0"/>
          </a:xfrm>
          <a:prstGeom prst="line">
            <a:avLst/>
          </a:prstGeom>
          <a:noFill/>
          <a:ln w="9525">
            <a:solidFill>
              <a:srgbClr val="95B3D7"/>
            </a:solidFill>
            <a:round/>
            <a:headEnd/>
            <a:tailEnd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/>
        </p:spPr>
        <p:txBody>
          <a:bodyPr lIns="91411" tIns="45705" rIns="91411" bIns="45705" anchor="ctr"/>
          <a:lstStyle/>
          <a:p>
            <a:pPr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charset="0"/>
              <a:buChar char="Ø"/>
              <a:defRPr/>
            </a:pPr>
            <a:endParaRPr lang="zh-CN" altLang="en-US">
              <a:solidFill>
                <a:prstClr val="black"/>
              </a:solidFill>
              <a:latin typeface="宋体" charset="0"/>
              <a:cs typeface="宋体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93BB7-691B-4BB9-9874-6C32F9DBB5A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A7492-DB28-4C33-ACC3-978D351B881D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0536551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6627813"/>
            <a:ext cx="73802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600" y="274638"/>
            <a:ext cx="71628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60000"/>
              <a:buFont typeface="Wingdings" charset="0"/>
              <a:buChar char="Ø"/>
              <a:defRPr/>
            </a:pPr>
            <a:endParaRPr lang="zh-CN" altLang="en-US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6" name="图片 9" descr="PPT0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35825" y="0"/>
            <a:ext cx="190817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392113" y="765175"/>
            <a:ext cx="7851775" cy="0"/>
          </a:xfrm>
          <a:prstGeom prst="line">
            <a:avLst/>
          </a:prstGeom>
          <a:noFill/>
          <a:ln w="9525">
            <a:solidFill>
              <a:srgbClr val="95B3D7"/>
            </a:solidFill>
            <a:round/>
            <a:headEnd/>
            <a:tailEnd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/>
        </p:spPr>
        <p:txBody>
          <a:bodyPr lIns="91411" tIns="45705" rIns="91411" bIns="45705" anchor="ctr"/>
          <a:lstStyle/>
          <a:p>
            <a:pPr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charset="0"/>
              <a:buChar char="Ø"/>
              <a:defRPr/>
            </a:pPr>
            <a:endParaRPr lang="zh-CN" altLang="en-US">
              <a:solidFill>
                <a:prstClr val="black"/>
              </a:solidFill>
              <a:latin typeface="宋体" charset="0"/>
              <a:cs typeface="宋体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B8F70-6967-4207-BE84-DEBBC5CB2C5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AD6A1-6AD2-4188-9B64-A34AA57403AD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0204726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6627813"/>
            <a:ext cx="73802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600" y="274638"/>
            <a:ext cx="71628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60000"/>
              <a:buFont typeface="Wingdings" charset="0"/>
              <a:buChar char="Ø"/>
              <a:defRPr/>
            </a:pPr>
            <a:endParaRPr lang="zh-CN" altLang="en-US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6" name="图片 9" descr="PPT0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35825" y="0"/>
            <a:ext cx="190817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392113" y="765175"/>
            <a:ext cx="7851775" cy="0"/>
          </a:xfrm>
          <a:prstGeom prst="line">
            <a:avLst/>
          </a:prstGeom>
          <a:noFill/>
          <a:ln w="9525">
            <a:solidFill>
              <a:srgbClr val="95B3D7"/>
            </a:solidFill>
            <a:round/>
            <a:headEnd/>
            <a:tailEnd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/>
        </p:spPr>
        <p:txBody>
          <a:bodyPr lIns="91411" tIns="45705" rIns="91411" bIns="45705" anchor="ctr"/>
          <a:lstStyle/>
          <a:p>
            <a:pPr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charset="0"/>
              <a:buChar char="Ø"/>
              <a:defRPr/>
            </a:pPr>
            <a:endParaRPr lang="zh-CN" altLang="en-US">
              <a:solidFill>
                <a:prstClr val="black"/>
              </a:solidFill>
              <a:latin typeface="宋体" charset="0"/>
              <a:cs typeface="宋体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A8380-6BA3-4846-A7D0-10C93CFF085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D65DB-8D90-4FBF-8E17-6F9A3E71D61A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3744937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6627813"/>
            <a:ext cx="73802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600" y="274638"/>
            <a:ext cx="71628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60000"/>
              <a:buFont typeface="Wingdings" charset="0"/>
              <a:buChar char="Ø"/>
              <a:defRPr/>
            </a:pPr>
            <a:endParaRPr lang="zh-CN" altLang="en-US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6" name="图片 9" descr="PPT0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35825" y="0"/>
            <a:ext cx="190817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392113" y="765175"/>
            <a:ext cx="7851775" cy="0"/>
          </a:xfrm>
          <a:prstGeom prst="line">
            <a:avLst/>
          </a:prstGeom>
          <a:noFill/>
          <a:ln w="9525">
            <a:solidFill>
              <a:srgbClr val="95B3D7"/>
            </a:solidFill>
            <a:round/>
            <a:headEnd/>
            <a:tailEnd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/>
        </p:spPr>
        <p:txBody>
          <a:bodyPr lIns="91411" tIns="45705" rIns="91411" bIns="45705" anchor="ctr"/>
          <a:lstStyle/>
          <a:p>
            <a:pPr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charset="0"/>
              <a:buChar char="Ø"/>
              <a:defRPr/>
            </a:pPr>
            <a:endParaRPr lang="zh-CN" altLang="en-US">
              <a:solidFill>
                <a:prstClr val="black"/>
              </a:solidFill>
              <a:latin typeface="宋体" charset="0"/>
              <a:cs typeface="宋体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FEFD2-DFC6-4359-AD41-667D819978F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7B9AB-F303-474E-9FED-675A6B33C440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5770847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6627813"/>
            <a:ext cx="73802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600" y="274638"/>
            <a:ext cx="71628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60000"/>
              <a:buFont typeface="Wingdings" charset="0"/>
              <a:buChar char="Ø"/>
              <a:defRPr/>
            </a:pPr>
            <a:endParaRPr lang="zh-CN" altLang="en-US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6" name="图片 9" descr="PPT0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35825" y="0"/>
            <a:ext cx="190817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392113" y="765175"/>
            <a:ext cx="7851775" cy="0"/>
          </a:xfrm>
          <a:prstGeom prst="line">
            <a:avLst/>
          </a:prstGeom>
          <a:noFill/>
          <a:ln w="9525">
            <a:solidFill>
              <a:srgbClr val="95B3D7"/>
            </a:solidFill>
            <a:round/>
            <a:headEnd/>
            <a:tailEnd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/>
        </p:spPr>
        <p:txBody>
          <a:bodyPr lIns="91411" tIns="45705" rIns="91411" bIns="45705" anchor="ctr"/>
          <a:lstStyle/>
          <a:p>
            <a:pPr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charset="0"/>
              <a:buChar char="Ø"/>
              <a:defRPr/>
            </a:pPr>
            <a:endParaRPr lang="zh-CN" altLang="en-US">
              <a:solidFill>
                <a:prstClr val="black"/>
              </a:solidFill>
              <a:latin typeface="宋体" charset="0"/>
              <a:cs typeface="宋体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0D2A1-3042-499F-B933-9ECA559DC6A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62A69-329D-4D2C-9E77-C253E9E4F4B2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815312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6627813"/>
            <a:ext cx="73802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600" y="274638"/>
            <a:ext cx="71628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60000"/>
              <a:buFont typeface="Wingdings" charset="0"/>
              <a:buChar char="Ø"/>
              <a:defRPr/>
            </a:pPr>
            <a:endParaRPr lang="zh-CN" altLang="en-US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6" name="图片 9" descr="PPT0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35825" y="0"/>
            <a:ext cx="190817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392113" y="765175"/>
            <a:ext cx="7851775" cy="0"/>
          </a:xfrm>
          <a:prstGeom prst="line">
            <a:avLst/>
          </a:prstGeom>
          <a:noFill/>
          <a:ln w="9525">
            <a:solidFill>
              <a:srgbClr val="95B3D7"/>
            </a:solidFill>
            <a:round/>
            <a:headEnd/>
            <a:tailEnd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/>
        </p:spPr>
        <p:txBody>
          <a:bodyPr lIns="91411" tIns="45705" rIns="91411" bIns="45705" anchor="ctr"/>
          <a:lstStyle/>
          <a:p>
            <a:pPr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60000"/>
              <a:buFont typeface="Wingdings" charset="0"/>
              <a:buChar char="Ø"/>
              <a:defRPr/>
            </a:pPr>
            <a:endParaRPr lang="zh-CN" altLang="en-US">
              <a:solidFill>
                <a:prstClr val="black"/>
              </a:solidFill>
              <a:latin typeface="宋体" charset="0"/>
              <a:cs typeface="宋体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08AD1F-7717-4F37-9C97-F902081C42B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1B73E4C-CA11-4A81-A39A-FC2CF92E0EF6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609545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DB4142E-4B17-4D3F-85A1-CD5CBCF134C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14C3561-34C6-4FE0-B640-FCF0FEEFBC1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3588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pt Divi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259484" y="2774735"/>
            <a:ext cx="8597735" cy="156010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scene3d>
            <a:camera prst="perspectiveFront"/>
            <a:lightRig rig="threePt" dir="t"/>
          </a:scene3d>
        </p:spPr>
        <p:txBody>
          <a:bodyPr wrap="square" lIns="81974" tIns="40987" rIns="81974" bIns="40987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50000"/>
              </a:spcAft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New WI proposal: Motivation for S1 interface based Dual Connectivity Extension for LTE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992567" y="4681036"/>
            <a:ext cx="5500047" cy="401751"/>
          </a:xfrm>
          <a:prstGeom prst="rect">
            <a:avLst/>
          </a:prstGeom>
          <a:scene3d>
            <a:camera prst="perspectiveFront"/>
            <a:lightRig rig="threePt" dir="t"/>
          </a:scene3d>
        </p:spPr>
        <p:txBody>
          <a:bodyPr/>
          <a:lstStyle/>
          <a:p>
            <a:pPr marL="342900" indent="-342900" algn="ctr" fontAlgn="base">
              <a:lnSpc>
                <a:spcPct val="90000"/>
              </a:lnSpc>
              <a:spcBef>
                <a:spcPct val="30000"/>
              </a:spcBef>
              <a:spcAft>
                <a:spcPct val="10000"/>
              </a:spcAft>
              <a:defRPr/>
            </a:pPr>
            <a:r>
              <a:rPr lang="en-US" altLang="zh-CN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Source: China Telecom, ZTE</a:t>
            </a:r>
          </a:p>
        </p:txBody>
      </p:sp>
      <p:sp>
        <p:nvSpPr>
          <p:cNvPr id="7" name="TextBox 6"/>
          <p:cNvSpPr txBox="1"/>
          <p:nvPr/>
        </p:nvSpPr>
        <p:spPr bwMode="auto">
          <a:xfrm>
            <a:off x="178414" y="928048"/>
            <a:ext cx="856413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3GPP TSG RAN Meeting </a:t>
            </a:r>
            <a:r>
              <a:rPr lang="en-US" altLang="zh-CN" sz="2000" smtClean="0">
                <a:latin typeface="微软雅黑" pitchFamily="34" charset="-122"/>
                <a:ea typeface="微软雅黑" pitchFamily="34" charset="-122"/>
              </a:rPr>
              <a:t>#70                                                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Sitges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 Spain, December 7 - 10, 2015</a:t>
            </a: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63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200" dirty="0" smtClean="0"/>
              <a:t>Background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28670"/>
            <a:ext cx="6643702" cy="5429288"/>
          </a:xfrm>
        </p:spPr>
        <p:txBody>
          <a:bodyPr/>
          <a:lstStyle/>
          <a:p>
            <a:pPr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l"/>
            </a:pPr>
            <a:r>
              <a:rPr lang="en-US" altLang="zh-CN" dirty="0" smtClean="0"/>
              <a:t>DC is an effective solution for improving per-user and system throughput when macro and small cells are connected via non-ideal backhaul.</a:t>
            </a:r>
          </a:p>
          <a:p>
            <a:pPr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l"/>
            </a:pPr>
            <a:r>
              <a:rPr lang="en-US" altLang="zh-CN" dirty="0" smtClean="0"/>
              <a:t>In R12/13 DC specification, the X2 interface is mandatory support between </a:t>
            </a:r>
            <a:r>
              <a:rPr lang="en-US" altLang="zh-CN" dirty="0" err="1" smtClean="0"/>
              <a:t>MeNB</a:t>
            </a:r>
            <a:r>
              <a:rPr lang="en-US" altLang="zh-CN" dirty="0" smtClean="0"/>
              <a:t> and SeNB for both 1A and 3C  UP options.</a:t>
            </a:r>
          </a:p>
          <a:p>
            <a:pPr lvl="1"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zh-CN" sz="1800" dirty="0" smtClean="0"/>
              <a:t>SeNB addition/Modification/Release related signaling for both 1A and 3C options have been  specified via X2-C interface</a:t>
            </a:r>
          </a:p>
          <a:p>
            <a:pPr lvl="1"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zh-CN" sz="1800" dirty="0" smtClean="0"/>
              <a:t>User data flow management for 3C option have been specified via X2-U interface  </a:t>
            </a:r>
          </a:p>
          <a:p>
            <a:pPr lvl="1"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zh-CN" sz="1800" dirty="0" smtClean="0"/>
              <a:t>the latency and throughput of X2 interface significantly influence the per-user and system performance.</a:t>
            </a:r>
          </a:p>
        </p:txBody>
      </p:sp>
      <p:sp>
        <p:nvSpPr>
          <p:cNvPr id="129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9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928670"/>
            <a:ext cx="2214578" cy="2051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9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5437" y="3429000"/>
            <a:ext cx="2468563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6786578" y="3143248"/>
            <a:ext cx="2357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1A UP Option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86578" y="5786454"/>
            <a:ext cx="2357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3C UP Option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200" dirty="0" smtClean="0"/>
              <a:t>Identified</a:t>
            </a:r>
            <a:r>
              <a:rPr lang="zh-CN" altLang="en-US" sz="3200" dirty="0" smtClean="0"/>
              <a:t> </a:t>
            </a:r>
            <a:r>
              <a:rPr lang="en-US" altLang="zh-CN" sz="3200" dirty="0" smtClean="0"/>
              <a:t>Requirement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208" y="785794"/>
            <a:ext cx="5429256" cy="2928958"/>
          </a:xfrm>
        </p:spPr>
        <p:txBody>
          <a:bodyPr/>
          <a:lstStyle/>
          <a:p>
            <a:pPr algn="just">
              <a:buClr>
                <a:srgbClr val="FF0000"/>
              </a:buClr>
              <a:buFont typeface="Wingdings" pitchFamily="2" charset="2"/>
              <a:buChar char="l"/>
            </a:pPr>
            <a:r>
              <a:rPr lang="en-US" altLang="zh-CN" sz="1800" dirty="0" smtClean="0"/>
              <a:t>Providing coverage and capacity cost effectively in hotspot (e.g. hotels, malls, office buildings, and etc) is a clear need for operators. And small cell has been regarded as  an effectively solution for catering to this need. Furthermore, a mass of small cells with high frequency(e.g. 3.5G) will be introduced in the indoor scenarios. Arranging backhaul between those nodes and Macro nodes is a major challenge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l"/>
            </a:pPr>
            <a:r>
              <a:rPr lang="en-US" altLang="zh-CN" sz="1800" dirty="0" smtClean="0"/>
              <a:t>X2 interface may not exists between two nodes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n"/>
            </a:pPr>
            <a:r>
              <a:rPr lang="it-IT" altLang="zh-CN" dirty="0" smtClean="0"/>
              <a:t>"no X2" attribute has been defined in OAM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n"/>
            </a:pPr>
            <a:r>
              <a:rPr lang="it-IT" altLang="zh-CN" dirty="0" smtClean="0"/>
              <a:t>Some factors may also lead to no X2 connection,e.g</a:t>
            </a:r>
          </a:p>
          <a:p>
            <a:pPr lvl="2">
              <a:buClr>
                <a:srgbClr val="FF0000"/>
              </a:buClr>
              <a:buFont typeface="Wingdings" pitchFamily="2" charset="2"/>
              <a:buChar char="ü"/>
            </a:pPr>
            <a:r>
              <a:rPr lang="it-IT" altLang="zh-CN" sz="1400" dirty="0" smtClean="0"/>
              <a:t>IOT </a:t>
            </a:r>
            <a:r>
              <a:rPr lang="en-US" altLang="zh-CN" sz="1400" dirty="0" smtClean="0"/>
              <a:t>between vendors</a:t>
            </a:r>
            <a:endParaRPr lang="it-IT" altLang="zh-CN" sz="1400" dirty="0" smtClean="0"/>
          </a:p>
          <a:p>
            <a:pPr lvl="2">
              <a:buClr>
                <a:srgbClr val="FF0000"/>
              </a:buClr>
              <a:buFont typeface="Wingdings" pitchFamily="2" charset="2"/>
              <a:buChar char="ü"/>
            </a:pPr>
            <a:r>
              <a:rPr lang="en-US" altLang="zh-CN" sz="1400" dirty="0" err="1" smtClean="0"/>
              <a:t>MeNB</a:t>
            </a:r>
            <a:r>
              <a:rPr lang="en-US" altLang="zh-CN" sz="1400" dirty="0" smtClean="0"/>
              <a:t> and </a:t>
            </a:r>
            <a:r>
              <a:rPr lang="en-US" altLang="zh-CN" sz="1400" dirty="0" err="1" smtClean="0"/>
              <a:t>SeNB</a:t>
            </a:r>
            <a:r>
              <a:rPr lang="en-US" altLang="zh-CN" sz="1400" dirty="0" smtClean="0"/>
              <a:t> deployed with different kinds of backhaul, then the latency and </a:t>
            </a:r>
            <a:r>
              <a:rPr lang="en-US" altLang="zh-CN" sz="1400" dirty="0" err="1" smtClean="0"/>
              <a:t>QoS</a:t>
            </a:r>
            <a:r>
              <a:rPr lang="en-US" altLang="zh-CN" sz="1400" dirty="0" smtClean="0"/>
              <a:t> still can not be guaranteed. One example is </a:t>
            </a:r>
            <a:r>
              <a:rPr lang="en-US" altLang="zh-CN" sz="1400" dirty="0" err="1" smtClean="0"/>
              <a:t>SeNB</a:t>
            </a:r>
            <a:r>
              <a:rPr lang="en-US" altLang="zh-CN" sz="1400" dirty="0" smtClean="0"/>
              <a:t> is deployed with fixed broadband access network while </a:t>
            </a:r>
            <a:r>
              <a:rPr lang="en-US" altLang="zh-CN" sz="1400" dirty="0" err="1" smtClean="0"/>
              <a:t>MeNB</a:t>
            </a:r>
            <a:r>
              <a:rPr lang="en-US" altLang="zh-CN" sz="1400" dirty="0" smtClean="0"/>
              <a:t> is deployed with IP-RAN</a:t>
            </a:r>
            <a:endParaRPr lang="it-IT" altLang="zh-CN" sz="1400" dirty="0" smtClean="0"/>
          </a:p>
          <a:p>
            <a:pPr lvl="1">
              <a:buClr>
                <a:srgbClr val="FF0000"/>
              </a:buClr>
              <a:buFont typeface="Wingdings" pitchFamily="2" charset="2"/>
              <a:buChar char="n"/>
            </a:pP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36929" y="1002198"/>
            <a:ext cx="27826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Requirement: How to support the flexible deployment in varied scenarios for DC is a major challenge for operators. </a:t>
            </a:r>
          </a:p>
          <a:p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Example use case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2035149" y="2048176"/>
            <a:ext cx="5670343" cy="3360165"/>
            <a:chOff x="1700613" y="743484"/>
            <a:chExt cx="4614728" cy="2341549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3401225" y="743484"/>
              <a:ext cx="837488" cy="452927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kumimoji="0" lang="en-US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Arial" pitchFamily="34" charset="0"/>
                </a:rPr>
                <a:t>MME</a:t>
              </a: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" name="圆角矩形 5"/>
            <p:cNvSpPr/>
            <p:nvPr/>
          </p:nvSpPr>
          <p:spPr bwMode="auto">
            <a:xfrm>
              <a:off x="1700613" y="2632104"/>
              <a:ext cx="837488" cy="452927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lang="en-US" altLang="zh-CN" dirty="0" err="1" smtClean="0"/>
                <a:t>MeNB</a:t>
              </a: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7" name="圆角矩形 6"/>
            <p:cNvSpPr/>
            <p:nvPr/>
          </p:nvSpPr>
          <p:spPr bwMode="auto">
            <a:xfrm>
              <a:off x="5477853" y="2632106"/>
              <a:ext cx="837488" cy="452927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kumimoji="0" lang="en-US" altLang="zh-CN" sz="18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Arial" pitchFamily="34" charset="0"/>
                </a:rPr>
                <a:t>SeNB</a:t>
              </a: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" name="云形 7"/>
            <p:cNvSpPr/>
            <p:nvPr/>
          </p:nvSpPr>
          <p:spPr bwMode="auto">
            <a:xfrm>
              <a:off x="2113495" y="1546417"/>
              <a:ext cx="1270537" cy="777079"/>
            </a:xfrm>
            <a:prstGeom prst="cloud">
              <a:avLst/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cxnSp>
          <p:nvCxnSpPr>
            <p:cNvPr id="9" name="直接连接符 8"/>
            <p:cNvCxnSpPr>
              <a:stCxn id="6" idx="0"/>
              <a:endCxn id="8" idx="1"/>
            </p:cNvCxnSpPr>
            <p:nvPr/>
          </p:nvCxnSpPr>
          <p:spPr bwMode="auto">
            <a:xfrm rot="5400000" flipH="1" flipV="1">
              <a:off x="2279343" y="2162684"/>
              <a:ext cx="309435" cy="629407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直接连接符 9"/>
            <p:cNvCxnSpPr>
              <a:stCxn id="7" idx="0"/>
            </p:cNvCxnSpPr>
            <p:nvPr/>
          </p:nvCxnSpPr>
          <p:spPr bwMode="auto">
            <a:xfrm rot="16200000" flipV="1">
              <a:off x="5174478" y="1909987"/>
              <a:ext cx="495656" cy="948583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8CC63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直接连接符 10"/>
            <p:cNvCxnSpPr>
              <a:endCxn id="12" idx="3"/>
            </p:cNvCxnSpPr>
            <p:nvPr/>
          </p:nvCxnSpPr>
          <p:spPr bwMode="auto">
            <a:xfrm>
              <a:off x="3819969" y="1196414"/>
              <a:ext cx="888762" cy="433821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8CC63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云形 11"/>
            <p:cNvSpPr/>
            <p:nvPr/>
          </p:nvSpPr>
          <p:spPr bwMode="auto">
            <a:xfrm>
              <a:off x="4264350" y="1593100"/>
              <a:ext cx="888762" cy="649480"/>
            </a:xfrm>
            <a:prstGeom prst="cloud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cxnSp>
          <p:nvCxnSpPr>
            <p:cNvPr id="13" name="直接连接符 12"/>
            <p:cNvCxnSpPr>
              <a:stCxn id="8" idx="3"/>
              <a:endCxn id="5" idx="2"/>
            </p:cNvCxnSpPr>
            <p:nvPr/>
          </p:nvCxnSpPr>
          <p:spPr bwMode="auto">
            <a:xfrm rot="5400000" flipH="1" flipV="1">
              <a:off x="3087148" y="858027"/>
              <a:ext cx="394437" cy="1071206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直接连接符 13"/>
            <p:cNvCxnSpPr>
              <a:stCxn id="8" idx="0"/>
              <a:endCxn id="12" idx="2"/>
            </p:cNvCxnSpPr>
            <p:nvPr/>
          </p:nvCxnSpPr>
          <p:spPr bwMode="auto">
            <a:xfrm flipV="1">
              <a:off x="3382974" y="1917840"/>
              <a:ext cx="884133" cy="1711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" name="TextBox 14"/>
            <p:cNvSpPr txBox="1"/>
            <p:nvPr/>
          </p:nvSpPr>
          <p:spPr>
            <a:xfrm>
              <a:off x="3042306" y="2396907"/>
              <a:ext cx="1666425" cy="321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/>
                <a:t>Weak X2 or non at all</a:t>
              </a:r>
              <a:r>
                <a:rPr lang="zh-CN" altLang="en-US" sz="1200" dirty="0" smtClean="0"/>
                <a:t> </a:t>
              </a:r>
              <a:r>
                <a:rPr lang="en-US" altLang="zh-CN" sz="1200" dirty="0" smtClean="0"/>
                <a:t>or</a:t>
              </a:r>
            </a:p>
            <a:p>
              <a:r>
                <a:rPr lang="en-US" altLang="zh-CN" sz="1200" dirty="0" smtClean="0"/>
                <a:t>Inter-vendor </a:t>
              </a:r>
              <a:r>
                <a:rPr lang="en-US" altLang="zh-CN" sz="1200" dirty="0" err="1" smtClean="0"/>
                <a:t>IoT</a:t>
              </a:r>
              <a:r>
                <a:rPr lang="en-US" altLang="zh-CN" sz="1200" dirty="0" smtClean="0"/>
                <a:t> doesn’t work</a:t>
              </a:r>
            </a:p>
          </p:txBody>
        </p:sp>
        <p:cxnSp>
          <p:nvCxnSpPr>
            <p:cNvPr id="16" name="直接箭头连接符 15"/>
            <p:cNvCxnSpPr>
              <a:stCxn id="15" idx="0"/>
            </p:cNvCxnSpPr>
            <p:nvPr/>
          </p:nvCxnSpPr>
          <p:spPr bwMode="auto">
            <a:xfrm rot="16200000" flipV="1">
              <a:off x="3626778" y="2148167"/>
              <a:ext cx="441932" cy="5554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6632"/>
            <a:ext cx="7572396" cy="776287"/>
          </a:xfrm>
        </p:spPr>
        <p:txBody>
          <a:bodyPr/>
          <a:lstStyle/>
          <a:p>
            <a:r>
              <a:rPr lang="en-US" altLang="zh-CN" sz="3200" dirty="0" smtClean="0"/>
              <a:t>Consideration on the Enhancement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14356"/>
            <a:ext cx="4929190" cy="5500726"/>
          </a:xfrm>
        </p:spPr>
        <p:txBody>
          <a:bodyPr/>
          <a:lstStyle/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l"/>
            </a:pPr>
            <a:r>
              <a:rPr lang="en-US" altLang="zh-CN" dirty="0" smtClean="0"/>
              <a:t>Problem of R12/13 DC</a:t>
            </a:r>
          </a:p>
          <a:p>
            <a:pPr lvl="1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zh-CN" dirty="0" smtClean="0"/>
              <a:t>only support X2 based DC</a:t>
            </a:r>
          </a:p>
          <a:p>
            <a:pPr lvl="1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zh-CN" dirty="0" smtClean="0"/>
              <a:t>DC can not work in “No X2 scenario "or” the latency and QOS of X2 can not be guaranteed”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l"/>
            </a:pPr>
            <a:r>
              <a:rPr lang="en-US" altLang="zh-CN" dirty="0" smtClean="0"/>
              <a:t>Enhancement for DC</a:t>
            </a:r>
          </a:p>
          <a:p>
            <a:pPr lvl="1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zh-CN" sz="1800" dirty="0" smtClean="0"/>
              <a:t>Introducing S1 based  DC for "No X2 scenario”</a:t>
            </a:r>
          </a:p>
          <a:p>
            <a:pPr lvl="1"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zh-CN" sz="1800" dirty="0" smtClean="0"/>
              <a:t>S1-based DC can be regarded as a </a:t>
            </a:r>
            <a:r>
              <a:rPr lang="en-US" altLang="zh-CN" sz="1800" dirty="0" smtClean="0">
                <a:solidFill>
                  <a:srgbClr val="FF0000"/>
                </a:solidFill>
              </a:rPr>
              <a:t>complementary solution </a:t>
            </a:r>
            <a:r>
              <a:rPr lang="en-US" altLang="zh-CN" sz="1800" dirty="0" smtClean="0"/>
              <a:t>for X2-based DC.</a:t>
            </a:r>
          </a:p>
          <a:p>
            <a:pPr>
              <a:buClr>
                <a:srgbClr val="FF0000"/>
              </a:buClr>
              <a:buFont typeface="Wingdings" pitchFamily="2" charset="2"/>
              <a:buChar char="l"/>
            </a:pP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888245" y="5129866"/>
            <a:ext cx="41875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Introducing S1-based solution for 1A option will extend the application scenarios for DC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1280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000108"/>
            <a:ext cx="4286248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200" dirty="0" smtClean="0"/>
              <a:t>Proposed WI Objectives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06" y="928670"/>
            <a:ext cx="8858312" cy="4525963"/>
          </a:xfrm>
        </p:spPr>
        <p:txBody>
          <a:bodyPr/>
          <a:lstStyle/>
          <a:p>
            <a:pPr>
              <a:lnSpc>
                <a:spcPct val="150000"/>
              </a:lnSpc>
              <a:buClr>
                <a:srgbClr val="FF0000"/>
              </a:buClr>
              <a:buFont typeface="Wingdings" pitchFamily="2" charset="2"/>
              <a:buChar char="l"/>
            </a:pPr>
            <a:r>
              <a:rPr lang="en-US" altLang="zh-CN" dirty="0" smtClean="0"/>
              <a:t>The WID aims to evaluate and specify the S1 interface based dual connectivity extension in R14.The RAN impacts on the S1 based </a:t>
            </a:r>
            <a:r>
              <a:rPr lang="en-US" altLang="zh-CN" dirty="0" err="1" smtClean="0"/>
              <a:t>signalling</a:t>
            </a:r>
            <a:r>
              <a:rPr lang="en-US" altLang="zh-CN" dirty="0" smtClean="0"/>
              <a:t> support for the dual connectivity operation. </a:t>
            </a:r>
          </a:p>
          <a:p>
            <a:pPr>
              <a:buClr>
                <a:srgbClr val="FF0000"/>
              </a:buClr>
              <a:buFont typeface="Wingdings" pitchFamily="2" charset="2"/>
              <a:buChar char="l"/>
            </a:pPr>
            <a:r>
              <a:rPr lang="en-US" altLang="zh-CN" dirty="0" smtClean="0"/>
              <a:t>Support for the dual connectivity operation based on S1 interface with 1A Option.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zh-CN" dirty="0" smtClean="0"/>
              <a:t>Support </a:t>
            </a:r>
            <a:r>
              <a:rPr lang="en-US" altLang="zh-CN" dirty="0" err="1" smtClean="0"/>
              <a:t>SeNB</a:t>
            </a:r>
            <a:r>
              <a:rPr lang="en-US" altLang="zh-CN" dirty="0" smtClean="0"/>
              <a:t> Addition via S1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zh-CN" dirty="0" smtClean="0"/>
              <a:t>Support </a:t>
            </a:r>
            <a:r>
              <a:rPr lang="en-US" altLang="zh-CN" dirty="0" err="1" smtClean="0"/>
              <a:t>SeNB</a:t>
            </a:r>
            <a:r>
              <a:rPr lang="en-US" altLang="zh-CN" dirty="0" smtClean="0"/>
              <a:t> Modification via S1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zh-CN" dirty="0" smtClean="0"/>
              <a:t>Support </a:t>
            </a:r>
            <a:r>
              <a:rPr lang="en-US" altLang="zh-CN" dirty="0" err="1" smtClean="0"/>
              <a:t>SeNB</a:t>
            </a:r>
            <a:r>
              <a:rPr lang="en-US" altLang="zh-CN" dirty="0" smtClean="0"/>
              <a:t> Release via S1</a:t>
            </a:r>
          </a:p>
          <a:p>
            <a:pPr>
              <a:buClr>
                <a:srgbClr val="FF0000"/>
              </a:buClr>
              <a:buFont typeface="Wingdings" pitchFamily="2" charset="2"/>
              <a:buChar char="l"/>
            </a:pPr>
            <a:r>
              <a:rPr lang="en-US" altLang="zh-CN" dirty="0" smtClean="0"/>
              <a:t>Support mobility scenarios of S1 interface based dual connectivity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zh-CN" dirty="0" err="1" smtClean="0"/>
              <a:t>SeNB</a:t>
            </a:r>
            <a:r>
              <a:rPr lang="en-US" altLang="zh-CN" dirty="0" smtClean="0"/>
              <a:t> Change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zh-CN" dirty="0" err="1" smtClean="0"/>
              <a:t>MeNB</a:t>
            </a:r>
            <a:r>
              <a:rPr lang="en-US" altLang="zh-CN" dirty="0" smtClean="0"/>
              <a:t> to </a:t>
            </a:r>
            <a:r>
              <a:rPr lang="en-US" altLang="zh-CN" dirty="0" err="1" smtClean="0"/>
              <a:t>eNB</a:t>
            </a:r>
            <a:endParaRPr lang="en-US" altLang="zh-CN" dirty="0" smtClean="0"/>
          </a:p>
          <a:p>
            <a:pPr lvl="1"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zh-CN" dirty="0" err="1" smtClean="0"/>
              <a:t>eNB</a:t>
            </a:r>
            <a:r>
              <a:rPr lang="en-US" altLang="zh-CN" dirty="0" smtClean="0"/>
              <a:t> to </a:t>
            </a:r>
            <a:r>
              <a:rPr lang="en-US" altLang="zh-CN" dirty="0" err="1" smtClean="0"/>
              <a:t>MeNB</a:t>
            </a:r>
            <a:r>
              <a:rPr lang="en-US" altLang="zh-CN" dirty="0" smtClean="0"/>
              <a:t> change</a:t>
            </a:r>
          </a:p>
          <a:p>
            <a:pPr lvl="1"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zh-CN" dirty="0" smtClean="0"/>
              <a:t>Inter-</a:t>
            </a:r>
            <a:r>
              <a:rPr lang="en-US" altLang="zh-CN" dirty="0" err="1" smtClean="0"/>
              <a:t>MeNB</a:t>
            </a:r>
            <a:r>
              <a:rPr lang="en-US" altLang="zh-CN" dirty="0" smtClean="0"/>
              <a:t> handover without </a:t>
            </a:r>
            <a:r>
              <a:rPr lang="en-US" altLang="zh-CN" dirty="0" err="1" smtClean="0"/>
              <a:t>SeNB</a:t>
            </a:r>
            <a:r>
              <a:rPr lang="en-US" altLang="zh-CN" dirty="0" smtClean="0"/>
              <a:t> change</a:t>
            </a:r>
          </a:p>
          <a:p>
            <a:pPr>
              <a:buClr>
                <a:srgbClr val="FF0000"/>
              </a:buClr>
              <a:buFont typeface="Wingdings" pitchFamily="2" charset="2"/>
              <a:buChar char="l"/>
            </a:pPr>
            <a:r>
              <a:rPr lang="en-US" altLang="zh-CN" dirty="0" smtClean="0"/>
              <a:t>Other enhancements, e.g., SIPTO/LIPA support, CSG support in S1 DC.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88492" y="2292815"/>
            <a:ext cx="65532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Front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4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Thanks for your attention</a:t>
            </a:r>
            <a:endParaRPr kumimoji="1" lang="zh-CN" altLang="en-US" sz="4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algn="ctr"/>
            <a:endParaRPr kumimoji="1" lang="en-US" altLang="zh-CN" sz="40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  <a:ea typeface="楷体_GB2312" pitchFamily="49" charset="-122"/>
            </a:endParaRPr>
          </a:p>
        </p:txBody>
      </p:sp>
      <p:pic>
        <p:nvPicPr>
          <p:cNvPr id="5" name="Picture 5" descr="chinanet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4385" y="3772457"/>
            <a:ext cx="1905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2362200" y="3481304"/>
            <a:ext cx="4343400" cy="22225"/>
          </a:xfrm>
          <a:prstGeom prst="roundRect">
            <a:avLst>
              <a:gd name="adj" fmla="val 50000"/>
            </a:avLst>
          </a:prstGeom>
          <a:solidFill>
            <a:srgbClr val="000080"/>
          </a:solidFill>
          <a:ln w="9525">
            <a:solidFill>
              <a:srgbClr val="000000"/>
            </a:solidFill>
            <a:round/>
            <a:headEnd type="none" w="sm" len="lg"/>
            <a:tailEnd type="none" w="sm" len="lg"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158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EEECE1"/>
        </a:solidFill>
        <a:ln w="9525" algn="ctr">
          <a:noFill/>
          <a:round/>
          <a:headEnd/>
          <a:tailEnd/>
        </a:ln>
        <a:effectLst/>
      </a:spPr>
      <a:bodyPr wrap="none" lIns="1080000" anchor="ctr"/>
      <a:lstStyle>
        <a:defPPr>
          <a:tabLst>
            <a:tab pos="1314450" algn="l"/>
          </a:tabLst>
          <a:defRPr sz="2400" kern="0" dirty="0">
            <a:solidFill>
              <a:schemeClr val="tx1">
                <a:lumMod val="65000"/>
                <a:lumOff val="35000"/>
              </a:schemeClr>
            </a:solidFill>
            <a:latin typeface="微软雅黑" pitchFamily="34" charset="-122"/>
            <a:ea typeface="微软雅黑" pitchFamily="34" charset="-122"/>
          </a:defRPr>
        </a:defPPr>
      </a:lstStyle>
    </a:spDef>
    <a:txDef>
      <a:spPr bwMode="auto">
        <a:noFill/>
        <a:ln w="9525">
          <a:solidFill>
            <a:srgbClr val="00B050"/>
          </a:solidFill>
          <a:miter lim="800000"/>
          <a:headEnd/>
          <a:tailEnd/>
        </a:ln>
      </a:spPr>
      <a:bodyPr wrap="none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ctbri1</Template>
  <TotalTime>16201</TotalTime>
  <Words>494</Words>
  <Application>Microsoft Office PowerPoint</Application>
  <PresentationFormat>全屏显示(4:3)</PresentationFormat>
  <Paragraphs>47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Background</vt:lpstr>
      <vt:lpstr>Identified Requirement</vt:lpstr>
      <vt:lpstr>Example use case</vt:lpstr>
      <vt:lpstr>Consideration on the Enhancement</vt:lpstr>
      <vt:lpstr>Proposed WI Objectives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zhaodong</dc:creator>
  <cp:keywords>模板7</cp:keywords>
  <cp:lastModifiedBy>ZTE</cp:lastModifiedBy>
  <cp:revision>1312</cp:revision>
  <dcterms:created xsi:type="dcterms:W3CDTF">2014-07-30T01:35:17Z</dcterms:created>
  <dcterms:modified xsi:type="dcterms:W3CDTF">2015-12-07T15:24:20Z</dcterms:modified>
</cp:coreProperties>
</file>