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7"/>
  </p:notesMasterIdLst>
  <p:handoutMasterIdLst>
    <p:handoutMasterId r:id="rId8"/>
  </p:handoutMasterIdLst>
  <p:sldIdLst>
    <p:sldId id="262" r:id="rId2"/>
    <p:sldId id="263" r:id="rId3"/>
    <p:sldId id="264" r:id="rId4"/>
    <p:sldId id="266" r:id="rId5"/>
    <p:sldId id="267" r:id="rId6"/>
  </p:sldIdLst>
  <p:sldSz cx="9144000" cy="6858000" type="screen4x3"/>
  <p:notesSz cx="6884988" cy="10018713"/>
  <p:embeddedFontLst>
    <p:embeddedFont>
      <p:font typeface="Ericsson Capital TT" panose="02000503000000020004" pitchFamily="2" charset="0"/>
      <p:regular r:id="rId9"/>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62"/>
            <p14:sldId id="263"/>
            <p14:sldId id="264"/>
            <p14:sldId id="266"/>
            <p14:sldId id="26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3636" autoAdjust="0"/>
    <p:restoredTop sz="95319" autoAdjust="0"/>
  </p:normalViewPr>
  <p:slideViewPr>
    <p:cSldViewPr snapToGrid="0" snapToObjects="1">
      <p:cViewPr varScale="1">
        <p:scale>
          <a:sx n="105" d="100"/>
          <a:sy n="105" d="100"/>
        </p:scale>
        <p:origin x="-1074" y="-90"/>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smtClean="0"/>
              <a:t>2015-11-30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smtClean="0"/>
              <a:t>2015-11-30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6625" y="750888"/>
            <a:ext cx="5011738"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smtClean="0"/>
              <a:t>2015-03-03 </a:t>
            </a:r>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8" name="Slide Number Placeholder 7"/>
          <p:cNvSpPr>
            <a:spLocks noGrp="1"/>
          </p:cNvSpPr>
          <p:nvPr>
            <p:ph type="sldNum" sz="quarter" idx="12"/>
          </p:nvPr>
        </p:nvSpPr>
        <p:spPr/>
        <p:txBody>
          <a:bodyPr/>
          <a:lstStyle/>
          <a:p>
            <a:fld id="{9E12E46A-B671-4B49-9A0D-EA7A6CF1C147}" type="slidenum">
              <a:rPr lang="en-US" smtClean="0"/>
              <a:t>1</a:t>
            </a:fld>
            <a:endParaRPr lang="en-US"/>
          </a:p>
        </p:txBody>
      </p:sp>
      <p:sp>
        <p:nvSpPr>
          <p:cNvPr id="9" name="Header Placeholder 8"/>
          <p:cNvSpPr>
            <a:spLocks noGrp="1"/>
          </p:cNvSpPr>
          <p:nvPr>
            <p:ph type="hdr" sz="quarter" idx="13"/>
          </p:nvPr>
        </p:nvSpPr>
        <p:spPr/>
        <p:txBody>
          <a:bodyPr/>
          <a:lstStyle/>
          <a:p>
            <a:r>
              <a:rPr lang="en-US" smtClean="0"/>
              <a:t> </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12ACDC01-0B94-4843-A328-D69F6E2A66CE}" type="slidenum">
              <a:rPr lang="en-US" smtClean="0"/>
              <a:t>2</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1329931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36309A69-963E-4326-8FD0-47A3659CD920}" type="slidenum">
              <a:rPr lang="en-US" smtClean="0"/>
              <a:t>3</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364941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AC1D9FA0-14AC-494C-8AFA-F8261DAFCB67}" type="slidenum">
              <a:rPr lang="en-US" smtClean="0"/>
              <a:t>4</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604598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2015-03-03 </a:t>
            </a:r>
            <a:endParaRPr lang="en-US" dirty="0"/>
          </a:p>
        </p:txBody>
      </p:sp>
      <p:sp>
        <p:nvSpPr>
          <p:cNvPr id="5" name="Slide Number Placeholder 4"/>
          <p:cNvSpPr>
            <a:spLocks noGrp="1"/>
          </p:cNvSpPr>
          <p:nvPr>
            <p:ph type="sldNum" sz="quarter" idx="11"/>
          </p:nvPr>
        </p:nvSpPr>
        <p:spPr/>
        <p:txBody>
          <a:bodyPr/>
          <a:lstStyle/>
          <a:p>
            <a:fld id="{A85F9722-C36E-4569-8505-2734BC07E2FC}" type="slidenum">
              <a:rPr lang="en-US" smtClean="0"/>
              <a:t>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2791824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Ericsson Capital TT"/>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5025" y="1795463"/>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396875" y="4013200"/>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795463"/>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396875" y="4022725"/>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8200" y="1804988"/>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804988"/>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7"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3854449"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5025" y="239713"/>
            <a:ext cx="3243263"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3438" y="1797524"/>
            <a:ext cx="4105275"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smtClean="0">
                <a:solidFill>
                  <a:srgbClr val="87888A"/>
                </a:solidFill>
              </a:rPr>
              <a:t>Commercial in confidence  |  2015-11-30  |  Page </a:t>
            </a:r>
            <a:fld id="{7FA9FBEE-89BF-47F1-ACD0-A4ED4BD9053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sz="2800" dirty="0"/>
              <a:t>  </a:t>
            </a:r>
            <a:r>
              <a:rPr lang="en-US" sz="2800" dirty="0" smtClean="0"/>
              <a:t>RP-152002 </a:t>
            </a:r>
            <a:r>
              <a:rPr lang="en-US" sz="2800" dirty="0"/>
              <a:t>- Motivation for New proposed </a:t>
            </a:r>
            <a:r>
              <a:rPr lang="en-US" sz="2800" dirty="0" smtClean="0"/>
              <a:t>WI</a:t>
            </a:r>
            <a:endParaRPr lang="en-US" dirty="0"/>
          </a:p>
        </p:txBody>
      </p:sp>
      <p:sp>
        <p:nvSpPr>
          <p:cNvPr id="6" name="Title 3"/>
          <p:cNvSpPr>
            <a:spLocks noGrp="1"/>
          </p:cNvSpPr>
          <p:nvPr>
            <p:ph type="ctrTitle"/>
          </p:nvPr>
        </p:nvSpPr>
        <p:spPr>
          <a:xfrm>
            <a:off x="295275" y="1808709"/>
            <a:ext cx="8671304" cy="3159076"/>
          </a:xfrm>
          <a:ln>
            <a:miter lim="800000"/>
            <a:headEnd/>
            <a:tailEnd/>
          </a:ln>
          <a:extLst/>
        </p:spPr>
        <p:txBody>
          <a:bodyPr>
            <a:normAutofit/>
          </a:bodyPr>
          <a:lstStyle/>
          <a:p>
            <a:pPr eaLnBrk="1" hangingPunct="1">
              <a:defRPr/>
            </a:pPr>
            <a:r>
              <a:rPr lang="en-US" sz="5400" dirty="0" err="1" smtClean="0">
                <a:blipFill>
                  <a:blip r:embed="rId4"/>
                  <a:stretch>
                    <a:fillRect/>
                  </a:stretch>
                </a:blipFill>
              </a:rPr>
              <a:t>Rrc</a:t>
            </a:r>
            <a:r>
              <a:rPr lang="en-US" sz="5400" dirty="0" smtClean="0">
                <a:blipFill>
                  <a:blip r:embed="rId4"/>
                  <a:stretch>
                    <a:fillRect/>
                  </a:stretch>
                </a:blipFill>
              </a:rPr>
              <a:t> support for simultaneous </a:t>
            </a:r>
            <a:r>
              <a:rPr lang="en-US" sz="5400" dirty="0" err="1" smtClean="0">
                <a:blipFill>
                  <a:blip r:embed="rId4"/>
                  <a:stretch>
                    <a:fillRect/>
                  </a:stretch>
                </a:blipFill>
              </a:rPr>
              <a:t>rab</a:t>
            </a:r>
            <a:r>
              <a:rPr lang="en-US" sz="5400" dirty="0" smtClean="0">
                <a:blipFill>
                  <a:blip r:embed="rId4"/>
                  <a:stretch>
                    <a:fillRect/>
                  </a:stretch>
                </a:blipFill>
              </a:rPr>
              <a:t> setup and release for </a:t>
            </a:r>
            <a:r>
              <a:rPr lang="en-US" sz="5400" dirty="0" err="1" smtClean="0">
                <a:blipFill>
                  <a:blip r:embed="rId4"/>
                  <a:stretch>
                    <a:fillRect/>
                  </a:stretch>
                </a:blipFill>
              </a:rPr>
              <a:t>umts</a:t>
            </a:r>
            <a:endParaRPr lang="en-US" sz="4800" dirty="0">
              <a:blipFill>
                <a:blip r:embed="rId4"/>
                <a:stretch>
                  <a:fillRect/>
                </a:stretch>
              </a:blipFill>
            </a:endParaRPr>
          </a:p>
        </p:txBody>
      </p:sp>
    </p:spTree>
    <p:custDataLst>
      <p:tags r:id="rId1"/>
    </p:custDataLst>
    <p:extLst>
      <p:ext uri="{BB962C8B-B14F-4D97-AF65-F5344CB8AC3E}">
        <p14:creationId xmlns:p14="http://schemas.microsoft.com/office/powerpoint/2010/main" val="34662633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682687"/>
          </a:xfrm>
        </p:spPr>
        <p:txBody>
          <a:bodyPr>
            <a:noAutofit/>
          </a:bodyPr>
          <a:lstStyle/>
          <a:p>
            <a:pPr algn="just" hangingPunct="0"/>
            <a:r>
              <a:rPr lang="en-US" sz="1600" dirty="0" smtClean="0"/>
              <a:t>The </a:t>
            </a:r>
            <a:r>
              <a:rPr lang="en-US" sz="1600" dirty="0"/>
              <a:t>current RANAP protocol is already capable of signaling a request for a RAB release and a RAB setup in the same message. </a:t>
            </a:r>
            <a:endParaRPr lang="en-US" sz="1600" dirty="0" smtClean="0"/>
          </a:p>
          <a:p>
            <a:pPr marL="0" indent="0" algn="just" hangingPunct="0">
              <a:buNone/>
            </a:pPr>
            <a:endParaRPr lang="en-US" sz="1600" dirty="0" smtClean="0"/>
          </a:p>
          <a:p>
            <a:pPr marL="0" indent="0" algn="just" hangingPunct="0">
              <a:buNone/>
            </a:pPr>
            <a:endParaRPr lang="en-US" sz="1600" dirty="0"/>
          </a:p>
          <a:p>
            <a:pPr algn="just" hangingPunct="0"/>
            <a:r>
              <a:rPr lang="en-US" sz="1600" dirty="0" smtClean="0"/>
              <a:t>On the other hand, the </a:t>
            </a:r>
            <a:r>
              <a:rPr lang="en-US" sz="1600" dirty="0"/>
              <a:t>UTRAN currently needs to response to such a request with two separate RRC procedures, one for a RAB setup and one for a RAB </a:t>
            </a:r>
            <a:r>
              <a:rPr lang="en-US" sz="1600" dirty="0" smtClean="0"/>
              <a:t>release.</a:t>
            </a:r>
          </a:p>
          <a:p>
            <a:pPr marL="0" indent="0" algn="just" hangingPunct="0">
              <a:buNone/>
            </a:pPr>
            <a:endParaRPr lang="en-US" sz="1600" dirty="0" smtClean="0"/>
          </a:p>
          <a:p>
            <a:pPr marL="0" indent="0" algn="just" hangingPunct="0">
              <a:buNone/>
            </a:pPr>
            <a:endParaRPr lang="en-US" sz="1600" dirty="0"/>
          </a:p>
          <a:p>
            <a:pPr algn="just" hangingPunct="0"/>
            <a:r>
              <a:rPr lang="en-US" sz="1600" dirty="0"/>
              <a:t>Although the RRC protocol has been extended in Rel-6 to allow a full radio bearer reconfiguration together with a RAB setup or a RAB release, the RAB setup and release still require separate </a:t>
            </a:r>
            <a:r>
              <a:rPr lang="en-US" sz="1600" dirty="0" smtClean="0"/>
              <a:t>procedures.</a:t>
            </a:r>
            <a:endParaRPr lang="en-US" sz="1600" dirty="0"/>
          </a:p>
        </p:txBody>
      </p:sp>
      <p:sp>
        <p:nvSpPr>
          <p:cNvPr id="5" name="Title 1"/>
          <p:cNvSpPr>
            <a:spLocks noGrp="1"/>
          </p:cNvSpPr>
          <p:nvPr>
            <p:ph type="title"/>
          </p:nvPr>
        </p:nvSpPr>
        <p:spPr>
          <a:xfrm>
            <a:off x="295275" y="239713"/>
            <a:ext cx="5620941" cy="1085850"/>
          </a:xfrm>
        </p:spPr>
        <p:txBody>
          <a:bodyPr/>
          <a:lstStyle/>
          <a:p>
            <a:pPr eaLnBrk="1" hangingPunct="1"/>
            <a:r>
              <a:rPr lang="en-US" altLang="en-US" dirty="0" smtClean="0">
                <a:latin typeface="Ericsson Capital TT" pitchFamily="2" charset="0"/>
              </a:rPr>
              <a:t>Background</a:t>
            </a:r>
            <a:endParaRPr lang="en-US" altLang="en-US" sz="3600" dirty="0" smtClean="0">
              <a:latin typeface="Ericsson Capital TT" pitchFamily="2" charset="0"/>
            </a:endParaRPr>
          </a:p>
        </p:txBody>
      </p:sp>
    </p:spTree>
    <p:extLst>
      <p:ext uri="{BB962C8B-B14F-4D97-AF65-F5344CB8AC3E}">
        <p14:creationId xmlns:p14="http://schemas.microsoft.com/office/powerpoint/2010/main" val="23759810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587152"/>
          </a:xfrm>
        </p:spPr>
        <p:txBody>
          <a:bodyPr/>
          <a:lstStyle/>
          <a:p>
            <a:pPr algn="just"/>
            <a:endParaRPr lang="en-US" sz="2000" dirty="0" smtClean="0"/>
          </a:p>
          <a:p>
            <a:pPr algn="just"/>
            <a:r>
              <a:rPr lang="en-US" sz="2000" dirty="0" smtClean="0"/>
              <a:t>Introduce </a:t>
            </a:r>
            <a:r>
              <a:rPr lang="en-US" sz="2000" dirty="0"/>
              <a:t>the possibility of having a RAB setup and a RAB release in the same RRC </a:t>
            </a:r>
            <a:r>
              <a:rPr lang="en-US" sz="2000" dirty="0" smtClean="0"/>
              <a:t>procedure.</a:t>
            </a:r>
          </a:p>
          <a:p>
            <a:pPr algn="just"/>
            <a:endParaRPr lang="en-US" sz="2000" dirty="0"/>
          </a:p>
          <a:p>
            <a:pPr marL="176213" lvl="1" indent="-176213" algn="just">
              <a:buClr>
                <a:srgbClr val="00A9D4"/>
              </a:buClr>
              <a:buFont typeface="Arial" charset="0"/>
              <a:buChar char="›"/>
            </a:pPr>
            <a:r>
              <a:rPr lang="en-US" sz="1600" dirty="0"/>
              <a:t>Note: Simultaneous RAB setup and release is already supported by RANAP.</a:t>
            </a:r>
          </a:p>
          <a:p>
            <a:pPr marL="0" indent="0" algn="just">
              <a:buNone/>
            </a:pPr>
            <a:endParaRPr lang="en-US" sz="2000" dirty="0"/>
          </a:p>
        </p:txBody>
      </p:sp>
      <p:sp>
        <p:nvSpPr>
          <p:cNvPr id="3" name="Title 2"/>
          <p:cNvSpPr>
            <a:spLocks noGrp="1"/>
          </p:cNvSpPr>
          <p:nvPr>
            <p:ph type="title"/>
          </p:nvPr>
        </p:nvSpPr>
        <p:spPr/>
        <p:txBody>
          <a:bodyPr>
            <a:normAutofit/>
          </a:bodyPr>
          <a:lstStyle/>
          <a:p>
            <a:r>
              <a:rPr lang="en-US" dirty="0" smtClean="0"/>
              <a:t>Proposed RAN Work Item</a:t>
            </a:r>
            <a:endParaRPr lang="en-US" dirty="0"/>
          </a:p>
        </p:txBody>
      </p:sp>
    </p:spTree>
    <p:extLst>
      <p:ext uri="{BB962C8B-B14F-4D97-AF65-F5344CB8AC3E}">
        <p14:creationId xmlns:p14="http://schemas.microsoft.com/office/powerpoint/2010/main" val="38148559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800000"/>
            <a:ext cx="8351839" cy="4365410"/>
          </a:xfrm>
        </p:spPr>
        <p:txBody>
          <a:bodyPr/>
          <a:lstStyle/>
          <a:p>
            <a:pPr algn="just" hangingPunct="0"/>
            <a:r>
              <a:rPr lang="en-US" sz="1200" dirty="0" smtClean="0"/>
              <a:t>The </a:t>
            </a:r>
            <a:r>
              <a:rPr lang="en-US" sz="1200" dirty="0"/>
              <a:t>following are some scenarios where simultaneous setups and releases are needed:</a:t>
            </a:r>
            <a:endParaRPr lang="sv-SE" sz="1200" dirty="0"/>
          </a:p>
          <a:p>
            <a:pPr marL="0" indent="0" algn="just" hangingPunct="0">
              <a:buNone/>
            </a:pPr>
            <a:endParaRPr lang="sv-SE" sz="1200" dirty="0"/>
          </a:p>
          <a:p>
            <a:pPr lvl="0" algn="just" hangingPunct="0">
              <a:buFont typeface="Arial" panose="020B0604020202020204" pitchFamily="34" charset="0"/>
              <a:buChar char="•"/>
            </a:pPr>
            <a:r>
              <a:rPr lang="en-US" sz="1200" dirty="0"/>
              <a:t>Most network and terminal products for UMTS have a limited support on the number of simultaneous PS RABs per user. When they are used up, an existing RAB must be released before a new one can be established. With more and more emphasis on providing service differentiation, the need for more RABs per user increases and the limited support becomes more </a:t>
            </a:r>
            <a:r>
              <a:rPr lang="en-US" sz="1200" dirty="0" smtClean="0"/>
              <a:t>relevant. This </a:t>
            </a:r>
            <a:r>
              <a:rPr lang="en-US" sz="1200" dirty="0"/>
              <a:t>issue becomes even more critical with the interworking with LTE. </a:t>
            </a:r>
            <a:r>
              <a:rPr lang="en-US" sz="1200"/>
              <a:t>LTE </a:t>
            </a:r>
            <a:r>
              <a:rPr lang="en-US" sz="1200" smtClean="0"/>
              <a:t>has </a:t>
            </a:r>
            <a:r>
              <a:rPr lang="en-US" sz="1200" dirty="0"/>
              <a:t>a different handling of </a:t>
            </a:r>
            <a:r>
              <a:rPr lang="en-US" sz="1200" dirty="0" smtClean="0"/>
              <a:t>multi-RABs and LTE </a:t>
            </a:r>
            <a:r>
              <a:rPr lang="en-US" sz="1200" dirty="0"/>
              <a:t>products generally support many more RABs per user than their UMTS counterparts. During </a:t>
            </a:r>
            <a:r>
              <a:rPr lang="en-US" sz="1200" dirty="0" smtClean="0"/>
              <a:t>a </a:t>
            </a:r>
            <a:r>
              <a:rPr lang="en-US" sz="1200" dirty="0"/>
              <a:t>handover from LTE to UTRAN, it is often necessary to decide which RABs to release and which ones to </a:t>
            </a:r>
            <a:r>
              <a:rPr lang="en-US" sz="1200" dirty="0" smtClean="0"/>
              <a:t>keep</a:t>
            </a:r>
            <a:r>
              <a:rPr lang="en-US" sz="1200" dirty="0"/>
              <a:t>. As a result, the available number is already used up from the start. The addition of any new RABs later would, therefore, always require the release of an existing one.</a:t>
            </a:r>
            <a:endParaRPr lang="sv-SE" sz="1200" dirty="0"/>
          </a:p>
          <a:p>
            <a:pPr marL="0" indent="0" algn="just" hangingPunct="0">
              <a:buNone/>
            </a:pPr>
            <a:endParaRPr lang="sv-SE" sz="1200" dirty="0"/>
          </a:p>
          <a:p>
            <a:pPr lvl="0" algn="just" hangingPunct="0">
              <a:buFont typeface="Arial" panose="020B0604020202020204" pitchFamily="34" charset="0"/>
              <a:buChar char="•"/>
            </a:pPr>
            <a:r>
              <a:rPr lang="en-US" sz="1200" dirty="0"/>
              <a:t>There is a cost associated with the maintenance of an active APN in the core network. In many networks, the number of APN per user is kept low and the switching from one APN to another may require a simultaneous RAB setup and RAB release. The current RANAP protocol is already capable of signaling a request for a RAB release and a RAB setup in the same message. The UTRAN currently needs to response to such a request with two separate RRC procedures, one for a RAB setup and one for a RAB release, regardless of whether there is a limitation on the number of PS RABs supported in RAN or not.</a:t>
            </a:r>
            <a:endParaRPr lang="sv-SE" sz="1200" dirty="0"/>
          </a:p>
          <a:p>
            <a:pPr marL="0" indent="0" algn="just" hangingPunct="0">
              <a:buNone/>
            </a:pPr>
            <a:endParaRPr lang="sv-SE" sz="1200" dirty="0"/>
          </a:p>
          <a:p>
            <a:pPr algn="just"/>
            <a:r>
              <a:rPr lang="en-US" sz="1200" dirty="0"/>
              <a:t>It is therefore beneficial to be able to perform a RAB release and RAB set up in the same </a:t>
            </a:r>
            <a:r>
              <a:rPr lang="en-US" sz="1200" dirty="0" smtClean="0"/>
              <a:t>procedure.</a:t>
            </a:r>
            <a:endParaRPr lang="en-US" sz="1200" dirty="0"/>
          </a:p>
          <a:p>
            <a:endParaRPr lang="en-US" sz="1200" dirty="0"/>
          </a:p>
        </p:txBody>
      </p:sp>
      <p:sp>
        <p:nvSpPr>
          <p:cNvPr id="3" name="Title 2"/>
          <p:cNvSpPr>
            <a:spLocks noGrp="1"/>
          </p:cNvSpPr>
          <p:nvPr>
            <p:ph type="title"/>
          </p:nvPr>
        </p:nvSpPr>
        <p:spPr/>
        <p:txBody>
          <a:bodyPr/>
          <a:lstStyle/>
          <a:p>
            <a:r>
              <a:rPr lang="en-US" dirty="0" smtClean="0"/>
              <a:t>benefits</a:t>
            </a:r>
            <a:endParaRPr lang="en-US" dirty="0"/>
          </a:p>
        </p:txBody>
      </p:sp>
    </p:spTree>
    <p:extLst>
      <p:ext uri="{BB962C8B-B14F-4D97-AF65-F5344CB8AC3E}">
        <p14:creationId xmlns:p14="http://schemas.microsoft.com/office/powerpoint/2010/main" val="3351220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1" y="-60325"/>
            <a:ext cx="9144000" cy="6858000"/>
          </a:xfrm>
          <a:prstGeom prst="rect">
            <a:avLst/>
          </a:prstGeom>
        </p:spPr>
      </p:pic>
    </p:spTree>
    <p:extLst>
      <p:ext uri="{BB962C8B-B14F-4D97-AF65-F5344CB8AC3E}">
        <p14:creationId xmlns:p14="http://schemas.microsoft.com/office/powerpoint/2010/main" val="69343750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2327</TotalTime>
  <Words>473</Words>
  <Application>Microsoft Office PowerPoint</Application>
  <PresentationFormat>On-screen Show (4:3)</PresentationFormat>
  <Paragraphs>43</Paragraphs>
  <Slides>5</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Ericsson Capital TT</vt:lpstr>
      <vt:lpstr>PresentationTemplate2011</vt:lpstr>
      <vt:lpstr>Rrc support for simultaneous rab setup and release for umts</vt:lpstr>
      <vt:lpstr>Background</vt:lpstr>
      <vt:lpstr>Proposed RAN Work Item</vt:lpstr>
      <vt:lpstr>benefits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Generic filtered uph measurements for umts</dc:title>
  <dc:creator>Gerardo Agni Medina Acosta</dc:creator>
  <dc:description>Rev PA1</dc:description>
  <cp:lastModifiedBy>Ericsson</cp:lastModifiedBy>
  <cp:revision>103</cp:revision>
  <dcterms:created xsi:type="dcterms:W3CDTF">2011-05-24T09:22:48Z</dcterms:created>
  <dcterms:modified xsi:type="dcterms:W3CDTF">2015-12-01T10:59:38Z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R4A</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Commercial in confidence</vt:lpwstr>
  </property>
  <property fmtid="{D5CDD505-2E9C-101B-9397-08002B2CF9AE}" pid="16" name="optUseConfClass">
    <vt:bool>false</vt:bool>
  </property>
  <property fmtid="{D5CDD505-2E9C-101B-9397-08002B2CF9AE}" pid="17" name="optUseConfLabel">
    <vt:bool>true</vt:bool>
  </property>
  <property fmtid="{D5CDD505-2E9C-101B-9397-08002B2CF9AE}" pid="18" name="optFooterCVLDocNo">
    <vt:bool>true</vt:bool>
  </property>
  <property fmtid="{D5CDD505-2E9C-101B-9397-08002B2CF9AE}" pid="19" name="optFooterCVLCopyright">
    <vt:bool>false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property>
  <property fmtid="{D5CDD505-2E9C-101B-9397-08002B2CF9AE}" pid="29" name="MiddleFooterField">
    <vt:lpwstr>Commercial in confidence</vt:lpwstr>
  </property>
  <property fmtid="{D5CDD505-2E9C-101B-9397-08002B2CF9AE}" pid="30" name="RightFooterField">
    <vt:lpwstr/>
  </property>
  <property fmtid="{D5CDD505-2E9C-101B-9397-08002B2CF9AE}" pid="31" name="RightFooterField2">
    <vt:lpwstr>2015-11-30</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2015-11-30</vt:lpwstr>
  </property>
  <property fmtid="{D5CDD505-2E9C-101B-9397-08002B2CF9AE}" pid="45" name="Reference">
    <vt:lpwstr/>
  </property>
  <property fmtid="{D5CDD505-2E9C-101B-9397-08002B2CF9AE}" pid="46" name="Keyword">
    <vt:lpwstr/>
  </property>
</Properties>
</file>