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1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61AD40-4CD9-47EA-BF03-BA0ECE5DC98C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16C67B-FC5D-47BF-8E86-6B3F6D72AE4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0814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16C67B-FC5D-47BF-8E86-6B3F6D72AE4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3643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49D355-16BD-4E45-BD9A-5EA878CF7CBD}" type="datetimeFigureOut">
              <a:rPr lang="it-IT" smtClean="0"/>
              <a:t>01/12/2015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41E1B-4F70-4964-A407-84C68BE8251C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Scope of 5G </a:t>
            </a:r>
            <a:r>
              <a:rPr lang="it-IT" dirty="0" err="1" smtClean="0"/>
              <a:t>Study</a:t>
            </a:r>
            <a:r>
              <a:rPr lang="it-IT" dirty="0" smtClean="0"/>
              <a:t> Item </a:t>
            </a:r>
            <a:br>
              <a:rPr lang="it-IT" dirty="0" smtClean="0"/>
            </a:br>
            <a:r>
              <a:rPr lang="it-IT" dirty="0" smtClean="0"/>
              <a:t>on RAN </a:t>
            </a:r>
            <a:r>
              <a:rPr lang="it-IT" dirty="0" err="1" smtClean="0"/>
              <a:t>architecture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smtClean="0"/>
              <a:t>Telecom Italia, </a:t>
            </a:r>
            <a:r>
              <a:rPr lang="it-IT" dirty="0" smtClean="0"/>
              <a:t>Orang</a:t>
            </a:r>
            <a:r>
              <a:rPr lang="it-IT" dirty="0"/>
              <a:t>e</a:t>
            </a:r>
            <a:r>
              <a:rPr lang="it-IT" dirty="0" smtClean="0"/>
              <a:t>, Telefonica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323528" y="980728"/>
            <a:ext cx="36350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 RAN Meeting #</a:t>
            </a:r>
            <a:r>
              <a:rPr lang="en-GB" b="1" dirty="0" smtClean="0"/>
              <a:t>70</a:t>
            </a:r>
          </a:p>
          <a:p>
            <a:r>
              <a:rPr lang="en-GB" b="1" dirty="0" err="1"/>
              <a:t>Sitges</a:t>
            </a:r>
            <a:r>
              <a:rPr lang="en-GB" b="1" dirty="0"/>
              <a:t>, Spain, December 7 - 10, 2015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7668344" y="98072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RP-151994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9146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Background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968552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 smtClean="0"/>
              <a:t>The evolution of the RAN architecture is one of the key aspects to cope with evolution towards 5G</a:t>
            </a:r>
          </a:p>
          <a:p>
            <a:r>
              <a:rPr lang="en-US" sz="2400" dirty="0" smtClean="0"/>
              <a:t>The availability of new technology enablers such as NFV gives 3GPP the opportunity to design a flexible RAN architecture,  addressing</a:t>
            </a:r>
          </a:p>
          <a:p>
            <a:pPr lvl="1"/>
            <a:r>
              <a:rPr lang="en-US" sz="2400" dirty="0" smtClean="0"/>
              <a:t>Performance requirements for radio interfaces</a:t>
            </a:r>
          </a:p>
          <a:p>
            <a:pPr lvl="1"/>
            <a:r>
              <a:rPr lang="en-US" sz="2400" dirty="0" smtClean="0"/>
              <a:t>Different service and deployment scenarios</a:t>
            </a:r>
          </a:p>
          <a:p>
            <a:pPr lvl="1"/>
            <a:r>
              <a:rPr lang="en-US" sz="2400" dirty="0" smtClean="0"/>
              <a:t>Efficient support for network and service management with CAPEX/OPEX reduction and agile service delivery</a:t>
            </a:r>
          </a:p>
          <a:p>
            <a:r>
              <a:rPr lang="en-US" sz="2400" dirty="0" smtClean="0"/>
              <a:t>5G family of radio interfaces is constituted by LTE evolutions and new RAT</a:t>
            </a:r>
          </a:p>
          <a:p>
            <a:r>
              <a:rPr lang="en-US" sz="2400" dirty="0"/>
              <a:t>Tight interworking between the new radio interface and LTE evolution was expressed by major operators, during the 5G RAN workshop, as a top priority requirement, including possibility for Carrier aggregation and/or dual connectivity between LTE and new RATs </a:t>
            </a:r>
          </a:p>
          <a:p>
            <a:r>
              <a:rPr lang="en-US" sz="2400" dirty="0"/>
              <a:t>In order to increase the benefits of New Rats and LTE evolutions tight radio interworking, it is important that both systems architectures evolve in a homogeneous </a:t>
            </a:r>
            <a:r>
              <a:rPr lang="en-US" sz="2400" dirty="0" smtClean="0"/>
              <a:t>way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326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Proposed</a:t>
            </a:r>
            <a:r>
              <a:rPr lang="it-IT" dirty="0" smtClean="0"/>
              <a:t> scope for 5G </a:t>
            </a:r>
            <a:r>
              <a:rPr lang="it-IT" dirty="0" err="1" smtClean="0"/>
              <a:t>Study</a:t>
            </a:r>
            <a:r>
              <a:rPr lang="it-IT" dirty="0" smtClean="0"/>
              <a:t> Item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2520280"/>
          </a:xfrm>
        </p:spPr>
        <p:txBody>
          <a:bodyPr>
            <a:normAutofit fontScale="70000" lnSpcReduction="20000"/>
          </a:bodyPr>
          <a:lstStyle/>
          <a:p>
            <a:r>
              <a:rPr lang="en-US" sz="2600" dirty="0" smtClean="0"/>
              <a:t>A Study on RAN architecture evolution should be started in parallel to the feasibility study of a new radio interface</a:t>
            </a:r>
          </a:p>
          <a:p>
            <a:r>
              <a:rPr lang="en-US" sz="2600" dirty="0" smtClean="0"/>
              <a:t>Proposals for RAN SID are being elaborated. The objectives of the study shall include:</a:t>
            </a:r>
          </a:p>
          <a:p>
            <a:pPr lvl="1"/>
            <a:r>
              <a:rPr lang="en-US" sz="2600" dirty="0" smtClean="0"/>
              <a:t>Assessment of RAN architectural options applicable to LTE and new radio interfaces</a:t>
            </a:r>
          </a:p>
          <a:p>
            <a:pPr lvl="1"/>
            <a:r>
              <a:rPr lang="en-US" sz="2600" dirty="0" smtClean="0"/>
              <a:t>Identification of technical requirements for Virtual RAN architectural options</a:t>
            </a:r>
          </a:p>
          <a:p>
            <a:r>
              <a:rPr lang="en-US" sz="2600" dirty="0" smtClean="0"/>
              <a:t>Overall architecture design to be considered in a holistic manner  </a:t>
            </a:r>
          </a:p>
          <a:p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77072"/>
            <a:ext cx="3943995" cy="2087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sellaDiTesto 3"/>
          <p:cNvSpPr txBox="1"/>
          <p:nvPr/>
        </p:nvSpPr>
        <p:spPr>
          <a:xfrm>
            <a:off x="6012160" y="6165304"/>
            <a:ext cx="1215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400" b="1" dirty="0" smtClean="0">
                <a:solidFill>
                  <a:schemeClr val="accent6">
                    <a:lumMod val="75000"/>
                  </a:schemeClr>
                </a:solidFill>
              </a:rPr>
              <a:t>Core Network</a:t>
            </a:r>
            <a:endParaRPr lang="it-IT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220072" y="5589240"/>
            <a:ext cx="2880320" cy="936104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6449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ttangolo 61"/>
          <p:cNvSpPr/>
          <p:nvPr/>
        </p:nvSpPr>
        <p:spPr>
          <a:xfrm>
            <a:off x="2291608" y="4073906"/>
            <a:ext cx="6320628" cy="2578520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ttangolo 54"/>
          <p:cNvSpPr/>
          <p:nvPr/>
        </p:nvSpPr>
        <p:spPr>
          <a:xfrm>
            <a:off x="2300912" y="1396259"/>
            <a:ext cx="6320628" cy="2468429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ttangolo 3"/>
          <p:cNvSpPr/>
          <p:nvPr/>
        </p:nvSpPr>
        <p:spPr>
          <a:xfrm>
            <a:off x="183945" y="1800737"/>
            <a:ext cx="1296144" cy="3200253"/>
          </a:xfrm>
          <a:prstGeom prst="rect">
            <a:avLst/>
          </a:prstGeom>
          <a:solidFill>
            <a:schemeClr val="bg2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ttangolo 4"/>
          <p:cNvSpPr/>
          <p:nvPr/>
        </p:nvSpPr>
        <p:spPr>
          <a:xfrm>
            <a:off x="280670" y="2035261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55953" y="2492801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245612" y="3005241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55953" y="3518100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55953" y="401851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115892" y="5114620"/>
            <a:ext cx="14640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Traditional BS</a:t>
            </a:r>
          </a:p>
        </p:txBody>
      </p:sp>
      <p:sp>
        <p:nvSpPr>
          <p:cNvPr id="13" name="Rettangolo 12"/>
          <p:cNvSpPr/>
          <p:nvPr/>
        </p:nvSpPr>
        <p:spPr>
          <a:xfrm>
            <a:off x="2526498" y="4217345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2519747" y="473020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ettangolo 14"/>
          <p:cNvSpPr/>
          <p:nvPr/>
        </p:nvSpPr>
        <p:spPr>
          <a:xfrm>
            <a:off x="2519747" y="5230620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3961173" y="4735272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3961173" y="5235688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ettangolo 24"/>
          <p:cNvSpPr/>
          <p:nvPr/>
        </p:nvSpPr>
        <p:spPr>
          <a:xfrm>
            <a:off x="5511165" y="524059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6" name="Rettangolo 25"/>
          <p:cNvSpPr/>
          <p:nvPr/>
        </p:nvSpPr>
        <p:spPr>
          <a:xfrm>
            <a:off x="272094" y="4520198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ttangolo 26"/>
          <p:cNvSpPr/>
          <p:nvPr/>
        </p:nvSpPr>
        <p:spPr>
          <a:xfrm>
            <a:off x="2538684" y="571046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8" name="Rettangolo 27"/>
          <p:cNvSpPr/>
          <p:nvPr/>
        </p:nvSpPr>
        <p:spPr>
          <a:xfrm>
            <a:off x="3961752" y="5726130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5515696" y="571615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5" name="Rettangolo 34"/>
          <p:cNvSpPr/>
          <p:nvPr/>
        </p:nvSpPr>
        <p:spPr>
          <a:xfrm>
            <a:off x="7043536" y="572327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RF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41" name="Connettore 1 40"/>
          <p:cNvCxnSpPr/>
          <p:nvPr/>
        </p:nvCxnSpPr>
        <p:spPr>
          <a:xfrm>
            <a:off x="3077916" y="2440512"/>
            <a:ext cx="828" cy="177683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/>
          <p:cNvCxnSpPr/>
          <p:nvPr/>
        </p:nvCxnSpPr>
        <p:spPr>
          <a:xfrm>
            <a:off x="4546362" y="2942194"/>
            <a:ext cx="0" cy="1784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6084168" y="3324691"/>
            <a:ext cx="0" cy="190592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/>
          <p:cNvCxnSpPr/>
          <p:nvPr/>
        </p:nvCxnSpPr>
        <p:spPr>
          <a:xfrm>
            <a:off x="7596336" y="3791081"/>
            <a:ext cx="0" cy="191938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CasellaDiTesto 58"/>
          <p:cNvSpPr txBox="1"/>
          <p:nvPr/>
        </p:nvSpPr>
        <p:spPr>
          <a:xfrm>
            <a:off x="3731206" y="1339784"/>
            <a:ext cx="3291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Cloud RAN Protocol layer options</a:t>
            </a:r>
            <a:endParaRPr lang="en-US" dirty="0"/>
          </a:p>
        </p:txBody>
      </p:sp>
      <p:sp>
        <p:nvSpPr>
          <p:cNvPr id="68" name="CasellaDiTesto 67"/>
          <p:cNvSpPr txBox="1"/>
          <p:nvPr/>
        </p:nvSpPr>
        <p:spPr>
          <a:xfrm>
            <a:off x="3615893" y="6228924"/>
            <a:ext cx="4151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Remote Radio Head Protocol layer options</a:t>
            </a:r>
            <a:endParaRPr lang="en-US" dirty="0"/>
          </a:p>
        </p:txBody>
      </p:sp>
      <p:sp>
        <p:nvSpPr>
          <p:cNvPr id="69" name="Titolo 1"/>
          <p:cNvSpPr>
            <a:spLocks noGrp="1"/>
          </p:cNvSpPr>
          <p:nvPr>
            <p:ph type="title"/>
          </p:nvPr>
        </p:nvSpPr>
        <p:spPr>
          <a:xfrm>
            <a:off x="431562" y="89960"/>
            <a:ext cx="8229600" cy="746752"/>
          </a:xfrm>
        </p:spPr>
        <p:txBody>
          <a:bodyPr>
            <a:normAutofit fontScale="90000"/>
          </a:bodyPr>
          <a:lstStyle/>
          <a:p>
            <a:r>
              <a:rPr lang="it-IT" dirty="0" err="1" smtClean="0"/>
              <a:t>Annex</a:t>
            </a:r>
            <a:endParaRPr lang="it-IT" dirty="0"/>
          </a:p>
        </p:txBody>
      </p:sp>
      <p:sp>
        <p:nvSpPr>
          <p:cNvPr id="70" name="Segnaposto contenuto 2"/>
          <p:cNvSpPr>
            <a:spLocks noGrp="1"/>
          </p:cNvSpPr>
          <p:nvPr>
            <p:ph idx="1"/>
          </p:nvPr>
        </p:nvSpPr>
        <p:spPr>
          <a:xfrm>
            <a:off x="431562" y="679212"/>
            <a:ext cx="8532926" cy="2506049"/>
          </a:xfrm>
        </p:spPr>
        <p:txBody>
          <a:bodyPr>
            <a:normAutofit/>
          </a:bodyPr>
          <a:lstStyle/>
          <a:p>
            <a:r>
              <a:rPr lang="it-IT" sz="1800" dirty="0" err="1" smtClean="0"/>
              <a:t>Examples</a:t>
            </a:r>
            <a:r>
              <a:rPr lang="it-IT" sz="1800" dirty="0" smtClean="0"/>
              <a:t> of </a:t>
            </a:r>
            <a:r>
              <a:rPr lang="it-IT" sz="1800" dirty="0" err="1" smtClean="0"/>
              <a:t>functional</a:t>
            </a:r>
            <a:r>
              <a:rPr lang="it-IT" sz="1800" dirty="0" smtClean="0"/>
              <a:t> split </a:t>
            </a:r>
            <a:r>
              <a:rPr lang="it-IT" sz="1800" dirty="0" err="1" smtClean="0"/>
              <a:t>options</a:t>
            </a:r>
            <a:r>
              <a:rPr lang="it-IT" sz="1800" dirty="0" smtClean="0"/>
              <a:t> </a:t>
            </a:r>
            <a:r>
              <a:rPr lang="it-IT" sz="1800" dirty="0" err="1" smtClean="0"/>
              <a:t>applicable</a:t>
            </a:r>
            <a:r>
              <a:rPr lang="it-IT" sz="1800" dirty="0" smtClean="0"/>
              <a:t> for 5G </a:t>
            </a:r>
            <a:r>
              <a:rPr lang="it-IT" sz="1800" dirty="0" err="1" smtClean="0"/>
              <a:t>RATs</a:t>
            </a:r>
            <a:r>
              <a:rPr lang="it-IT" sz="1800" dirty="0"/>
              <a:t> </a:t>
            </a:r>
            <a:r>
              <a:rPr lang="it-IT" sz="1800" dirty="0" smtClean="0"/>
              <a:t>(LTE and new radio </a:t>
            </a:r>
            <a:r>
              <a:rPr lang="it-IT" sz="1800" dirty="0" err="1" smtClean="0"/>
              <a:t>interfaces</a:t>
            </a:r>
            <a:r>
              <a:rPr lang="it-IT" sz="1800" dirty="0" smtClean="0"/>
              <a:t>)</a:t>
            </a:r>
            <a:endParaRPr lang="it-IT" sz="1800" dirty="0"/>
          </a:p>
        </p:txBody>
      </p:sp>
      <p:sp>
        <p:nvSpPr>
          <p:cNvPr id="11" name="Rettangolo 10"/>
          <p:cNvSpPr/>
          <p:nvPr/>
        </p:nvSpPr>
        <p:spPr>
          <a:xfrm>
            <a:off x="2553589" y="1742576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2528872" y="215738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4020653" y="1730552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3995936" y="2145362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4002108" y="2564489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5519369" y="1735458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5494652" y="2150268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5500824" y="2577941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5511165" y="2996794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Rettangolo 29"/>
          <p:cNvSpPr/>
          <p:nvPr/>
        </p:nvSpPr>
        <p:spPr>
          <a:xfrm>
            <a:off x="7047209" y="1742576"/>
            <a:ext cx="720080" cy="36004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RRC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1" name="Rettangolo 30"/>
          <p:cNvSpPr/>
          <p:nvPr/>
        </p:nvSpPr>
        <p:spPr>
          <a:xfrm>
            <a:off x="7022492" y="2157386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PDCP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2" name="Rettangolo 31"/>
          <p:cNvSpPr/>
          <p:nvPr/>
        </p:nvSpPr>
        <p:spPr>
          <a:xfrm>
            <a:off x="7028664" y="2585059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RLC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Rettangolo 32"/>
          <p:cNvSpPr/>
          <p:nvPr/>
        </p:nvSpPr>
        <p:spPr>
          <a:xfrm>
            <a:off x="7030459" y="3003912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MAC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4" name="Rettangolo 33"/>
          <p:cNvSpPr/>
          <p:nvPr/>
        </p:nvSpPr>
        <p:spPr>
          <a:xfrm>
            <a:off x="7045756" y="3443177"/>
            <a:ext cx="1080120" cy="3600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PHY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71" name="Connettore 1 70"/>
          <p:cNvCxnSpPr/>
          <p:nvPr/>
        </p:nvCxnSpPr>
        <p:spPr>
          <a:xfrm>
            <a:off x="115892" y="6133172"/>
            <a:ext cx="4328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CasellaDiTesto 72"/>
          <p:cNvSpPr txBox="1"/>
          <p:nvPr/>
        </p:nvSpPr>
        <p:spPr>
          <a:xfrm>
            <a:off x="533882" y="5820316"/>
            <a:ext cx="1092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Fronthaul</a:t>
            </a:r>
            <a:endParaRPr lang="en-US" dirty="0" smtClean="0"/>
          </a:p>
          <a:p>
            <a:r>
              <a:rPr lang="en-US" dirty="0" smtClean="0"/>
              <a:t>Interface</a:t>
            </a:r>
          </a:p>
        </p:txBody>
      </p:sp>
    </p:spTree>
    <p:extLst>
      <p:ext uri="{BB962C8B-B14F-4D97-AF65-F5344CB8AC3E}">
        <p14:creationId xmlns:p14="http://schemas.microsoft.com/office/powerpoint/2010/main" val="2961781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312</Words>
  <Application>Microsoft Office PowerPoint</Application>
  <PresentationFormat>Presentazione su schermo (4:3)</PresentationFormat>
  <Paragraphs>59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 di Office</vt:lpstr>
      <vt:lpstr>Scope of 5G Study Item  on RAN architecture</vt:lpstr>
      <vt:lpstr>Background</vt:lpstr>
      <vt:lpstr>Proposed scope for 5G Study Item </vt:lpstr>
      <vt:lpstr>Annex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Functional Split for Cloud RAN</dc:title>
  <dc:creator>Romano Giovanni</dc:creator>
  <cp:lastModifiedBy>Giovanni Romano - Telecom Italia</cp:lastModifiedBy>
  <cp:revision>26</cp:revision>
  <dcterms:created xsi:type="dcterms:W3CDTF">2015-10-29T12:44:08Z</dcterms:created>
  <dcterms:modified xsi:type="dcterms:W3CDTF">2015-12-01T10:23:27Z</dcterms:modified>
</cp:coreProperties>
</file>