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11"/>
  </p:notesMasterIdLst>
  <p:sldIdLst>
    <p:sldId id="284" r:id="rId2"/>
    <p:sldId id="473" r:id="rId3"/>
    <p:sldId id="475" r:id="rId4"/>
    <p:sldId id="477" r:id="rId5"/>
    <p:sldId id="478" r:id="rId6"/>
    <p:sldId id="466" r:id="rId7"/>
    <p:sldId id="479" r:id="rId8"/>
    <p:sldId id="476" r:id="rId9"/>
    <p:sldId id="469" r:id="rId10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2A68"/>
    <a:srgbClr val="B10242"/>
    <a:srgbClr val="317293"/>
    <a:srgbClr val="4397C1"/>
    <a:srgbClr val="C32565"/>
    <a:srgbClr val="F3D3DF"/>
    <a:srgbClr val="FFFAEB"/>
    <a:srgbClr val="FFF8E5"/>
    <a:srgbClr val="1E000F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8" autoAdjust="0"/>
    <p:restoredTop sz="95986" autoAdjust="0"/>
  </p:normalViewPr>
  <p:slideViewPr>
    <p:cSldViewPr>
      <p:cViewPr varScale="1">
        <p:scale>
          <a:sx n="93" d="100"/>
          <a:sy n="93" d="100"/>
        </p:scale>
        <p:origin x="-1698" y="-90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96616" y="2273380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rgbClr val="C42A68"/>
                </a:solidFill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4851880"/>
            <a:ext cx="3024336" cy="665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4752527"/>
          </a:xfrm>
          <a:prstGeom prst="rect">
            <a:avLst/>
          </a:prstGeom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defRPr sz="2400" b="1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kumimoji="1" lang="ko-KR" altLang="en-US" sz="1800" b="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Calibri" panose="020F0502020204030204" pitchFamily="34" charset="0"/>
              <a:buChar char="‐"/>
              <a:defRPr kumimoji="1" lang="ko-KR" altLang="en-US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9134147" y="6589512"/>
            <a:ext cx="705641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0" kern="1200" dirty="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Calibri" pitchFamily="34" charset="0"/>
              <a:ea typeface="맑은 고딕" pitchFamily="50" charset="-127"/>
              <a:cs typeface="Calibri" panose="020F0502020204030204" pitchFamily="34" charset="0"/>
            </a:endParaRPr>
          </a:p>
        </p:txBody>
      </p:sp>
      <p:sp>
        <p:nvSpPr>
          <p:cNvPr id="7" name="제목 7"/>
          <p:cNvSpPr>
            <a:spLocks noGrp="1"/>
          </p:cNvSpPr>
          <p:nvPr>
            <p:ph type="title" hasCustomPrompt="1"/>
          </p:nvPr>
        </p:nvSpPr>
        <p:spPr>
          <a:xfrm>
            <a:off x="488504" y="148636"/>
            <a:ext cx="8928991" cy="616068"/>
          </a:xfrm>
          <a:prstGeom prst="rect">
            <a:avLst/>
          </a:prstGeom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2800" b="1" baseline="0" dirty="0">
                <a:solidFill>
                  <a:srgbClr val="C42A68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13968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" y="6607432"/>
            <a:ext cx="936104" cy="205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720" y="3014232"/>
            <a:ext cx="4831104" cy="106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44"/>
          <p:cNvSpPr>
            <a:spLocks/>
          </p:cNvSpPr>
          <p:nvPr userDrawn="1"/>
        </p:nvSpPr>
        <p:spPr bwMode="auto">
          <a:xfrm>
            <a:off x="0" y="6116638"/>
            <a:ext cx="5952934" cy="74136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41316 h 361950"/>
              <a:gd name="T4" fmla="*/ 5484825 w 2352675"/>
              <a:gd name="T5" fmla="*/ 741316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07F0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1" name="Freeform 346"/>
          <p:cNvSpPr>
            <a:spLocks/>
          </p:cNvSpPr>
          <p:nvPr userDrawn="1"/>
        </p:nvSpPr>
        <p:spPr bwMode="auto">
          <a:xfrm flipH="1">
            <a:off x="993773" y="5732463"/>
            <a:ext cx="8912226" cy="1125537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1124744 h 361950"/>
              <a:gd name="T4" fmla="*/ 8150274 w 2352675"/>
              <a:gd name="T5" fmla="*/ 1124744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3D3DF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2" name="Freeform 342"/>
          <p:cNvSpPr>
            <a:spLocks/>
          </p:cNvSpPr>
          <p:nvPr userDrawn="1"/>
        </p:nvSpPr>
        <p:spPr bwMode="gray">
          <a:xfrm flipH="1">
            <a:off x="215900" y="6021388"/>
            <a:ext cx="9690100" cy="83661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836712 h 361950"/>
              <a:gd name="T4" fmla="*/ 8928484 w 2352675"/>
              <a:gd name="T5" fmla="*/ 836712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32565"/>
              </a:gs>
              <a:gs pos="100000">
                <a:srgbClr val="9F2936">
                  <a:gamma/>
                  <a:tint val="63922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3" name="Freeform 341"/>
          <p:cNvSpPr>
            <a:spLocks/>
          </p:cNvSpPr>
          <p:nvPr userDrawn="1"/>
        </p:nvSpPr>
        <p:spPr bwMode="invGray">
          <a:xfrm>
            <a:off x="-1" y="6124575"/>
            <a:ext cx="3902575" cy="733425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33425 h 361950"/>
              <a:gd name="T4" fmla="*/ 3595169 w 2352675"/>
              <a:gd name="T5" fmla="*/ 733425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rgbClr val="F07F09">
                  <a:gamma/>
                  <a:tint val="66275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337376" y="40268"/>
            <a:ext cx="1512168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r"/>
            <a:r>
              <a:rPr lang="en-US" altLang="ko-KR" sz="2000" b="1" i="1" dirty="0" smtClean="0">
                <a:ea typeface="돋움" pitchFamily="50" charset="-127"/>
              </a:rPr>
              <a:t>RP-151947</a:t>
            </a:r>
            <a:endParaRPr lang="ko-KR" altLang="en-US" sz="2000" b="1" i="1" dirty="0" smtClean="0">
              <a:ea typeface="돋움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848544" y="1699754"/>
            <a:ext cx="8136904" cy="1873262"/>
          </a:xfrm>
        </p:spPr>
        <p:txBody>
          <a:bodyPr/>
          <a:lstStyle/>
          <a:p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</a:rPr>
              <a:t>Motivation for New </a:t>
            </a:r>
            <a:r>
              <a:rPr lang="en-US" altLang="ko-KR" sz="2000" dirty="0" smtClean="0">
                <a:solidFill>
                  <a:schemeClr val="bg1">
                    <a:lumMod val="50000"/>
                  </a:schemeClr>
                </a:solidFill>
              </a:rPr>
              <a:t>SI </a:t>
            </a:r>
            <a:br>
              <a:rPr lang="en-US" altLang="ko-KR" sz="2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dirty="0" smtClean="0"/>
              <a:t>Enhanced </a:t>
            </a:r>
            <a:r>
              <a:rPr lang="en-US" altLang="ko-KR" dirty="0" err="1" smtClean="0"/>
              <a:t>COnnectivity</a:t>
            </a:r>
            <a:r>
              <a:rPr lang="en-US" altLang="ko-KR" dirty="0" smtClean="0"/>
              <a:t> for companion device</a:t>
            </a:r>
            <a:br>
              <a:rPr lang="en-US" altLang="ko-KR" dirty="0" smtClean="0"/>
            </a:br>
            <a:r>
              <a:rPr lang="en-US" altLang="ko-KR" dirty="0" smtClean="0"/>
              <a:t>(ECO</a:t>
            </a:r>
            <a:r>
              <a:rPr lang="en-US" altLang="ko-KR" dirty="0"/>
              <a:t>)</a:t>
            </a:r>
            <a:endParaRPr lang="ko-KR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Why is a wearable device special?</a:t>
            </a:r>
          </a:p>
        </p:txBody>
      </p:sp>
      <p:sp>
        <p:nvSpPr>
          <p:cNvPr id="4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836712"/>
            <a:ext cx="8640960" cy="2592288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Smart watches should support various services including voice/streaming with full mobility, almost like smart phones. </a:t>
            </a:r>
          </a:p>
          <a:p>
            <a:r>
              <a:rPr lang="en-US" altLang="ko-KR" dirty="0" smtClean="0">
                <a:latin typeface="Calibri" panose="020F0502020204030204" pitchFamily="34" charset="0"/>
              </a:rPr>
              <a:t>Customers expect much longer battery lifetime than smart phones, possibly almost like legacy watches.</a:t>
            </a:r>
          </a:p>
          <a:p>
            <a:r>
              <a:rPr lang="en-US" altLang="ko-KR" dirty="0">
                <a:latin typeface="Calibri" panose="020F0502020204030204" pitchFamily="34" charset="0"/>
              </a:rPr>
              <a:t>Rel-12 PSM and Rel-13 </a:t>
            </a:r>
            <a:r>
              <a:rPr lang="en-US" altLang="ko-KR" dirty="0" err="1">
                <a:latin typeface="Calibri" panose="020F0502020204030204" pitchFamily="34" charset="0"/>
              </a:rPr>
              <a:t>eDRX</a:t>
            </a:r>
            <a:r>
              <a:rPr lang="en-US" altLang="ko-KR" dirty="0">
                <a:latin typeface="Calibri" panose="020F0502020204030204" pitchFamily="34" charset="0"/>
              </a:rPr>
              <a:t> are generally good for UE power saving. However, those features cannot </a:t>
            </a:r>
            <a:r>
              <a:rPr lang="en-US" altLang="ko-KR" dirty="0" smtClean="0">
                <a:latin typeface="Calibri" panose="020F0502020204030204" pitchFamily="34" charset="0"/>
              </a:rPr>
              <a:t>fully support </a:t>
            </a:r>
            <a:r>
              <a:rPr lang="en-US" altLang="ko-KR" dirty="0">
                <a:latin typeface="Calibri" panose="020F0502020204030204" pitchFamily="34" charset="0"/>
              </a:rPr>
              <a:t>real-time services such as voice call and streaming service</a:t>
            </a:r>
            <a:r>
              <a:rPr lang="en-US" altLang="ko-KR" dirty="0" smtClean="0">
                <a:latin typeface="Calibri" panose="020F0502020204030204" pitchFamily="34" charset="0"/>
              </a:rPr>
              <a:t>.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824" y="3306909"/>
            <a:ext cx="565517" cy="108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328" y="3306910"/>
            <a:ext cx="1040853" cy="98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내용 개체 틀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3854594"/>
              </p:ext>
            </p:extLst>
          </p:nvPr>
        </p:nvGraphicFramePr>
        <p:xfrm>
          <a:off x="272480" y="4451812"/>
          <a:ext cx="9361040" cy="2073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260"/>
                <a:gridCol w="2340260"/>
                <a:gridCol w="2340260"/>
                <a:gridCol w="2340260"/>
              </a:tblGrid>
              <a:tr h="388843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Smart Phone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Smart Watch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Smart Meter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Mobility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Full support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Full support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Limited support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Data</a:t>
                      </a:r>
                      <a:r>
                        <a:rPr lang="en-US" altLang="ko-KR" sz="1400" b="1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Rate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High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medium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Very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low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Delay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Sensitive</a:t>
                      </a:r>
                      <a:r>
                        <a:rPr lang="en-US" altLang="ko-KR" sz="1400" b="1" baseline="0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 service support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29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Sensitive</a:t>
                      </a:r>
                      <a:r>
                        <a:rPr lang="en-US" altLang="ko-KR" sz="1400" b="1" baseline="0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 service support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Insensitive service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only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Battery lifetime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Relatively short</a:t>
                      </a:r>
                    </a:p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(e.g. one or two days)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As long as possible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Extremely long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558" y="3212976"/>
            <a:ext cx="703833" cy="122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43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</a:rPr>
              <a:t>Customers will typically wear smart watches as their secondary devices while holding smart phones as their primary devices. </a:t>
            </a:r>
          </a:p>
          <a:p>
            <a:r>
              <a:rPr lang="en-US" altLang="ko-KR" dirty="0" smtClean="0">
                <a:latin typeface="Calibri" panose="020F0502020204030204" pitchFamily="34" charset="0"/>
              </a:rPr>
              <a:t>A smart watch including USIM can stand alone from time to time e.g</a:t>
            </a:r>
            <a:r>
              <a:rPr lang="en-US" altLang="ko-KR" dirty="0">
                <a:latin typeface="Calibri" panose="020F0502020204030204" pitchFamily="34" charset="0"/>
              </a:rPr>
              <a:t>. while </a:t>
            </a:r>
            <a:r>
              <a:rPr lang="en-US" altLang="ko-KR" dirty="0" smtClean="0">
                <a:latin typeface="Calibri" panose="020F0502020204030204" pitchFamily="34" charset="0"/>
              </a:rPr>
              <a:t>a user is doing </a:t>
            </a:r>
            <a:r>
              <a:rPr lang="en-US" altLang="ko-KR" dirty="0">
                <a:latin typeface="Calibri" panose="020F0502020204030204" pitchFamily="34" charset="0"/>
              </a:rPr>
              <a:t>outdoor </a:t>
            </a:r>
            <a:r>
              <a:rPr lang="en-US" altLang="ko-KR" dirty="0" smtClean="0">
                <a:latin typeface="Calibri" panose="020F0502020204030204" pitchFamily="34" charset="0"/>
              </a:rPr>
              <a:t>activity.</a:t>
            </a:r>
          </a:p>
          <a:p>
            <a:pPr lvl="1"/>
            <a:endParaRPr lang="en-US" altLang="ko-KR" dirty="0">
              <a:latin typeface="Calibri" panose="020F0502020204030204" pitchFamily="34" charset="0"/>
            </a:endParaRP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  <a:p>
            <a:pPr lvl="1"/>
            <a:endParaRPr lang="en-US" altLang="ko-KR" dirty="0">
              <a:latin typeface="Calibri" panose="020F0502020204030204" pitchFamily="34" charset="0"/>
            </a:endParaRP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  <a:p>
            <a:pPr lvl="1"/>
            <a:endParaRPr lang="en-US" altLang="ko-KR" dirty="0">
              <a:latin typeface="Calibri" panose="020F0502020204030204" pitchFamily="34" charset="0"/>
            </a:endParaRP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  <a:p>
            <a:pPr lvl="1"/>
            <a:endParaRPr lang="en-US" altLang="ko-KR" dirty="0">
              <a:latin typeface="Calibri" panose="020F0502020204030204" pitchFamily="34" charset="0"/>
            </a:endParaRP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</a:rPr>
              <a:t>“A wearable </a:t>
            </a:r>
            <a:r>
              <a:rPr lang="en-US" altLang="ko-KR" dirty="0" smtClean="0">
                <a:solidFill>
                  <a:srgbClr val="C00000"/>
                </a:solidFill>
                <a:latin typeface="Calibri" panose="020F0502020204030204" pitchFamily="34" charset="0"/>
              </a:rPr>
              <a:t>UE </a:t>
            </a: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</a:rPr>
              <a:t>can leverage </a:t>
            </a:r>
            <a:r>
              <a:rPr lang="en-US" altLang="ko-KR" dirty="0" smtClean="0">
                <a:solidFill>
                  <a:srgbClr val="C00000"/>
                </a:solidFill>
                <a:latin typeface="Calibri" panose="020F0502020204030204" pitchFamily="34" charset="0"/>
              </a:rPr>
              <a:t>the master </a:t>
            </a: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</a:rPr>
              <a:t>phone </a:t>
            </a:r>
            <a:r>
              <a:rPr lang="en-US" altLang="ko-KR" dirty="0" smtClean="0">
                <a:solidFill>
                  <a:srgbClr val="C00000"/>
                </a:solidFill>
                <a:latin typeface="Calibri" panose="020F0502020204030204" pitchFamily="34" charset="0"/>
              </a:rPr>
              <a:t>in proximity to enhance connectivity with power efficiency.”</a:t>
            </a:r>
            <a:endParaRPr lang="en-US" altLang="ko-KR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  <a:p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Wearable and </a:t>
            </a:r>
            <a:r>
              <a:rPr lang="en-US" altLang="ko-KR" dirty="0" smtClean="0"/>
              <a:t>secondary UE</a:t>
            </a:r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36" y="2894166"/>
            <a:ext cx="1131034" cy="217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102" y="3161592"/>
            <a:ext cx="1353418" cy="177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왼쪽/오른쪽 화살표 5"/>
          <p:cNvSpPr/>
          <p:nvPr/>
        </p:nvSpPr>
        <p:spPr bwMode="auto">
          <a:xfrm>
            <a:off x="2309798" y="3403046"/>
            <a:ext cx="2505546" cy="1296144"/>
          </a:xfrm>
          <a:prstGeom prst="leftRightArrow">
            <a:avLst>
              <a:gd name="adj1" fmla="val 50000"/>
              <a:gd name="adj2" fmla="val 32561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82952" y="2976926"/>
            <a:ext cx="2954015" cy="338554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b="1" i="1" dirty="0" smtClean="0">
                <a:solidFill>
                  <a:srgbClr val="0070C0"/>
                </a:solidFill>
                <a:ea typeface="돋움" pitchFamily="50" charset="-127"/>
              </a:rPr>
              <a:t>We belong to the same user.</a:t>
            </a:r>
            <a:endParaRPr lang="ko-KR" altLang="en-US" b="1" i="1" dirty="0" smtClean="0">
              <a:solidFill>
                <a:srgbClr val="0070C0"/>
              </a:solidFill>
              <a:ea typeface="돋움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49017" y="4982398"/>
            <a:ext cx="1400127" cy="338554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b="1" i="1" dirty="0" smtClean="0">
                <a:solidFill>
                  <a:srgbClr val="0070C0"/>
                </a:solidFill>
                <a:ea typeface="돋움" pitchFamily="50" charset="-127"/>
              </a:rPr>
              <a:t>In proximity</a:t>
            </a:r>
            <a:endParaRPr lang="ko-KR" altLang="en-US" b="1" i="1" dirty="0" smtClean="0">
              <a:solidFill>
                <a:srgbClr val="0070C0"/>
              </a:solidFill>
              <a:ea typeface="돋움" pitchFamily="50" charset="-127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640" y="3315254"/>
            <a:ext cx="1800200" cy="154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아래로 구부러진 화살표 9"/>
          <p:cNvSpPr/>
          <p:nvPr/>
        </p:nvSpPr>
        <p:spPr bwMode="auto">
          <a:xfrm>
            <a:off x="6183496" y="2652890"/>
            <a:ext cx="1656184" cy="648072"/>
          </a:xfrm>
          <a:prstGeom prst="curvedDownArrow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1" name="위로 구부러진 화살표 10"/>
          <p:cNvSpPr/>
          <p:nvPr/>
        </p:nvSpPr>
        <p:spPr bwMode="auto">
          <a:xfrm>
            <a:off x="6111488" y="4838382"/>
            <a:ext cx="1656184" cy="678850"/>
          </a:xfrm>
          <a:prstGeom prst="curvedUpArrow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14425" y="2606134"/>
            <a:ext cx="1289134" cy="584775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b="1" i="1" dirty="0" smtClean="0">
                <a:solidFill>
                  <a:srgbClr val="C00000"/>
                </a:solidFill>
                <a:ea typeface="돋움" pitchFamily="50" charset="-127"/>
              </a:rPr>
              <a:t>Standalone</a:t>
            </a:r>
          </a:p>
          <a:p>
            <a:r>
              <a:rPr lang="en-US" altLang="ko-KR" i="1" dirty="0" smtClean="0">
                <a:solidFill>
                  <a:srgbClr val="C00000"/>
                </a:solidFill>
              </a:rPr>
              <a:t>device</a:t>
            </a:r>
            <a:endParaRPr lang="ko-KR" altLang="en-US" b="1" i="1" dirty="0" smtClean="0">
              <a:solidFill>
                <a:srgbClr val="C00000"/>
              </a:solidFill>
              <a:ea typeface="돋움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25870" y="2606134"/>
            <a:ext cx="1231426" cy="584775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b="1" i="1" dirty="0" smtClean="0">
                <a:solidFill>
                  <a:srgbClr val="C00000"/>
                </a:solidFill>
                <a:ea typeface="돋움" pitchFamily="50" charset="-127"/>
              </a:rPr>
              <a:t>Secondary</a:t>
            </a:r>
            <a:endParaRPr lang="en-US" altLang="ko-KR" i="1" dirty="0">
              <a:solidFill>
                <a:srgbClr val="C00000"/>
              </a:solidFill>
            </a:endParaRPr>
          </a:p>
          <a:p>
            <a:r>
              <a:rPr lang="en-US" altLang="ko-KR" b="1" i="1" dirty="0" smtClean="0">
                <a:solidFill>
                  <a:srgbClr val="C00000"/>
                </a:solidFill>
                <a:ea typeface="돋움" pitchFamily="50" charset="-127"/>
              </a:rPr>
              <a:t>device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89304" y="4982398"/>
            <a:ext cx="1799275" cy="338554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b="1" i="1" dirty="0" smtClean="0">
                <a:solidFill>
                  <a:srgbClr val="0070C0"/>
                </a:solidFill>
                <a:ea typeface="돋움" pitchFamily="50" charset="-127"/>
              </a:rPr>
              <a:t>Not in proximity</a:t>
            </a:r>
            <a:endParaRPr lang="ko-KR" altLang="en-US" b="1" i="1" dirty="0" smtClean="0">
              <a:solidFill>
                <a:srgbClr val="0070C0"/>
              </a:solidFill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2186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 smtClean="0">
                <a:solidFill>
                  <a:srgbClr val="0070C0"/>
                </a:solidFill>
                <a:latin typeface="Calibri" panose="020F0502020204030204" pitchFamily="34" charset="0"/>
                <a:ea typeface="HY백송B" panose="02030600000101010101" pitchFamily="18" charset="-127"/>
              </a:rPr>
              <a:t>SA1 is working on enhanced connectivity e.g. for wearable device in the context of connectivity aspects in SMARTER.</a:t>
            </a:r>
          </a:p>
          <a:p>
            <a:r>
              <a:rPr lang="en-US" altLang="ko-KR" dirty="0" smtClean="0">
                <a:latin typeface="Calibri" panose="020F0502020204030204" pitchFamily="34" charset="0"/>
                <a:ea typeface="HY백송B" panose="02030600000101010101" pitchFamily="18" charset="-127"/>
              </a:rPr>
              <a:t>In SA1 scenario, a device can be connected to </a:t>
            </a:r>
            <a:r>
              <a:rPr lang="en-US" altLang="ko-KR" dirty="0">
                <a:latin typeface="Calibri" panose="020F0502020204030204" pitchFamily="34" charset="0"/>
                <a:ea typeface="HY백송B" panose="02030600000101010101" pitchFamily="18" charset="-127"/>
              </a:rPr>
              <a:t>the network through a relay </a:t>
            </a:r>
            <a:r>
              <a:rPr lang="en-US" altLang="ko-KR" dirty="0" smtClean="0">
                <a:latin typeface="Calibri" panose="020F0502020204030204" pitchFamily="34" charset="0"/>
                <a:ea typeface="HY백송B" panose="02030600000101010101" pitchFamily="18" charset="-127"/>
              </a:rPr>
              <a:t>UE.</a:t>
            </a:r>
            <a:endParaRPr lang="en-US" altLang="ko-KR" dirty="0">
              <a:latin typeface="Calibri" panose="020F0502020204030204" pitchFamily="34" charset="0"/>
              <a:ea typeface="HY백송B" panose="02030600000101010101" pitchFamily="18" charset="-127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Connectivity aspects in </a:t>
            </a:r>
            <a:r>
              <a:rPr lang="en-US" altLang="ko-KR" dirty="0" smtClean="0"/>
              <a:t>SMARTER</a:t>
            </a: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0" y="2780928"/>
            <a:ext cx="5713796" cy="313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12840" y="4028871"/>
            <a:ext cx="6336704" cy="2015936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marL="342900" indent="-342900" algn="l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HY백송B" panose="02030600000101010101" pitchFamily="18" charset="-127"/>
                <a:cs typeface="Arial" panose="020B0604020202020204" pitchFamily="34" charset="0"/>
              </a:rPr>
              <a:t>A short range communication RAT might be Bluetooth, WLAN or a 3GPP RAT.</a:t>
            </a:r>
          </a:p>
          <a:p>
            <a:pPr marL="342900" indent="-342900" algn="l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HY백송B" panose="02030600000101010101" pitchFamily="18" charset="-127"/>
                <a:cs typeface="Arial" panose="020B0604020202020204" pitchFamily="34" charset="0"/>
              </a:rPr>
              <a:t>A device can switch between a direct connection and a relayed connection to the network </a:t>
            </a:r>
            <a:endParaRPr lang="ko-KR" altLang="en-US" sz="1300" b="1" dirty="0" smtClean="0"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9095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SA1 defines key aspects of connectivity aspects. Most of them are essential in RAN to support  smart watches: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Secure communications and </a:t>
            </a:r>
            <a:r>
              <a:rPr lang="en-US" altLang="ko-KR" dirty="0" err="1" smtClean="0">
                <a:latin typeface="Calibri" panose="020F0502020204030204" pitchFamily="34" charset="0"/>
              </a:rPr>
              <a:t>QoS</a:t>
            </a:r>
            <a:r>
              <a:rPr lang="en-US" altLang="ko-KR" dirty="0" smtClean="0">
                <a:latin typeface="Calibri" panose="020F0502020204030204" pitchFamily="34" charset="0"/>
              </a:rPr>
              <a:t> consideration </a:t>
            </a:r>
            <a:r>
              <a:rPr lang="en-US" altLang="ko-KR" dirty="0">
                <a:latin typeface="Calibri" panose="020F0502020204030204" pitchFamily="34" charset="0"/>
              </a:rPr>
              <a:t>between the devices using short range </a:t>
            </a:r>
            <a:r>
              <a:rPr lang="en-US" altLang="ko-KR" dirty="0" smtClean="0">
                <a:latin typeface="Calibri" panose="020F0502020204030204" pitchFamily="34" charset="0"/>
              </a:rPr>
              <a:t>communications</a:t>
            </a:r>
            <a:endParaRPr lang="en-US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Supporting </a:t>
            </a:r>
            <a:r>
              <a:rPr lang="en-US" altLang="ko-KR" dirty="0">
                <a:latin typeface="Calibri" panose="020F0502020204030204" pitchFamily="34" charset="0"/>
              </a:rPr>
              <a:t>the desired end user services, including real-time voice and </a:t>
            </a:r>
            <a:r>
              <a:rPr lang="en-US" altLang="ko-KR" dirty="0" smtClean="0">
                <a:latin typeface="Calibri" panose="020F0502020204030204" pitchFamily="34" charset="0"/>
              </a:rPr>
              <a:t>data</a:t>
            </a:r>
            <a:endParaRPr lang="en-US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Minimizing </a:t>
            </a:r>
            <a:r>
              <a:rPr lang="en-US" altLang="ko-KR" dirty="0">
                <a:latin typeface="Calibri" panose="020F0502020204030204" pitchFamily="34" charset="0"/>
              </a:rPr>
              <a:t>power consumption on </a:t>
            </a:r>
            <a:r>
              <a:rPr lang="en-US" altLang="ko-KR" dirty="0" smtClean="0">
                <a:latin typeface="Calibri" panose="020F0502020204030204" pitchFamily="34" charset="0"/>
              </a:rPr>
              <a:t>devices</a:t>
            </a:r>
            <a:endParaRPr lang="en-US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Supporting </a:t>
            </a:r>
            <a:r>
              <a:rPr lang="en-US" altLang="ko-KR" dirty="0">
                <a:latin typeface="Calibri" panose="020F0502020204030204" pitchFamily="34" charset="0"/>
              </a:rPr>
              <a:t>multiple devices behind a relay UE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Service </a:t>
            </a:r>
            <a:r>
              <a:rPr lang="en-US" altLang="ko-KR" dirty="0">
                <a:latin typeface="Calibri" panose="020F0502020204030204" pitchFamily="34" charset="0"/>
              </a:rPr>
              <a:t>continuity for devices that switch between a relayed and  direct connection to the </a:t>
            </a:r>
            <a:r>
              <a:rPr lang="en-US" altLang="ko-KR" dirty="0" smtClean="0">
                <a:latin typeface="Calibri" panose="020F0502020204030204" pitchFamily="34" charset="0"/>
              </a:rPr>
              <a:t>network and for </a:t>
            </a:r>
            <a:r>
              <a:rPr lang="en-US" altLang="ko-KR" dirty="0">
                <a:latin typeface="Calibri" panose="020F0502020204030204" pitchFamily="34" charset="0"/>
              </a:rPr>
              <a:t>devices that switch from one relay connection to another relay connection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Supporting </a:t>
            </a:r>
            <a:r>
              <a:rPr lang="en-US" altLang="ko-KR" dirty="0">
                <a:latin typeface="Calibri" panose="020F0502020204030204" pitchFamily="34" charset="0"/>
              </a:rPr>
              <a:t>roaming access to the network, whether the relayed or relaying device is </a:t>
            </a:r>
            <a:r>
              <a:rPr lang="en-US" altLang="ko-KR" dirty="0" smtClean="0">
                <a:latin typeface="Calibri" panose="020F0502020204030204" pitchFamily="34" charset="0"/>
              </a:rPr>
              <a:t>roaming</a:t>
            </a:r>
          </a:p>
          <a:p>
            <a:r>
              <a:rPr lang="en-US" altLang="ko-KR" dirty="0" smtClean="0">
                <a:solidFill>
                  <a:srgbClr val="0070C0"/>
                </a:solidFill>
                <a:latin typeface="Calibri" panose="020F0502020204030204" pitchFamily="34" charset="0"/>
              </a:rPr>
              <a:t>Companion study on RAN aspects must start in Rel-14 to provide enhanced connectivity in Rel-15 considering market needs for attractive wearable devices.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Key aspects for enhanced connectivity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7149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08720"/>
            <a:ext cx="9145016" cy="382504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 smtClean="0">
                <a:solidFill>
                  <a:srgbClr val="0070C0"/>
                </a:solidFill>
                <a:latin typeface="Calibri" panose="020F0502020204030204" pitchFamily="34" charset="0"/>
              </a:rPr>
              <a:t>Support SA1 requirements on connectivity aspects for both LTE and 5G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The study is initially based on LTE in SI phase </a:t>
            </a:r>
            <a:r>
              <a:rPr lang="en-US" altLang="ko-KR" dirty="0" smtClean="0">
                <a:latin typeface="Calibri" panose="020F0502020204030204" pitchFamily="34" charset="0"/>
              </a:rPr>
              <a:t>but should consider SA1 progress. 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The study should move </a:t>
            </a:r>
            <a:r>
              <a:rPr lang="en-US" altLang="ko-KR" dirty="0">
                <a:latin typeface="Calibri" panose="020F0502020204030204" pitchFamily="34" charset="0"/>
              </a:rPr>
              <a:t>forwards for 5G </a:t>
            </a:r>
            <a:r>
              <a:rPr lang="en-US" altLang="ko-KR" dirty="0" smtClean="0">
                <a:latin typeface="Calibri" panose="020F0502020204030204" pitchFamily="34" charset="0"/>
              </a:rPr>
              <a:t>e.g. in </a:t>
            </a:r>
            <a:r>
              <a:rPr lang="en-US" altLang="ko-KR" dirty="0">
                <a:latin typeface="Calibri" panose="020F0502020204030204" pitchFamily="34" charset="0"/>
              </a:rPr>
              <a:t>the end of SI phase or in WI phase</a:t>
            </a:r>
            <a:r>
              <a:rPr lang="en-US" altLang="ko-KR" dirty="0" smtClean="0">
                <a:latin typeface="Calibri" panose="020F0502020204030204" pitchFamily="34" charset="0"/>
              </a:rPr>
              <a:t>.</a:t>
            </a:r>
            <a:endParaRPr lang="en-US" altLang="ko-KR" dirty="0">
              <a:latin typeface="Calibri" panose="020F0502020204030204" pitchFamily="34" charset="0"/>
            </a:endParaRPr>
          </a:p>
          <a:p>
            <a:r>
              <a:rPr lang="en-US" altLang="ko-KR" dirty="0" smtClean="0">
                <a:latin typeface="Calibri" panose="020F0502020204030204" pitchFamily="34" charset="0"/>
              </a:rPr>
              <a:t>Investigate the enhanced </a:t>
            </a:r>
            <a:r>
              <a:rPr lang="en-US" altLang="ko-KR" dirty="0">
                <a:latin typeface="Calibri" panose="020F0502020204030204" pitchFamily="34" charset="0"/>
              </a:rPr>
              <a:t>connection </a:t>
            </a:r>
            <a:r>
              <a:rPr lang="en-US" altLang="ko-KR" dirty="0" smtClean="0">
                <a:latin typeface="Calibri" panose="020F0502020204030204" pitchFamily="34" charset="0"/>
              </a:rPr>
              <a:t>of companion UE to the network via </a:t>
            </a:r>
            <a:r>
              <a:rPr lang="en-US" altLang="ko-KR" dirty="0">
                <a:latin typeface="Calibri" panose="020F0502020204030204" pitchFamily="34" charset="0"/>
              </a:rPr>
              <a:t>master </a:t>
            </a:r>
            <a:r>
              <a:rPr lang="en-US" altLang="ko-KR" dirty="0" smtClean="0">
                <a:latin typeface="Calibri" panose="020F0502020204030204" pitchFamily="34" charset="0"/>
              </a:rPr>
              <a:t>UE [RAN2, RAN3]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Support the enhanced connection even while companion UE is switching off AS operation</a:t>
            </a:r>
          </a:p>
          <a:p>
            <a:r>
              <a:rPr lang="en-US" altLang="ko-KR" dirty="0" smtClean="0">
                <a:latin typeface="Calibri" panose="020F0502020204030204" pitchFamily="34" charset="0"/>
              </a:rPr>
              <a:t>Investigate service </a:t>
            </a:r>
            <a:r>
              <a:rPr lang="en-US" altLang="ko-KR" dirty="0">
                <a:latin typeface="Calibri" panose="020F0502020204030204" pitchFamily="34" charset="0"/>
              </a:rPr>
              <a:t>continuity between enhanced connection and </a:t>
            </a:r>
            <a:r>
              <a:rPr lang="en-US" altLang="ko-KR" dirty="0" err="1">
                <a:latin typeface="Calibri" panose="020F0502020204030204" pitchFamily="34" charset="0"/>
              </a:rPr>
              <a:t>Uu</a:t>
            </a:r>
            <a:r>
              <a:rPr lang="en-US" altLang="ko-KR" dirty="0">
                <a:latin typeface="Calibri" panose="020F0502020204030204" pitchFamily="34" charset="0"/>
              </a:rPr>
              <a:t> </a:t>
            </a:r>
            <a:r>
              <a:rPr lang="en-US" altLang="ko-KR" dirty="0" smtClean="0">
                <a:latin typeface="Calibri" panose="020F0502020204030204" pitchFamily="34" charset="0"/>
              </a:rPr>
              <a:t>connection </a:t>
            </a:r>
            <a:r>
              <a:rPr lang="en-US" altLang="ko-KR" dirty="0">
                <a:latin typeface="Calibri" panose="020F0502020204030204" pitchFamily="34" charset="0"/>
              </a:rPr>
              <a:t>under operators’ control for support of real-time service. [RAN2, RAN3]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Companion UE may switch between enhanced connection and </a:t>
            </a:r>
            <a:r>
              <a:rPr lang="en-US" altLang="ko-KR" dirty="0" err="1" smtClean="0">
                <a:latin typeface="Calibri" panose="020F0502020204030204" pitchFamily="34" charset="0"/>
              </a:rPr>
              <a:t>Uu</a:t>
            </a:r>
            <a:r>
              <a:rPr lang="en-US" altLang="ko-KR" dirty="0" smtClean="0">
                <a:latin typeface="Calibri" panose="020F0502020204030204" pitchFamily="34" charset="0"/>
              </a:rPr>
              <a:t> connection e.g. considering </a:t>
            </a:r>
            <a:r>
              <a:rPr lang="en-US" altLang="ko-KR" dirty="0" err="1" smtClean="0">
                <a:latin typeface="Calibri" panose="020F0502020204030204" pitchFamily="34" charset="0"/>
              </a:rPr>
              <a:t>QoS</a:t>
            </a:r>
            <a:r>
              <a:rPr lang="en-US" altLang="ko-KR" dirty="0" smtClean="0">
                <a:latin typeface="Calibri" panose="020F0502020204030204" pitchFamily="34" charset="0"/>
              </a:rPr>
              <a:t> and/or proximity with master UE. 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Support service </a:t>
            </a:r>
            <a:r>
              <a:rPr lang="en-US" altLang="ko-KR" dirty="0">
                <a:latin typeface="Calibri" panose="020F0502020204030204" pitchFamily="34" charset="0"/>
              </a:rPr>
              <a:t>continuity with short interruption in switch e.g. for real time traffic.</a:t>
            </a:r>
            <a:endParaRPr lang="en-US" altLang="ko-KR" dirty="0" smtClean="0">
              <a:latin typeface="Calibri" panose="020F050202020403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Study areas for enhanced connectivity (1/2)</a:t>
            </a:r>
            <a:endParaRPr lang="ko-KR" altLang="en-US" dirty="0"/>
          </a:p>
        </p:txBody>
      </p:sp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772" y="5280585"/>
            <a:ext cx="519113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955" y="4550931"/>
            <a:ext cx="36512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TextBox 64"/>
          <p:cNvSpPr txBox="1"/>
          <p:nvPr/>
        </p:nvSpPr>
        <p:spPr>
          <a:xfrm>
            <a:off x="1926571" y="6207115"/>
            <a:ext cx="219803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ea typeface="돋움" pitchFamily="50" charset="-127"/>
              </a:rPr>
              <a:t>Bluetooth, WLAN or new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ea typeface="돋움" pitchFamily="50" charset="-127"/>
              </a:rPr>
              <a:t>s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</a:rPr>
              <a:t>idelink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ea typeface="돋움" pitchFamily="50" charset="-127"/>
            </a:endParaRPr>
          </a:p>
        </p:txBody>
      </p:sp>
      <p:sp>
        <p:nvSpPr>
          <p:cNvPr id="66" name="왼쪽/오른쪽 화살표 65"/>
          <p:cNvSpPr>
            <a:spLocks noChangeArrowheads="1"/>
          </p:cNvSpPr>
          <p:nvPr/>
        </p:nvSpPr>
        <p:spPr bwMode="auto">
          <a:xfrm rot="7964934">
            <a:off x="1516667" y="5218989"/>
            <a:ext cx="1454150" cy="303212"/>
          </a:xfrm>
          <a:prstGeom prst="leftRightArrow">
            <a:avLst>
              <a:gd name="adj1" fmla="val 50000"/>
              <a:gd name="adj2" fmla="val 50001"/>
            </a:avLst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charset="-127"/>
            </a:endParaRPr>
          </a:p>
        </p:txBody>
      </p:sp>
      <p:cxnSp>
        <p:nvCxnSpPr>
          <p:cNvPr id="67" name="직선 화살표 연결선 66"/>
          <p:cNvCxnSpPr/>
          <p:nvPr/>
        </p:nvCxnSpPr>
        <p:spPr bwMode="auto">
          <a:xfrm>
            <a:off x="1787336" y="6183395"/>
            <a:ext cx="2360612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68" name="오른쪽 화살표 5"/>
          <p:cNvSpPr>
            <a:spLocks noChangeArrowheads="1"/>
          </p:cNvSpPr>
          <p:nvPr/>
        </p:nvSpPr>
        <p:spPr bwMode="auto">
          <a:xfrm rot="18765880">
            <a:off x="1762729" y="5357101"/>
            <a:ext cx="1389063" cy="333375"/>
          </a:xfrm>
          <a:prstGeom prst="rightArrow">
            <a:avLst>
              <a:gd name="adj1" fmla="val 50000"/>
              <a:gd name="adj2" fmla="val 49846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ko-KR" altLang="en-US">
              <a:ea typeface="굴림" charset="-127"/>
            </a:endParaRPr>
          </a:p>
        </p:txBody>
      </p:sp>
      <p:sp>
        <p:nvSpPr>
          <p:cNvPr id="69" name="오른쪽 화살표 27"/>
          <p:cNvSpPr>
            <a:spLocks noChangeArrowheads="1"/>
          </p:cNvSpPr>
          <p:nvPr/>
        </p:nvSpPr>
        <p:spPr bwMode="auto">
          <a:xfrm>
            <a:off x="1942911" y="5838907"/>
            <a:ext cx="2217737" cy="331788"/>
          </a:xfrm>
          <a:prstGeom prst="rightArrow">
            <a:avLst>
              <a:gd name="adj1" fmla="val 50000"/>
              <a:gd name="adj2" fmla="val 50101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ko-KR" altLang="en-US">
              <a:ea typeface="굴림" charset="-127"/>
            </a:endParaRPr>
          </a:p>
        </p:txBody>
      </p:sp>
      <p:sp>
        <p:nvSpPr>
          <p:cNvPr id="70" name="TextBox 39"/>
          <p:cNvSpPr txBox="1">
            <a:spLocks noChangeArrowheads="1"/>
          </p:cNvSpPr>
          <p:nvPr/>
        </p:nvSpPr>
        <p:spPr bwMode="auto">
          <a:xfrm>
            <a:off x="3230567" y="4717096"/>
            <a:ext cx="44114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b="1" dirty="0" smtClean="0">
                <a:latin typeface="Arial" charset="0"/>
                <a:ea typeface="돋움" pitchFamily="50" charset="-127"/>
              </a:rPr>
              <a:t>NW</a:t>
            </a:r>
          </a:p>
        </p:txBody>
      </p:sp>
      <p:sp>
        <p:nvSpPr>
          <p:cNvPr id="71" name="TextBox 39"/>
          <p:cNvSpPr txBox="1">
            <a:spLocks noChangeArrowheads="1"/>
          </p:cNvSpPr>
          <p:nvPr/>
        </p:nvSpPr>
        <p:spPr bwMode="auto">
          <a:xfrm>
            <a:off x="920552" y="4894805"/>
            <a:ext cx="7904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latin typeface="Arial" charset="0"/>
                <a:ea typeface="돋움" pitchFamily="50" charset="-127"/>
              </a:rPr>
              <a:t>Master UE</a:t>
            </a:r>
          </a:p>
        </p:txBody>
      </p:sp>
      <p:sp>
        <p:nvSpPr>
          <p:cNvPr id="72" name="TextBox 39"/>
          <p:cNvSpPr txBox="1">
            <a:spLocks noChangeArrowheads="1"/>
          </p:cNvSpPr>
          <p:nvPr/>
        </p:nvSpPr>
        <p:spPr bwMode="auto">
          <a:xfrm>
            <a:off x="4075488" y="4910971"/>
            <a:ext cx="10061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latin typeface="Arial" charset="0"/>
                <a:ea typeface="돋움" pitchFamily="50" charset="-127"/>
              </a:rPr>
              <a:t>Companion UE</a:t>
            </a:r>
          </a:p>
        </p:txBody>
      </p:sp>
      <p:sp>
        <p:nvSpPr>
          <p:cNvPr id="73" name="TextBox 39"/>
          <p:cNvSpPr txBox="1">
            <a:spLocks noChangeArrowheads="1"/>
          </p:cNvSpPr>
          <p:nvPr/>
        </p:nvSpPr>
        <p:spPr bwMode="auto">
          <a:xfrm>
            <a:off x="1903781" y="5632212"/>
            <a:ext cx="171553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100" dirty="0" smtClean="0">
                <a:solidFill>
                  <a:srgbClr val="C00000"/>
                </a:solidFill>
                <a:latin typeface="Arial" charset="0"/>
              </a:rPr>
              <a:t>Enhanced </a:t>
            </a:r>
            <a:r>
              <a:rPr lang="en-US" altLang="ko-KR" sz="1100" b="1" dirty="0" smtClean="0">
                <a:solidFill>
                  <a:srgbClr val="C00000"/>
                </a:solidFill>
                <a:latin typeface="Arial" charset="0"/>
                <a:ea typeface="돋움" pitchFamily="50" charset="-127"/>
              </a:rPr>
              <a:t>Connection 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100" b="1" dirty="0" smtClean="0">
                <a:solidFill>
                  <a:srgbClr val="C00000"/>
                </a:solidFill>
                <a:latin typeface="Arial" charset="0"/>
                <a:ea typeface="돋움" pitchFamily="50" charset="-127"/>
              </a:rPr>
              <a:t>via </a:t>
            </a:r>
            <a:r>
              <a:rPr lang="en-US" altLang="ko-KR" sz="1100" b="1" dirty="0" smtClean="0">
                <a:solidFill>
                  <a:srgbClr val="C00000"/>
                </a:solidFill>
                <a:latin typeface="Arial" charset="0"/>
                <a:ea typeface="돋움" pitchFamily="50" charset="-127"/>
              </a:rPr>
              <a:t>master UE</a:t>
            </a:r>
            <a:endParaRPr lang="ko-KR" altLang="en-US" sz="1100" b="1" dirty="0">
              <a:solidFill>
                <a:srgbClr val="C00000"/>
              </a:solidFill>
              <a:latin typeface="Arial" charset="0"/>
              <a:ea typeface="돋움" pitchFamily="50" charset="-127"/>
            </a:endParaRPr>
          </a:p>
        </p:txBody>
      </p:sp>
      <p:sp>
        <p:nvSpPr>
          <p:cNvPr id="74" name="왼쪽/오른쪽 화살표 73"/>
          <p:cNvSpPr/>
          <p:nvPr/>
        </p:nvSpPr>
        <p:spPr bwMode="auto">
          <a:xfrm>
            <a:off x="5097016" y="5377133"/>
            <a:ext cx="1440160" cy="958029"/>
          </a:xfrm>
          <a:prstGeom prst="leftRightArrow">
            <a:avLst>
              <a:gd name="adj1" fmla="val 50000"/>
              <a:gd name="adj2" fmla="val 3498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pic>
        <p:nvPicPr>
          <p:cNvPr id="7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968" y="4478923"/>
            <a:ext cx="36512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왼쪽/오른쪽 화살표 75"/>
          <p:cNvSpPr>
            <a:spLocks noChangeArrowheads="1"/>
          </p:cNvSpPr>
          <p:nvPr/>
        </p:nvSpPr>
        <p:spPr bwMode="auto">
          <a:xfrm rot="7964934">
            <a:off x="7338632" y="5185718"/>
            <a:ext cx="1454150" cy="303212"/>
          </a:xfrm>
          <a:prstGeom prst="leftRightArrow">
            <a:avLst>
              <a:gd name="adj1" fmla="val 50000"/>
              <a:gd name="adj2" fmla="val 50001"/>
            </a:avLst>
          </a:prstGeom>
          <a:solidFill>
            <a:srgbClr val="FFC000"/>
          </a:solidFill>
          <a:ln>
            <a:noFill/>
          </a:ln>
          <a:extLst/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charset="-127"/>
            </a:endParaRPr>
          </a:p>
        </p:txBody>
      </p:sp>
      <p:sp>
        <p:nvSpPr>
          <p:cNvPr id="77" name="TextBox 39"/>
          <p:cNvSpPr txBox="1">
            <a:spLocks noChangeArrowheads="1"/>
          </p:cNvSpPr>
          <p:nvPr/>
        </p:nvSpPr>
        <p:spPr bwMode="auto">
          <a:xfrm>
            <a:off x="5181456" y="5570029"/>
            <a:ext cx="12602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solidFill>
                  <a:srgbClr val="0070C0"/>
                </a:solidFill>
                <a:latin typeface="Arial" charset="0"/>
              </a:rPr>
              <a:t>Connection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dirty="0" smtClean="0">
                <a:solidFill>
                  <a:srgbClr val="0070C0"/>
                </a:solidFill>
                <a:latin typeface="Arial" charset="0"/>
              </a:rPr>
              <a:t>switching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solidFill>
                  <a:srgbClr val="0070C0"/>
                </a:solidFill>
                <a:latin typeface="Arial" charset="0"/>
              </a:rPr>
              <a:t>under NW control</a:t>
            </a:r>
            <a:endParaRPr lang="ko-KR" altLang="en-US" sz="10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78" name="TextBox 39"/>
          <p:cNvSpPr txBox="1">
            <a:spLocks noChangeArrowheads="1"/>
          </p:cNvSpPr>
          <p:nvPr/>
        </p:nvSpPr>
        <p:spPr bwMode="auto">
          <a:xfrm>
            <a:off x="8866670" y="4700498"/>
            <a:ext cx="44114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b="1" dirty="0" smtClean="0">
                <a:latin typeface="Arial" charset="0"/>
                <a:ea typeface="돋움" pitchFamily="50" charset="-127"/>
              </a:rPr>
              <a:t>NW</a:t>
            </a:r>
          </a:p>
        </p:txBody>
      </p:sp>
      <p:sp>
        <p:nvSpPr>
          <p:cNvPr id="79" name="TextBox 39"/>
          <p:cNvSpPr txBox="1">
            <a:spLocks noChangeArrowheads="1"/>
          </p:cNvSpPr>
          <p:nvPr/>
        </p:nvSpPr>
        <p:spPr bwMode="auto">
          <a:xfrm>
            <a:off x="7431194" y="5136476"/>
            <a:ext cx="139780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100" b="1" dirty="0" smtClean="0">
                <a:solidFill>
                  <a:srgbClr val="C00000"/>
                </a:solidFill>
                <a:latin typeface="Arial" charset="0"/>
                <a:ea typeface="돋움" pitchFamily="50" charset="-127"/>
              </a:rPr>
              <a:t>Connection 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100" b="1" dirty="0" smtClean="0">
                <a:solidFill>
                  <a:srgbClr val="C00000"/>
                </a:solidFill>
                <a:latin typeface="Arial" charset="0"/>
                <a:ea typeface="돋움" pitchFamily="50" charset="-127"/>
              </a:rPr>
              <a:t>on </a:t>
            </a:r>
            <a:r>
              <a:rPr lang="en-US" altLang="ko-KR" sz="1100" b="1" dirty="0" err="1" smtClean="0">
                <a:solidFill>
                  <a:srgbClr val="C00000"/>
                </a:solidFill>
                <a:latin typeface="Arial" charset="0"/>
                <a:ea typeface="돋움" pitchFamily="50" charset="-127"/>
              </a:rPr>
              <a:t>Uu</a:t>
            </a:r>
            <a:endParaRPr lang="ko-KR" altLang="en-US" sz="1100" b="1" dirty="0">
              <a:solidFill>
                <a:srgbClr val="C00000"/>
              </a:solidFill>
              <a:latin typeface="Arial" charset="0"/>
              <a:ea typeface="돋움" pitchFamily="50" charset="-127"/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410" y="5268755"/>
            <a:ext cx="792352" cy="10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760" y="5225533"/>
            <a:ext cx="792352" cy="10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90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23529"/>
            <a:ext cx="9145016" cy="5529807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Support maintenance of the enhanced connection for companion </a:t>
            </a:r>
            <a:r>
              <a:rPr lang="en-US" altLang="ko-KR" dirty="0">
                <a:latin typeface="Calibri" panose="020F0502020204030204" pitchFamily="34" charset="0"/>
              </a:rPr>
              <a:t>UE </a:t>
            </a:r>
            <a:r>
              <a:rPr lang="en-US" altLang="ko-KR" dirty="0" smtClean="0">
                <a:latin typeface="Calibri" panose="020F0502020204030204" pitchFamily="34" charset="0"/>
              </a:rPr>
              <a:t>in mobility which is moving together </a:t>
            </a:r>
            <a:r>
              <a:rPr lang="en-US" altLang="ko-KR" dirty="0">
                <a:latin typeface="Calibri" panose="020F0502020204030204" pitchFamily="34" charset="0"/>
              </a:rPr>
              <a:t>with master UE [RAN2, RAN3]</a:t>
            </a: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Support the enhanced </a:t>
            </a:r>
            <a:r>
              <a:rPr lang="en-US" altLang="ko-KR" b="1" dirty="0">
                <a:latin typeface="Calibri" panose="020F0502020204030204" pitchFamily="34" charset="0"/>
              </a:rPr>
              <a:t>connection based on </a:t>
            </a:r>
            <a:r>
              <a:rPr lang="en-US" altLang="ko-KR" b="1" dirty="0" smtClean="0">
                <a:latin typeface="Calibri" panose="020F0502020204030204" pitchFamily="34" charset="0"/>
              </a:rPr>
              <a:t>non-3GPP RAT </a:t>
            </a:r>
            <a:r>
              <a:rPr lang="en-US" altLang="ko-KR" b="1" dirty="0">
                <a:latin typeface="Calibri" panose="020F0502020204030204" pitchFamily="34" charset="0"/>
              </a:rPr>
              <a:t>such as </a:t>
            </a:r>
            <a:r>
              <a:rPr lang="en-US" altLang="ko-KR" b="1" dirty="0" smtClean="0">
                <a:latin typeface="Calibri" panose="020F0502020204030204" pitchFamily="34" charset="0"/>
              </a:rPr>
              <a:t>Bluetooth and WLAN as well as Rel</a:t>
            </a:r>
            <a:r>
              <a:rPr lang="en-US" altLang="ko-KR" dirty="0" smtClean="0">
                <a:latin typeface="Calibri" panose="020F0502020204030204" pitchFamily="34" charset="0"/>
              </a:rPr>
              <a:t>-12/13 3GPP </a:t>
            </a:r>
            <a:r>
              <a:rPr lang="en-US" altLang="ko-KR" dirty="0" err="1" smtClean="0">
                <a:latin typeface="Calibri" panose="020F0502020204030204" pitchFamily="34" charset="0"/>
              </a:rPr>
              <a:t>sidelink</a:t>
            </a:r>
            <a:r>
              <a:rPr lang="en-US" altLang="ko-KR" b="1" dirty="0" smtClean="0">
                <a:latin typeface="Calibri" panose="020F0502020204030204" pitchFamily="34" charset="0"/>
              </a:rPr>
              <a:t>. [RAN2]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Consider support of the enhanced connection on Rel-12/13 </a:t>
            </a:r>
            <a:r>
              <a:rPr lang="en-US" altLang="ko-KR" dirty="0" err="1" smtClean="0">
                <a:latin typeface="Calibri" panose="020F0502020204030204" pitchFamily="34" charset="0"/>
              </a:rPr>
              <a:t>sidelink</a:t>
            </a:r>
            <a:r>
              <a:rPr lang="en-US" altLang="ko-KR" dirty="0" smtClean="0">
                <a:latin typeface="Calibri" panose="020F0502020204030204" pitchFamily="34" charset="0"/>
              </a:rPr>
              <a:t> without optimization</a:t>
            </a:r>
          </a:p>
          <a:p>
            <a:r>
              <a:rPr lang="en-US" altLang="ko-KR" dirty="0" smtClean="0">
                <a:latin typeface="Calibri" panose="020F0502020204030204" pitchFamily="34" charset="0"/>
              </a:rPr>
              <a:t>Investigate new design of short range </a:t>
            </a:r>
            <a:r>
              <a:rPr lang="en-US" altLang="ko-KR" dirty="0" err="1" smtClean="0">
                <a:latin typeface="Calibri" panose="020F0502020204030204" pitchFamily="34" charset="0"/>
              </a:rPr>
              <a:t>sidelink</a:t>
            </a:r>
            <a:r>
              <a:rPr lang="en-US" altLang="ko-KR" dirty="0" smtClean="0">
                <a:latin typeface="Calibri" panose="020F0502020204030204" pitchFamily="34" charset="0"/>
              </a:rPr>
              <a:t> transmissions on licensed/unlicensed band for the enhanced connection [RAN1, RAN2]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Support unicast transmissions in </a:t>
            </a:r>
            <a:r>
              <a:rPr lang="en-US" altLang="ko-KR" dirty="0" err="1" smtClean="0">
                <a:latin typeface="Calibri" panose="020F0502020204030204" pitchFamily="34" charset="0"/>
              </a:rPr>
              <a:t>sidelink</a:t>
            </a:r>
            <a:r>
              <a:rPr lang="en-US" altLang="ko-KR" dirty="0" smtClean="0">
                <a:latin typeface="Calibri" panose="020F0502020204030204" pitchFamily="34" charset="0"/>
              </a:rPr>
              <a:t> for power efficiency, higher reliability and higher throughput</a:t>
            </a: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The study is not limited to </a:t>
            </a:r>
            <a:r>
              <a:rPr lang="en-US" altLang="ko-KR" b="1" dirty="0" err="1" smtClean="0">
                <a:latin typeface="Calibri" panose="020F0502020204030204" pitchFamily="34" charset="0"/>
              </a:rPr>
              <a:t>IoT</a:t>
            </a:r>
            <a:r>
              <a:rPr lang="en-US" altLang="ko-KR" b="1" dirty="0" smtClean="0">
                <a:latin typeface="Calibri" panose="020F0502020204030204" pitchFamily="34" charset="0"/>
              </a:rPr>
              <a:t> </a:t>
            </a:r>
            <a:r>
              <a:rPr lang="en-US" altLang="ko-KR" dirty="0" smtClean="0">
                <a:latin typeface="Calibri" panose="020F0502020204030204" pitchFamily="34" charset="0"/>
              </a:rPr>
              <a:t>devices/services.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Support normal UE capabilities for LTE, e.g. Cat 4 or higher, as well as </a:t>
            </a:r>
            <a:r>
              <a:rPr lang="en-US" altLang="ko-KR" dirty="0" err="1" smtClean="0">
                <a:latin typeface="Calibri" panose="020F0502020204030204" pitchFamily="34" charset="0"/>
              </a:rPr>
              <a:t>IoT</a:t>
            </a:r>
            <a:r>
              <a:rPr lang="en-US" altLang="ko-KR" dirty="0" smtClean="0">
                <a:latin typeface="Calibri" panose="020F0502020204030204" pitchFamily="34" charset="0"/>
              </a:rPr>
              <a:t> devices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Consider various applications/services in wearable devices, like in smart phones.</a:t>
            </a:r>
          </a:p>
          <a:p>
            <a:endParaRPr lang="en-US" altLang="ko-KR" dirty="0" smtClean="0">
              <a:latin typeface="Calibri" panose="020F050202020403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Study areas for enhanced connectivity (2/2)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497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594927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ko-KR" dirty="0">
                <a:latin typeface="Calibri" panose="020F0502020204030204" pitchFamily="34" charset="0"/>
              </a:rPr>
              <a:t>The study </a:t>
            </a:r>
            <a:r>
              <a:rPr lang="en-US" altLang="ko-KR" dirty="0" smtClean="0">
                <a:latin typeface="Calibri" panose="020F0502020204030204" pitchFamily="34" charset="0"/>
              </a:rPr>
              <a:t>begins </a:t>
            </a:r>
            <a:r>
              <a:rPr lang="en-US" altLang="ko-KR" dirty="0">
                <a:latin typeface="Calibri" panose="020F0502020204030204" pitchFamily="34" charset="0"/>
              </a:rPr>
              <a:t>with </a:t>
            </a:r>
            <a:r>
              <a:rPr lang="en-US" altLang="ko-KR" dirty="0" smtClean="0">
                <a:latin typeface="Calibri" panose="020F0502020204030204" pitchFamily="34" charset="0"/>
              </a:rPr>
              <a:t>RAN scenarios and requirements on enhanced connectivity mainly for smart watches. Initial result of the study can be used as an input </a:t>
            </a:r>
            <a:r>
              <a:rPr lang="en-US" altLang="ko-KR" dirty="0">
                <a:latin typeface="Calibri" panose="020F0502020204030204" pitchFamily="34" charset="0"/>
              </a:rPr>
              <a:t>to 5G RAN </a:t>
            </a:r>
            <a:r>
              <a:rPr lang="en-US" altLang="ko-KR" dirty="0" smtClean="0">
                <a:latin typeface="Calibri" panose="020F0502020204030204" pitchFamily="34" charset="0"/>
              </a:rPr>
              <a:t>SI.</a:t>
            </a:r>
          </a:p>
          <a:p>
            <a:r>
              <a:rPr lang="en-US" altLang="ko-KR" dirty="0" smtClean="0">
                <a:latin typeface="Calibri" panose="020F0502020204030204" pitchFamily="34" charset="0"/>
              </a:rPr>
              <a:t>Q1/2016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RAN scenarios and requirements considering SA1 progress</a:t>
            </a:r>
          </a:p>
          <a:p>
            <a:r>
              <a:rPr lang="en-US" altLang="ko-KR" dirty="0" smtClean="0">
                <a:latin typeface="Calibri" panose="020F0502020204030204" pitchFamily="34" charset="0"/>
              </a:rPr>
              <a:t>Q2/2016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RAN scenarios and requirements</a:t>
            </a:r>
            <a:r>
              <a:rPr lang="en-US" altLang="ko-KR" dirty="0" smtClean="0">
                <a:latin typeface="Calibri" panose="020F0502020204030204" pitchFamily="34" charset="0"/>
              </a:rPr>
              <a:t> considering SA1 progress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Architecture solutions for proxy connection [RAN2]</a:t>
            </a:r>
          </a:p>
          <a:p>
            <a:r>
              <a:rPr lang="en-US" altLang="ko-KR" dirty="0" smtClean="0">
                <a:latin typeface="Calibri" panose="020F0502020204030204" pitchFamily="34" charset="0"/>
              </a:rPr>
              <a:t>Q3/2016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Architecture solutions </a:t>
            </a:r>
            <a:r>
              <a:rPr lang="en-US" altLang="ko-KR" dirty="0" smtClean="0">
                <a:latin typeface="Calibri" panose="020F0502020204030204" pitchFamily="34" charset="0"/>
              </a:rPr>
              <a:t>for proxy connection [RAN2, RAN3]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Service </a:t>
            </a:r>
            <a:r>
              <a:rPr lang="en-US" altLang="ko-KR" dirty="0" smtClean="0">
                <a:latin typeface="Calibri" panose="020F0502020204030204" pitchFamily="34" charset="0"/>
              </a:rPr>
              <a:t>continuity/mobility </a:t>
            </a:r>
            <a:r>
              <a:rPr lang="en-US" altLang="ko-KR" dirty="0">
                <a:latin typeface="Calibri" panose="020F0502020204030204" pitchFamily="34" charset="0"/>
              </a:rPr>
              <a:t>solutions [</a:t>
            </a:r>
            <a:r>
              <a:rPr lang="en-US" altLang="ko-KR" dirty="0" smtClean="0">
                <a:latin typeface="Calibri" panose="020F0502020204030204" pitchFamily="34" charset="0"/>
              </a:rPr>
              <a:t>RAN2]</a:t>
            </a:r>
          </a:p>
          <a:p>
            <a:r>
              <a:rPr lang="en-US" altLang="ko-KR" dirty="0" smtClean="0">
                <a:latin typeface="Calibri" panose="020F0502020204030204" pitchFamily="34" charset="0"/>
              </a:rPr>
              <a:t>Q4/2016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Service continuity/mobility solutions [RAN2, RAN3]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New </a:t>
            </a:r>
            <a:r>
              <a:rPr lang="en-US" altLang="ko-KR" dirty="0" err="1" smtClean="0">
                <a:latin typeface="Calibri" panose="020F0502020204030204" pitchFamily="34" charset="0"/>
              </a:rPr>
              <a:t>sidelink</a:t>
            </a:r>
            <a:r>
              <a:rPr lang="en-US" altLang="ko-KR" dirty="0" smtClean="0">
                <a:latin typeface="Calibri" panose="020F0502020204030204" pitchFamily="34" charset="0"/>
              </a:rPr>
              <a:t> design in physical layer [RAN1]</a:t>
            </a:r>
          </a:p>
          <a:p>
            <a:r>
              <a:rPr lang="en-US" altLang="ko-KR" dirty="0" smtClean="0">
                <a:latin typeface="Calibri" panose="020F0502020204030204" pitchFamily="34" charset="0"/>
              </a:rPr>
              <a:t>Q1/2017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Service continuity/mobility solutions [RAN2, RAN3]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New </a:t>
            </a:r>
            <a:r>
              <a:rPr lang="en-US" altLang="ko-KR" dirty="0" err="1" smtClean="0">
                <a:latin typeface="Calibri" panose="020F0502020204030204" pitchFamily="34" charset="0"/>
              </a:rPr>
              <a:t>sidelink</a:t>
            </a:r>
            <a:r>
              <a:rPr lang="en-US" altLang="ko-KR" dirty="0" smtClean="0">
                <a:latin typeface="Calibri" panose="020F0502020204030204" pitchFamily="34" charset="0"/>
              </a:rPr>
              <a:t> design in physical layer [RAN1]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New </a:t>
            </a:r>
            <a:r>
              <a:rPr lang="en-US" altLang="ko-KR" dirty="0" err="1" smtClean="0">
                <a:latin typeface="Calibri" panose="020F0502020204030204" pitchFamily="34" charset="0"/>
              </a:rPr>
              <a:t>sidelink</a:t>
            </a:r>
            <a:r>
              <a:rPr lang="en-US" altLang="ko-KR" dirty="0" smtClean="0">
                <a:latin typeface="Calibri" panose="020F0502020204030204" pitchFamily="34" charset="0"/>
              </a:rPr>
              <a:t> design in layer 2 [RAN2]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Study Plan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6395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96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14545</TotalTime>
  <Words>828</Words>
  <Application>Microsoft Office PowerPoint</Application>
  <PresentationFormat>A4 용지(210x297mm)</PresentationFormat>
  <Paragraphs>105</Paragraphs>
  <Slides>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2014_WTS_PPT양식_Beta_r1</vt:lpstr>
      <vt:lpstr>Motivation for New SI  Enhanced COnnectivity for companion device (ECO)</vt:lpstr>
      <vt:lpstr>Why is a wearable device special?</vt:lpstr>
      <vt:lpstr>Wearable and secondary UE</vt:lpstr>
      <vt:lpstr>Connectivity aspects in SMARTER</vt:lpstr>
      <vt:lpstr>Key aspects for enhanced connectivity</vt:lpstr>
      <vt:lpstr>Study areas for enhanced connectivity (1/2)</vt:lpstr>
      <vt:lpstr>Study areas for enhanced connectivity (2/2)</vt:lpstr>
      <vt:lpstr>Proposed Study Plan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Youngdae Lee</cp:lastModifiedBy>
  <cp:revision>433</cp:revision>
  <dcterms:created xsi:type="dcterms:W3CDTF">2014-06-23T02:51:18Z</dcterms:created>
  <dcterms:modified xsi:type="dcterms:W3CDTF">2015-12-01T11:21:38Z</dcterms:modified>
</cp:coreProperties>
</file>