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7" r:id="rId3"/>
    <p:sldId id="268" r:id="rId4"/>
    <p:sldId id="270" r:id="rId5"/>
    <p:sldId id="271" r:id="rId6"/>
    <p:sldId id="272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717" autoAdjust="0"/>
  </p:normalViewPr>
  <p:slideViewPr>
    <p:cSldViewPr snapToGrid="0" showGuides="1">
      <p:cViewPr varScale="1">
        <p:scale>
          <a:sx n="99" d="100"/>
          <a:sy n="99" d="100"/>
        </p:scale>
        <p:origin x="-34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 smtClean="0"/>
            </a:lvl1pPr>
          </a:lstStyle>
          <a:p>
            <a:pPr>
              <a:defRPr/>
            </a:pPr>
            <a:fld id="{F6E0244B-6B1F-4BA2-9BC6-0DD0E8263B6B}" type="datetimeFigureOut">
              <a:rPr lang="ja-JP" altLang="en-US"/>
              <a:pPr>
                <a:defRPr/>
              </a:pPr>
              <a:t>2015/12/1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 smtClean="0"/>
            </a:lvl1pPr>
          </a:lstStyle>
          <a:p>
            <a:pPr>
              <a:defRPr/>
            </a:pPr>
            <a:fld id="{5FB477A8-2CC0-43DA-9116-12A93C59607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33409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34E7EE8-09AC-4F6F-896E-DF90F2E48E5F}" type="datetimeFigureOut">
              <a:rPr lang="zh-CN" altLang="en-US"/>
              <a:pPr>
                <a:defRPr/>
              </a:pPr>
              <a:t>2015/12/1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1E4946-D4C8-4241-8BC9-9EC20F836F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988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FB3B33E0-9C8D-4A8F-9F6F-3C27D33C3E94}" type="slidenum">
              <a:rPr lang="zh-CN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DB7A20AE-0DF4-4C65-98F6-8D7F298D20C3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  <p:sp>
        <p:nvSpPr>
          <p:cNvPr id="1843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fld id="{77C2695B-292F-4F31-9B5E-692790C71560}" type="slidenum">
              <a:rPr lang="zh-CN" altLang="en-US" smtClean="0">
                <a:latin typeface="Calibri" pitchFamily="34" charset="0"/>
              </a:rPr>
              <a:pPr eaLnBrk="1" hangingPunct="1"/>
              <a:t>5</a:t>
            </a:fld>
            <a:endParaRPr lang="zh-CN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26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8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25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0849" y="488956"/>
            <a:ext cx="10973116" cy="1142999"/>
          </a:xfrm>
          <a:prstGeom prst="rect">
            <a:avLst/>
          </a:prstGeom>
        </p:spPr>
        <p:txBody>
          <a:bodyPr lIns="91407" tIns="45703" rIns="91407" bIns="45703"/>
          <a:lstStyle>
            <a:lvl1pPr marL="0" marR="0" indent="0" algn="l" defTabSz="9137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1002" y="1803401"/>
            <a:ext cx="10468424" cy="4073525"/>
          </a:xfrm>
          <a:prstGeom prst="rect">
            <a:avLst/>
          </a:prstGeom>
        </p:spPr>
        <p:txBody>
          <a:bodyPr lIns="91407" tIns="45703" rIns="91407" bIns="45703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83325"/>
            <a:ext cx="38608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/>
              <a:t>2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80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0021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3155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45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808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85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307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41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48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b="1" smtClean="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ja-JP" altLang="en-US"/>
              <a:t>１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SimSun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4_CA@list.etsi.org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ctrTitle"/>
          </p:nvPr>
        </p:nvSpPr>
        <p:spPr>
          <a:xfrm>
            <a:off x="1524000" y="1762125"/>
            <a:ext cx="9144000" cy="1666875"/>
          </a:xfrm>
        </p:spPr>
        <p:txBody>
          <a:bodyPr/>
          <a:lstStyle/>
          <a:p>
            <a:pPr eaLnBrk="1" hangingPunct="1"/>
            <a:r>
              <a:rPr lang="en-US" altLang="zh-CN" sz="5400" smtClean="0"/>
              <a:t>New CA WI approach</a:t>
            </a:r>
            <a:endParaRPr lang="zh-CN" altLang="en-US" sz="5400" smtClean="0"/>
          </a:p>
        </p:txBody>
      </p:sp>
      <p:sp>
        <p:nvSpPr>
          <p:cNvPr id="9219" name="副标题 2"/>
          <p:cNvSpPr>
            <a:spLocks noGrp="1"/>
          </p:cNvSpPr>
          <p:nvPr>
            <p:ph type="subTitle" idx="1"/>
          </p:nvPr>
        </p:nvSpPr>
        <p:spPr>
          <a:xfrm>
            <a:off x="1563688" y="3548063"/>
            <a:ext cx="9144000" cy="2224087"/>
          </a:xfrm>
        </p:spPr>
        <p:txBody>
          <a:bodyPr/>
          <a:lstStyle/>
          <a:p>
            <a:pPr eaLnBrk="1" hangingPunct="1"/>
            <a:r>
              <a:rPr lang="en-US" altLang="zh-CN" smtClean="0"/>
              <a:t>NTT DOCOMO, INC.</a:t>
            </a:r>
            <a:endParaRPr lang="zh-CN" altLang="en-US" smtClean="0"/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241300" y="104775"/>
            <a:ext cx="116728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tabLst>
                <a:tab pos="5943600" algn="r"/>
              </a:tabLst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>
                <a:tab pos="5943600" algn="r"/>
              </a:tabLst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>
                <a:tab pos="5943600" algn="r"/>
              </a:tabLst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tabLst>
                <a:tab pos="5943600" algn="r"/>
              </a:tabLs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" charset="0"/>
                <a:cs typeface="Arial" charset="0"/>
              </a:rPr>
              <a:t>3GPP TSG RAN Meeting #70	               			         RP-151862</a:t>
            </a:r>
            <a:r>
              <a:rPr lang="en-US" altLang="ko-KR" sz="2000" b="1">
                <a:latin typeface="Arial" charset="0"/>
                <a:ea typeface="Batang" pitchFamily="18" charset="-127"/>
                <a:cs typeface="Arial" charset="0"/>
              </a:rPr>
              <a:t> Sitges, Spain, December 7 - 10, 2015</a:t>
            </a:r>
            <a:endParaRPr lang="en-US" altLang="ko-KR" sz="3200">
              <a:latin typeface="Arial" charset="0"/>
            </a:endParaRPr>
          </a:p>
        </p:txBody>
      </p:sp>
      <p:sp>
        <p:nvSpPr>
          <p:cNvPr id="9221" name="スライド番号プレースホルダー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ja-JP" altLang="en-US">
                <a:latin typeface="Calibri" pitchFamily="34" charset="0"/>
              </a:rPr>
              <a:t>１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525463" y="206375"/>
            <a:ext cx="10972800" cy="815975"/>
          </a:xfrm>
        </p:spPr>
        <p:txBody>
          <a:bodyPr/>
          <a:lstStyle/>
          <a:p>
            <a:pPr algn="ctr" defTabSz="912813"/>
            <a:r>
              <a:rPr lang="en-US" altLang="zh-CN" smtClean="0">
                <a:solidFill>
                  <a:srgbClr val="404040"/>
                </a:solidFill>
              </a:rPr>
              <a:t>Background</a:t>
            </a:r>
            <a:endParaRPr lang="zh-CN" altLang="en-US" smtClean="0">
              <a:solidFill>
                <a:srgbClr val="404040"/>
              </a:solidFill>
            </a:endParaRPr>
          </a:p>
        </p:txBody>
      </p:sp>
      <p:sp>
        <p:nvSpPr>
          <p:cNvPr id="10243" name="Content Placeholder 1"/>
          <p:cNvSpPr txBox="1">
            <a:spLocks/>
          </p:cNvSpPr>
          <p:nvPr/>
        </p:nvSpPr>
        <p:spPr bwMode="auto">
          <a:xfrm>
            <a:off x="528638" y="1155700"/>
            <a:ext cx="11136312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3200"/>
              <a:t>Objective</a:t>
            </a:r>
          </a:p>
          <a:p>
            <a:pPr lvl="1" eaLnBrk="1" hangingPunct="1"/>
            <a:r>
              <a:rPr lang="en-US" altLang="zh-CN" sz="2800"/>
              <a:t>To share overview on what RAN4 agreed on new CA WI approach called “basket WI approach”. </a:t>
            </a:r>
          </a:p>
          <a:p>
            <a:pPr lvl="1" eaLnBrk="1" hangingPunct="1"/>
            <a:r>
              <a:rPr lang="en-US" altLang="zh-CN" sz="3200" i="1" u="sng">
                <a:solidFill>
                  <a:srgbClr val="0066CC"/>
                </a:solidFill>
              </a:rPr>
              <a:t>The details are elaborated in R4-158245</a:t>
            </a:r>
            <a:r>
              <a:rPr lang="en-US" altLang="zh-CN" sz="2800"/>
              <a:t>.</a:t>
            </a:r>
          </a:p>
          <a:p>
            <a:pPr eaLnBrk="1" hangingPunct="1"/>
            <a:r>
              <a:rPr lang="en-US" altLang="zh-CN" sz="3200"/>
              <a:t>Background</a:t>
            </a:r>
          </a:p>
          <a:p>
            <a:pPr lvl="1" eaLnBrk="1" hangingPunct="1"/>
            <a:r>
              <a:rPr lang="en-US" altLang="zh-CN" sz="2800"/>
              <a:t>In RAN#69, the following was in the minutes.</a:t>
            </a:r>
          </a:p>
          <a:p>
            <a:pPr lvl="2" eaLnBrk="1" hangingPunct="1">
              <a:spcBef>
                <a:spcPts val="1000"/>
              </a:spcBef>
            </a:pPr>
            <a:r>
              <a:rPr lang="en-US" altLang="zh-CN" sz="2400"/>
              <a:t>we will go for a basket WI approach as in RP-151172, details will be discussed further in order to come with a clear approach before Nov RAN4 meeting, email discussion via RAN4 and/or RAN reflector (to be decided by RAN4 chair)</a:t>
            </a:r>
            <a:endParaRPr lang="en-US" altLang="zh-CN"/>
          </a:p>
          <a:p>
            <a:pPr lvl="1" eaLnBrk="1" hangingPunct="1"/>
            <a:r>
              <a:rPr lang="en-US" altLang="zh-CN" sz="2800"/>
              <a:t>In RAN4#76bis &amp; 77, the details were discussed. </a:t>
            </a:r>
          </a:p>
          <a:p>
            <a:pPr lvl="1" eaLnBrk="1" hangingPunct="1"/>
            <a:r>
              <a:rPr lang="en-US" altLang="zh-CN" sz="2800"/>
              <a:t>Finally RAN4#77 approved </a:t>
            </a:r>
            <a:r>
              <a:rPr lang="en-US" altLang="zh-CN" sz="2800">
                <a:solidFill>
                  <a:srgbClr val="0070C0"/>
                </a:solidFill>
              </a:rPr>
              <a:t>R4-158245</a:t>
            </a:r>
            <a:r>
              <a:rPr lang="en-US" altLang="zh-CN" sz="2800"/>
              <a:t>.</a:t>
            </a:r>
          </a:p>
        </p:txBody>
      </p:sp>
      <p:graphicFrame>
        <p:nvGraphicFramePr>
          <p:cNvPr id="10244" name="オブジェクト 2"/>
          <p:cNvGraphicFramePr>
            <a:graphicFrameLocks noChangeAspect="1"/>
          </p:cNvGraphicFramePr>
          <p:nvPr/>
        </p:nvGraphicFramePr>
        <p:xfrm>
          <a:off x="8372475" y="2268538"/>
          <a:ext cx="1546225" cy="116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パッケージャー シェル オブジェクト" showAsIcon="1" r:id="rId4" imgW="914400" imgH="685800" progId="Package">
                  <p:embed/>
                </p:oleObj>
              </mc:Choice>
              <mc:Fallback>
                <p:oleObj name="パッケージャー シェル オブジェクト" showAsIcon="1" r:id="rId4" imgW="914400" imgH="685800" progId="Package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2475" y="2268538"/>
                        <a:ext cx="1546225" cy="1160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1050" y="488950"/>
            <a:ext cx="109728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dirty="0" smtClean="0"/>
              <a:t>Overview on new CA WI approach(1/4)</a:t>
            </a:r>
            <a:endParaRPr lang="zh-CN" altLang="en-US" dirty="0"/>
          </a:p>
        </p:txBody>
      </p:sp>
      <p:sp>
        <p:nvSpPr>
          <p:cNvPr id="1126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74688" y="1803400"/>
            <a:ext cx="10741025" cy="4073525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CA WIs are classified into eight groups.</a:t>
            </a:r>
          </a:p>
          <a:p>
            <a:pPr>
              <a:spcBef>
                <a:spcPts val="1800"/>
              </a:spcBef>
            </a:pPr>
            <a:r>
              <a:rPr lang="en-US" altLang="zh-CN" dirty="0">
                <a:solidFill>
                  <a:schemeClr val="tx1"/>
                </a:solidFill>
              </a:rPr>
              <a:t>Any </a:t>
            </a:r>
            <a:r>
              <a:rPr lang="en-US" altLang="zh-CN" dirty="0" smtClean="0">
                <a:solidFill>
                  <a:schemeClr val="tx1"/>
                </a:solidFill>
              </a:rPr>
              <a:t>new </a:t>
            </a:r>
            <a:r>
              <a:rPr lang="en-US" altLang="zh-CN" dirty="0">
                <a:solidFill>
                  <a:schemeClr val="tx1"/>
                </a:solidFill>
              </a:rPr>
              <a:t>CA configurations and their fallback configurations </a:t>
            </a:r>
            <a:r>
              <a:rPr lang="en-US" altLang="zh-CN" dirty="0" smtClean="0">
                <a:solidFill>
                  <a:schemeClr val="tx1"/>
                </a:solidFill>
              </a:rPr>
              <a:t>are </a:t>
            </a:r>
            <a:r>
              <a:rPr lang="en-US" altLang="zh-CN" dirty="0" smtClean="0">
                <a:solidFill>
                  <a:schemeClr val="tx1"/>
                </a:solidFill>
              </a:rPr>
              <a:t>be </a:t>
            </a:r>
            <a:r>
              <a:rPr lang="en-US" altLang="zh-CN" dirty="0">
                <a:solidFill>
                  <a:schemeClr val="tx1"/>
                </a:solidFill>
              </a:rPr>
              <a:t>covered in </a:t>
            </a:r>
            <a:r>
              <a:rPr lang="en-US" altLang="zh-CN" dirty="0" smtClean="0">
                <a:solidFill>
                  <a:schemeClr val="tx1"/>
                </a:solidFill>
              </a:rPr>
              <a:t>the corresponding </a:t>
            </a:r>
            <a:r>
              <a:rPr lang="en-US" altLang="zh-CN" dirty="0" smtClean="0">
                <a:solidFill>
                  <a:schemeClr val="tx1"/>
                </a:solidFill>
              </a:rPr>
              <a:t>basket </a:t>
            </a:r>
            <a:r>
              <a:rPr lang="en-US" altLang="zh-CN" dirty="0">
                <a:solidFill>
                  <a:schemeClr val="tx1"/>
                </a:solidFill>
              </a:rPr>
              <a:t>WIs</a:t>
            </a:r>
          </a:p>
          <a:p>
            <a:pPr lvl="1">
              <a:spcBef>
                <a:spcPts val="1800"/>
              </a:spcBef>
            </a:pPr>
            <a:r>
              <a:rPr lang="en-US" altLang="zh-CN" dirty="0" smtClean="0"/>
              <a:t>Note</a:t>
            </a:r>
            <a:r>
              <a:rPr lang="en-US" altLang="zh-CN" dirty="0"/>
              <a:t>: If a new class like e.g. 6DL/1UL is needed, then this will be created).</a:t>
            </a:r>
            <a:endParaRPr lang="en-US" altLang="zh-CN" dirty="0" smtClean="0"/>
          </a:p>
          <a:p>
            <a:pPr>
              <a:spcBef>
                <a:spcPts val="180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The approach is applicable to any new CA configurations </a:t>
            </a:r>
            <a:r>
              <a:rPr lang="en-US" altLang="zh-CN" dirty="0" smtClean="0">
                <a:solidFill>
                  <a:schemeClr val="tx1"/>
                </a:solidFill>
              </a:rPr>
              <a:t>in REL-14.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74688" y="1803400"/>
            <a:ext cx="10741025" cy="4073525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zh-CN" smtClean="0">
                <a:solidFill>
                  <a:schemeClr val="tx1"/>
                </a:solidFill>
              </a:rPr>
              <a:t>Eight basket WIs</a:t>
            </a:r>
          </a:p>
          <a:p>
            <a:pPr>
              <a:spcBef>
                <a:spcPts val="1800"/>
              </a:spcBef>
            </a:pPr>
            <a:endParaRPr lang="zh-CN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39850" y="2403475"/>
          <a:ext cx="9488488" cy="4241802"/>
        </p:xfrm>
        <a:graphic>
          <a:graphicData uri="http://schemas.openxmlformats.org/drawingml/2006/table">
            <a:tbl>
              <a:tblPr firstRow="1" firstCol="1" bandRow="1"/>
              <a:tblGrid>
                <a:gridCol w="6765705"/>
                <a:gridCol w="2722783"/>
              </a:tblGrid>
              <a:tr h="2713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WI title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Rapporteur company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9094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Arial"/>
                          <a:ea typeface="ＭＳ 明朝"/>
                        </a:rPr>
                        <a:t>LTE Advanced intra-band CA Rel-14 for </a:t>
                      </a:r>
                      <a:r>
                        <a:rPr lang="en-GB" sz="1600" dirty="0" err="1">
                          <a:effectLst/>
                          <a:latin typeface="Arial"/>
                          <a:ea typeface="ＭＳ 明朝"/>
                        </a:rPr>
                        <a:t>xDL</a:t>
                      </a:r>
                      <a:r>
                        <a:rPr lang="en-GB" sz="1600" dirty="0">
                          <a:effectLst/>
                          <a:latin typeface="Arial"/>
                          <a:ea typeface="ＭＳ 明朝"/>
                        </a:rPr>
                        <a:t>/</a:t>
                      </a:r>
                      <a:r>
                        <a:rPr lang="en-GB" sz="1600" dirty="0" err="1">
                          <a:effectLst/>
                          <a:latin typeface="Arial"/>
                          <a:ea typeface="ＭＳ 明朝"/>
                        </a:rPr>
                        <a:t>yUL</a:t>
                      </a:r>
                      <a:r>
                        <a:rPr lang="en-GB" sz="1600" dirty="0">
                          <a:effectLst/>
                          <a:latin typeface="Arial"/>
                          <a:ea typeface="ＭＳ 明朝"/>
                        </a:rPr>
                        <a:t> including contiguous and non-contiguous spectrum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Ericsson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2DL/1UL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Qualcomm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3DL/1UL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Huawei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4DL/1UL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Ericsson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5DL/1UL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Nokia Networks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9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2DL/2UL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Huawei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3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xDL/2UL with x=3, 4, 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LG Electronics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4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/>
                          <a:ea typeface="ＭＳ 明朝"/>
                        </a:rPr>
                        <a:t>LTE Advanced Inter-band CA Rel-14 for 3DL/3UL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Nokia Networks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81050" y="488950"/>
            <a:ext cx="109728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dirty="0" smtClean="0"/>
              <a:t>Overview on new CA WI approach(2/4)</a:t>
            </a:r>
            <a:endParaRPr lang="zh-CN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96900" y="1803400"/>
            <a:ext cx="11018838" cy="4606925"/>
          </a:xfrm>
        </p:spPr>
        <p:txBody>
          <a:bodyPr/>
          <a:lstStyle/>
          <a:p>
            <a:pPr>
              <a:defRPr/>
            </a:pPr>
            <a:r>
              <a:rPr lang="en-US" altLang="ja-JP" sz="2400" dirty="0"/>
              <a:t>The CA basket WIs will be approved by RAN in the beginning of the release. </a:t>
            </a:r>
            <a:endParaRPr lang="en-US" altLang="ja-JP" sz="2400" dirty="0" smtClean="0"/>
          </a:p>
          <a:p>
            <a:pPr>
              <a:defRPr/>
            </a:pPr>
            <a:r>
              <a:rPr lang="en-US" altLang="ja-JP" sz="2400" dirty="0" smtClean="0"/>
              <a:t>Corresponding </a:t>
            </a:r>
            <a:r>
              <a:rPr lang="en-US" altLang="ja-JP" sz="2400" dirty="0"/>
              <a:t>TRs will be allocated for the corresponding basket </a:t>
            </a:r>
            <a:r>
              <a:rPr lang="en-US" altLang="ja-JP" sz="2400" dirty="0" err="1"/>
              <a:t>WIs.</a:t>
            </a:r>
            <a:endParaRPr lang="ja-JP" altLang="ja-JP" sz="24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ja-JP" sz="2000" dirty="0"/>
              <a:t>During the release, further revisions of the CA basket WIDs with additional CA configurations will be approved by each RAN.</a:t>
            </a:r>
            <a:endParaRPr lang="ja-JP" altLang="ja-JP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ja-JP" sz="2000" dirty="0"/>
              <a:t>Whether there are editorial errors on New/revised basket WIDs and technical concerns on the included CA configurations shall be reviewed in RAN4 before RAN Plenary and the status is shared with RAN Plenary.</a:t>
            </a:r>
            <a:endParaRPr lang="ja-JP" altLang="ja-JP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ja-JP" sz="2000" dirty="0"/>
              <a:t>New CA configurations </a:t>
            </a:r>
            <a:r>
              <a:rPr lang="en-US" altLang="ja-JP" sz="2000" dirty="0" smtClean="0"/>
              <a:t>received </a:t>
            </a:r>
            <a:r>
              <a:rPr lang="en-US" altLang="ja-JP" sz="2000" dirty="0"/>
              <a:t>technical concerns in RAN4 are not included in the basket WID </a:t>
            </a:r>
            <a:r>
              <a:rPr lang="en-US" altLang="ja-JP" sz="2000" dirty="0" smtClean="0"/>
              <a:t>to </a:t>
            </a:r>
            <a:r>
              <a:rPr lang="en-US" altLang="ja-JP" sz="2000" dirty="0"/>
              <a:t>be submitted to RAN.</a:t>
            </a:r>
            <a:endParaRPr lang="ja-JP" altLang="ja-JP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ja-JP" sz="2000" dirty="0"/>
              <a:t>The proponents of these not included CA configurations can submit a discussion paper to the RAN Plenary and then RAN will take a decision.</a:t>
            </a:r>
            <a:endParaRPr lang="ja-JP" altLang="ja-JP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ja-JP" sz="2000" dirty="0"/>
              <a:t>If RAN approves the CA configurations in the above 4, the additionally approved CA configurations will be captured into corresponding CA basket </a:t>
            </a:r>
            <a:r>
              <a:rPr lang="en-US" altLang="ja-JP" sz="2000" dirty="0" err="1"/>
              <a:t>WIs.</a:t>
            </a:r>
            <a:endParaRPr lang="ja-JP" altLang="ja-JP" sz="2000" dirty="0"/>
          </a:p>
          <a:p>
            <a:pPr>
              <a:spcBef>
                <a:spcPts val="1800"/>
              </a:spcBef>
              <a:defRPr/>
            </a:pPr>
            <a:endParaRPr lang="zh-CN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81050" y="488950"/>
            <a:ext cx="109728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dirty="0" smtClean="0"/>
              <a:t>Overview on new CA WI approach(3/4)</a:t>
            </a:r>
            <a:endParaRPr lang="zh-CN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1803400"/>
            <a:ext cx="11210925" cy="460692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Proponents on a particular CA configuration need to contact the rapporteur if they want to add their CA configuration to corresponding basket WI before minimum of one week prior to the </a:t>
            </a:r>
            <a:r>
              <a:rPr lang="en-US" altLang="ja-JP" sz="1600" dirty="0" smtClean="0"/>
              <a:t>R4 submission deadline.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 smtClean="0"/>
              <a:t>The </a:t>
            </a:r>
            <a:r>
              <a:rPr lang="en-US" altLang="ja-JP" sz="1600" dirty="0"/>
              <a:t>information needs to be shared on a new reflector called </a:t>
            </a:r>
            <a:r>
              <a:rPr lang="en-GB" altLang="ja-JP" sz="1600" u="sng" dirty="0" smtClean="0">
                <a:hlinkClick r:id="rId2"/>
              </a:rPr>
              <a:t>3GPP_TSG_RAN_WG4_CA@list.etsi.org</a:t>
            </a:r>
            <a:endParaRPr lang="en-GB" altLang="ja-JP" sz="1600" dirty="0" smtClean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 smtClean="0"/>
              <a:t>The </a:t>
            </a:r>
            <a:r>
              <a:rPr lang="en-US" altLang="ja-JP" sz="1600" dirty="0"/>
              <a:t>rapporteur will maintain the CA basket WI and the corresponding TR throughout the release timeframe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The rapporteur will provide a Status Report to RAN plenaries </a:t>
            </a:r>
            <a:r>
              <a:rPr lang="en-US" altLang="ja-JP" sz="1600" dirty="0" smtClean="0"/>
              <a:t>(no combined </a:t>
            </a:r>
            <a:r>
              <a:rPr lang="en-US" altLang="ja-JP" sz="1600" dirty="0" smtClean="0">
                <a:solidFill>
                  <a:schemeClr val="tx1"/>
                </a:solidFill>
              </a:rPr>
              <a:t>Super SR for REL-14 anymore</a:t>
            </a:r>
            <a:r>
              <a:rPr lang="en-US" altLang="ja-JP" sz="1600" dirty="0" smtClean="0"/>
              <a:t>) </a:t>
            </a:r>
            <a:r>
              <a:rPr lang="en-US" altLang="ja-JP" sz="1600" dirty="0"/>
              <a:t>based on the inputs of the contact persons: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 smtClean="0"/>
              <a:t>The </a:t>
            </a:r>
            <a:r>
              <a:rPr lang="en-US" altLang="ja-JP" sz="1600" dirty="0"/>
              <a:t>rapporteur will provide a Big CR for TS36.101 including completed CA configuration (note: The CR cover sheet shall list which CA configurations are covered in this CR.)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 smtClean="0"/>
              <a:t>The </a:t>
            </a:r>
            <a:r>
              <a:rPr lang="en-US" altLang="ja-JP" sz="1600" dirty="0"/>
              <a:t>WID and TR remain open until the end of release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When the work with specific CA configuration is completed the CRs can be approved by RAN plenary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New CA configurations can be added during the release and the WID will be revised accordingly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The TR will be presented for information when the first CA configuration is completed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The TR will be presented for approval when the release is completed</a:t>
            </a:r>
            <a:endParaRPr lang="ja-JP" altLang="ja-JP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altLang="ja-JP" sz="1600" dirty="0"/>
              <a:t>At the end of the release, not completed CA configurations will be moved to the next release.</a:t>
            </a:r>
            <a:endParaRPr lang="ja-JP" altLang="ja-JP" sz="1600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81050" y="488950"/>
            <a:ext cx="10972800" cy="1143000"/>
          </a:xfrm>
        </p:spPr>
        <p:txBody>
          <a:bodyPr/>
          <a:lstStyle/>
          <a:p>
            <a:pPr algn="ctr">
              <a:defRPr/>
            </a:pPr>
            <a:r>
              <a:rPr lang="en-US" altLang="zh-CN" dirty="0" smtClean="0"/>
              <a:t>Overview on new CA WI approach(4/4)</a:t>
            </a:r>
            <a:endParaRPr lang="zh-CN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6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655</Words>
  <Application>Microsoft Office PowerPoint</Application>
  <PresentationFormat>ユーザー設定</PresentationFormat>
  <Paragraphs>66</Paragraphs>
  <Slides>6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Office 主题</vt:lpstr>
      <vt:lpstr>パッケージャー シェル オブジェクト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CMCC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 on NB-IoT uplink</dc:title>
  <dc:creator>Liu Guangyi</dc:creator>
  <cp:lastModifiedBy>0172918</cp:lastModifiedBy>
  <cp:revision>98</cp:revision>
  <dcterms:created xsi:type="dcterms:W3CDTF">2015-11-12T02:44:42Z</dcterms:created>
  <dcterms:modified xsi:type="dcterms:W3CDTF">2015-12-01T08:28:37Z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(3)H/IDXaACre6OMzFF8v4yWjZBOvSDlOa9qGvQbC0tIztpXwHKNovLR0R4Tm6vByco7N58u7wd_x000d_
JmiARVBHwrGRxZsgjDphjS/b4HBXCzEjtIxwgGU9TT53MJUuWPFI3yEE/8ozKx1BqXx+swsd_x000d_
JtQvPHR5zobcMGgCmAake2GD3phKc5cj5PHGBXACS+OWNSuI5uWzAH2/zaarLAv3kIuXfbvP_x000d_
WmzwkpgD5pzfwrAGpj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EG6U0FgkCrWN2rB5ND/1ODtpyHIIbjj51iaSezQ6RwRTWgBsdAipW/_x000d_
prWnVtJZOwrwNTWNqzKTJX07KoMntsZUv3t+Fw9FmUNYgzZQ2d2Lx0FnctvE2j54tCTzpnel_x000d_
AgT+BIH7zVRU2ie0IvPQHZ8wd7oFqnGCZOW668b2e2T7kMulMNrtp1qdOGB7cd+rw40mdpWX_x000d_
rUuh/9FBLqfXNXwIW4G5QuqxikzmtvaLTJNG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kBW5mT5aQ2iOWhDEK8MFbGKt1I3Fvps28Zwp_x000d_
FKTwqzXsk4GIFuvlstzkDbPLh8rsB1usmBgb3kBapTVnBk+nsAM=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1447970704</vt:lpwstr>
  </property>
</Properties>
</file>