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12"/>
  </p:notesMasterIdLst>
  <p:sldIdLst>
    <p:sldId id="284" r:id="rId2"/>
    <p:sldId id="474" r:id="rId3"/>
    <p:sldId id="471" r:id="rId4"/>
    <p:sldId id="470" r:id="rId5"/>
    <p:sldId id="473" r:id="rId6"/>
    <p:sldId id="475" r:id="rId7"/>
    <p:sldId id="476" r:id="rId8"/>
    <p:sldId id="466" r:id="rId9"/>
    <p:sldId id="467" r:id="rId10"/>
    <p:sldId id="469" r:id="rId11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8F5D"/>
    <a:srgbClr val="368EBA"/>
    <a:srgbClr val="FFD5D5"/>
    <a:srgbClr val="FFCCFF"/>
    <a:srgbClr val="9966FF"/>
    <a:srgbClr val="66FFFF"/>
    <a:srgbClr val="C42A68"/>
    <a:srgbClr val="B10242"/>
    <a:srgbClr val="317293"/>
    <a:srgbClr val="4397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5986" autoAdjust="0"/>
  </p:normalViewPr>
  <p:slideViewPr>
    <p:cSldViewPr>
      <p:cViewPr varScale="1">
        <p:scale>
          <a:sx n="113" d="100"/>
          <a:sy n="113" d="100"/>
        </p:scale>
        <p:origin x="1638" y="102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2916" y="-9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96616" y="2273380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rgbClr val="C42A68"/>
                </a:solidFill>
                <a:latin typeface="Arial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840" y="4851880"/>
            <a:ext cx="3024336" cy="66535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4752527"/>
          </a:xfrm>
          <a:prstGeom prst="rect">
            <a:avLst/>
          </a:prstGeom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"/>
              <a:defRPr sz="2800" b="1" u="none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맑은 고딕" pitchFamily="50" charset="-127"/>
                <a:cs typeface="Arial" panose="020B060402020202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9134147" y="6589512"/>
            <a:ext cx="705641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0" kern="1200" dirty="0" smtClean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Calibri" pitchFamily="34" charset="0"/>
                <a:ea typeface="맑은 고딕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Calibri" pitchFamily="34" charset="0"/>
              <a:ea typeface="맑은 고딕" pitchFamily="50" charset="-127"/>
              <a:cs typeface="Calibri" panose="020F0502020204030204" pitchFamily="34" charset="0"/>
            </a:endParaRPr>
          </a:p>
        </p:txBody>
      </p:sp>
      <p:sp>
        <p:nvSpPr>
          <p:cNvPr id="7" name="제목 7"/>
          <p:cNvSpPr>
            <a:spLocks noGrp="1"/>
          </p:cNvSpPr>
          <p:nvPr>
            <p:ph type="title" hasCustomPrompt="1"/>
          </p:nvPr>
        </p:nvSpPr>
        <p:spPr>
          <a:xfrm>
            <a:off x="488504" y="148636"/>
            <a:ext cx="8928991" cy="616068"/>
          </a:xfrm>
          <a:prstGeom prst="rect">
            <a:avLst/>
          </a:prstGeom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2800" b="1" baseline="0" dirty="0">
                <a:solidFill>
                  <a:srgbClr val="C42A68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13968" y="764704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56" y="6607432"/>
            <a:ext cx="936104" cy="20594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720" y="3014232"/>
            <a:ext cx="4831104" cy="106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44"/>
          <p:cNvSpPr>
            <a:spLocks/>
          </p:cNvSpPr>
          <p:nvPr userDrawn="1"/>
        </p:nvSpPr>
        <p:spPr bwMode="auto">
          <a:xfrm>
            <a:off x="0" y="6116638"/>
            <a:ext cx="5952934" cy="741362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741316 h 361950"/>
              <a:gd name="T4" fmla="*/ 5484825 w 2352675"/>
              <a:gd name="T5" fmla="*/ 741316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solidFill>
            <a:srgbClr val="F07F09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9050" cap="flat" cmpd="sng" algn="ctr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1" name="Freeform 346"/>
          <p:cNvSpPr>
            <a:spLocks/>
          </p:cNvSpPr>
          <p:nvPr userDrawn="1"/>
        </p:nvSpPr>
        <p:spPr bwMode="auto">
          <a:xfrm flipH="1">
            <a:off x="993773" y="5732463"/>
            <a:ext cx="8912226" cy="1125537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1124744 h 361950"/>
              <a:gd name="T4" fmla="*/ 8150274 w 2352675"/>
              <a:gd name="T5" fmla="*/ 1124744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solidFill>
            <a:srgbClr val="F3D3DF"/>
          </a:soli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2" name="Freeform 342"/>
          <p:cNvSpPr>
            <a:spLocks/>
          </p:cNvSpPr>
          <p:nvPr userDrawn="1"/>
        </p:nvSpPr>
        <p:spPr bwMode="gray">
          <a:xfrm flipH="1">
            <a:off x="215900" y="6021388"/>
            <a:ext cx="9690100" cy="836612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836712 h 361950"/>
              <a:gd name="T4" fmla="*/ 8928484 w 2352675"/>
              <a:gd name="T5" fmla="*/ 836712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C32565"/>
              </a:gs>
              <a:gs pos="100000">
                <a:srgbClr val="9F2936">
                  <a:gamma/>
                  <a:tint val="63922"/>
                  <a:invGamma/>
                </a:srgbClr>
              </a:gs>
            </a:gsLst>
            <a:lin ang="0" scaled="1"/>
          </a:gra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43" name="Freeform 341"/>
          <p:cNvSpPr>
            <a:spLocks/>
          </p:cNvSpPr>
          <p:nvPr userDrawn="1"/>
        </p:nvSpPr>
        <p:spPr bwMode="invGray">
          <a:xfrm>
            <a:off x="-1" y="6124575"/>
            <a:ext cx="3902575" cy="733425"/>
          </a:xfrm>
          <a:custGeom>
            <a:avLst/>
            <a:gdLst>
              <a:gd name="T0" fmla="*/ 0 w 2352675"/>
              <a:gd name="T1" fmla="*/ 0 h 361950"/>
              <a:gd name="T2" fmla="*/ 0 w 2352675"/>
              <a:gd name="T3" fmla="*/ 733425 h 361950"/>
              <a:gd name="T4" fmla="*/ 3595169 w 2352675"/>
              <a:gd name="T5" fmla="*/ 733425 h 361950"/>
              <a:gd name="T6" fmla="*/ 0 w 2352675"/>
              <a:gd name="T7" fmla="*/ 0 h 36195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352675" h="361950">
                <a:moveTo>
                  <a:pt x="0" y="0"/>
                </a:moveTo>
                <a:lnTo>
                  <a:pt x="0" y="361950"/>
                </a:lnTo>
                <a:lnTo>
                  <a:pt x="2352675" y="36195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rgbClr val="F07F09">
                  <a:gamma/>
                  <a:tint val="66275"/>
                  <a:invGamma/>
                </a:srgbClr>
              </a:gs>
            </a:gsLst>
            <a:lin ang="0" scaled="1"/>
          </a:gradFill>
          <a:ln>
            <a:noFill/>
          </a:ln>
        </p:spPr>
        <p:txBody>
          <a:bodyPr anchor="ctr"/>
          <a:lstStyle/>
          <a:p>
            <a:pPr marL="0" marR="0" lvl="0" indent="0" algn="l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HY그래픽M" panose="02030600000101010101" pitchFamily="18" charset="-127"/>
            </a:endParaRPr>
          </a:p>
        </p:txBody>
      </p:sp>
      <p:sp>
        <p:nvSpPr>
          <p:cNvPr id="2" name="TextBox 1"/>
          <p:cNvSpPr txBox="1"/>
          <p:nvPr userDrawn="1"/>
        </p:nvSpPr>
        <p:spPr>
          <a:xfrm>
            <a:off x="8337376" y="40268"/>
            <a:ext cx="1512168" cy="400110"/>
          </a:xfrm>
          <a:prstGeom prst="rect">
            <a:avLst/>
          </a:prstGeom>
          <a:noFill/>
        </p:spPr>
        <p:txBody>
          <a:bodyPr wrap="square" rtlCol="0" anchor="t" anchorCtr="0">
            <a:spAutoFit/>
          </a:bodyPr>
          <a:lstStyle/>
          <a:p>
            <a:pPr algn="r"/>
            <a:r>
              <a:rPr lang="en-US" altLang="ko-KR" sz="2000" b="1" i="1" dirty="0" smtClean="0">
                <a:ea typeface="돋움" pitchFamily="50" charset="-127"/>
              </a:rPr>
              <a:t>RP-151796</a:t>
            </a:r>
            <a:endParaRPr lang="ko-KR" altLang="en-US" sz="2000" b="1" i="1" dirty="0" smtClean="0">
              <a:ea typeface="돋움" pitchFamily="50" charset="-127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>
          <a:xfrm>
            <a:off x="848544" y="1699754"/>
            <a:ext cx="8136904" cy="1873262"/>
          </a:xfrm>
        </p:spPr>
        <p:txBody>
          <a:bodyPr/>
          <a:lstStyle/>
          <a:p>
            <a:r>
              <a:rPr lang="en-US" altLang="ko-KR" sz="2000" dirty="0">
                <a:solidFill>
                  <a:schemeClr val="bg1">
                    <a:lumMod val="50000"/>
                  </a:schemeClr>
                </a:solidFill>
              </a:rPr>
              <a:t>Motivation for New WI </a:t>
            </a:r>
            <a:r>
              <a:rPr lang="en-US" altLang="ko-KR" sz="2000" dirty="0" smtClean="0">
                <a:solidFill>
                  <a:schemeClr val="bg1">
                    <a:lumMod val="50000"/>
                  </a:schemeClr>
                </a:solidFill>
              </a:rPr>
              <a:t/>
            </a:r>
            <a:br>
              <a:rPr lang="en-US" altLang="ko-KR" sz="2000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altLang="ko-KR" dirty="0" smtClean="0"/>
              <a:t>Cell-specific Operation in CA</a:t>
            </a:r>
            <a:br>
              <a:rPr lang="en-US" altLang="ko-KR" dirty="0" smtClean="0"/>
            </a:br>
            <a:r>
              <a:rPr lang="en-US" altLang="ko-KR" dirty="0" smtClean="0"/>
              <a:t>[COCA]</a:t>
            </a:r>
            <a:endParaRPr lang="ko-KR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796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Legacy CA operation and MAC function</a:t>
            </a:r>
            <a:endParaRPr lang="ko-KR" altLang="en-US" dirty="0"/>
          </a:p>
        </p:txBody>
      </p:sp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9001000" cy="4752527"/>
          </a:xfrm>
        </p:spPr>
        <p:txBody>
          <a:bodyPr/>
          <a:lstStyle/>
          <a:p>
            <a:r>
              <a:rPr lang="en-US" altLang="ko-KR" dirty="0" smtClean="0"/>
              <a:t>UE-specific </a:t>
            </a:r>
            <a:r>
              <a:rPr lang="en-US" altLang="ko-KR" dirty="0"/>
              <a:t>CA operation</a:t>
            </a:r>
          </a:p>
          <a:p>
            <a:pPr lvl="1"/>
            <a:r>
              <a:rPr lang="en-US" altLang="ko-KR" dirty="0" smtClean="0">
                <a:solidFill>
                  <a:srgbClr val="C42A68"/>
                </a:solidFill>
              </a:rPr>
              <a:t>No </a:t>
            </a:r>
            <a:r>
              <a:rPr lang="en-US" altLang="ko-KR" dirty="0">
                <a:solidFill>
                  <a:srgbClr val="C42A68"/>
                </a:solidFill>
              </a:rPr>
              <a:t>differentiation between </a:t>
            </a:r>
            <a:r>
              <a:rPr lang="en-US" altLang="ko-KR" dirty="0" smtClean="0">
                <a:solidFill>
                  <a:srgbClr val="C42A68"/>
                </a:solidFill>
              </a:rPr>
              <a:t>aggregated </a:t>
            </a:r>
            <a:r>
              <a:rPr lang="en-US" altLang="ko-KR" dirty="0">
                <a:solidFill>
                  <a:srgbClr val="C42A68"/>
                </a:solidFill>
              </a:rPr>
              <a:t>cells</a:t>
            </a:r>
            <a:r>
              <a:rPr lang="en-US" altLang="ko-KR" dirty="0"/>
              <a:t>.</a:t>
            </a:r>
          </a:p>
          <a:p>
            <a:pPr lvl="2"/>
            <a:r>
              <a:rPr lang="en-US" altLang="ko-KR" dirty="0"/>
              <a:t>All </a:t>
            </a:r>
            <a:r>
              <a:rPr lang="en-US" altLang="ko-KR" dirty="0" smtClean="0"/>
              <a:t>aggregated cells are </a:t>
            </a:r>
            <a:r>
              <a:rPr lang="en-US" altLang="ko-KR" dirty="0"/>
              <a:t>assumed to have </a:t>
            </a:r>
            <a:r>
              <a:rPr lang="en-US" altLang="ko-KR" dirty="0">
                <a:solidFill>
                  <a:srgbClr val="C42A68"/>
                </a:solidFill>
              </a:rPr>
              <a:t>same or similar characteristics</a:t>
            </a:r>
            <a:r>
              <a:rPr lang="en-US" altLang="ko-KR" dirty="0"/>
              <a:t>.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Due to no differentiation betwee</a:t>
            </a:r>
            <a:r>
              <a:rPr lang="en-US" altLang="ko-KR" dirty="0" smtClean="0"/>
              <a:t>n aggregated cells, </a:t>
            </a:r>
            <a:r>
              <a:rPr lang="en-US" altLang="ko-KR" dirty="0" smtClean="0"/>
              <a:t>MAC functions are designed as…</a:t>
            </a:r>
            <a:endParaRPr lang="en-US" altLang="ko-KR" dirty="0"/>
          </a:p>
          <a:p>
            <a:pPr lvl="1"/>
            <a:r>
              <a:rPr lang="en-US" altLang="ko-KR" dirty="0"/>
              <a:t>No mapping between Bearer and </a:t>
            </a:r>
            <a:r>
              <a:rPr lang="en-US" altLang="ko-KR" dirty="0" smtClean="0"/>
              <a:t>Cell</a:t>
            </a:r>
          </a:p>
          <a:p>
            <a:pPr lvl="1"/>
            <a:r>
              <a:rPr lang="en-US" altLang="ko-KR" dirty="0" smtClean="0"/>
              <a:t>No </a:t>
            </a:r>
            <a:r>
              <a:rPr lang="en-US" altLang="ko-KR" dirty="0"/>
              <a:t>differentiation between UL grants from multiple </a:t>
            </a:r>
            <a:r>
              <a:rPr lang="en-US" altLang="ko-KR" dirty="0" smtClean="0"/>
              <a:t>cells</a:t>
            </a:r>
            <a:endParaRPr lang="en-US" altLang="ko-KR" dirty="0"/>
          </a:p>
          <a:p>
            <a:pPr lvl="1"/>
            <a:r>
              <a:rPr lang="en-US" altLang="ko-KR" dirty="0"/>
              <a:t>No support of cell-specific implicit deactivation of </a:t>
            </a:r>
            <a:r>
              <a:rPr lang="en-US" altLang="ko-KR" dirty="0" err="1"/>
              <a:t>SCell</a:t>
            </a:r>
            <a:endParaRPr lang="en-US" altLang="ko-KR" dirty="0"/>
          </a:p>
          <a:p>
            <a:pPr lvl="1"/>
            <a:r>
              <a:rPr lang="en-US" altLang="ko-KR" dirty="0"/>
              <a:t>UE specific DRX configuration/operation</a:t>
            </a:r>
            <a:endParaRPr lang="ko-KR" altLang="en-US"/>
          </a:p>
          <a:p>
            <a:endParaRPr lang="ko-KR" altLang="en-US" dirty="0"/>
          </a:p>
        </p:txBody>
      </p:sp>
      <p:sp>
        <p:nvSpPr>
          <p:cNvPr id="52" name="직사각형 51"/>
          <p:cNvSpPr/>
          <p:nvPr/>
        </p:nvSpPr>
        <p:spPr>
          <a:xfrm>
            <a:off x="1496616" y="31004"/>
            <a:ext cx="18117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solidFill>
                  <a:schemeClr val="tx1">
                    <a:lumMod val="75000"/>
                    <a:lumOff val="25000"/>
                  </a:schemeClr>
                </a:solidFill>
              </a:rPr>
              <a:t>BACKGROUND: </a:t>
            </a:r>
            <a:endParaRPr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32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&amp; JUSTIFICATION</a:t>
            </a:r>
            <a:endParaRPr lang="ko-KR" altLang="en-US" dirty="0"/>
          </a:p>
        </p:txBody>
      </p:sp>
      <p:sp>
        <p:nvSpPr>
          <p:cNvPr id="4" name="제목 2"/>
          <p:cNvSpPr txBox="1">
            <a:spLocks/>
          </p:cNvSpPr>
          <p:nvPr/>
        </p:nvSpPr>
        <p:spPr>
          <a:xfrm>
            <a:off x="427179" y="764704"/>
            <a:ext cx="8928991" cy="616068"/>
          </a:xfrm>
          <a:prstGeom prst="rect">
            <a:avLst/>
          </a:prstGeom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2800" b="1" baseline="0" dirty="0">
                <a:solidFill>
                  <a:srgbClr val="C42A68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145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290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433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578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 dirty="0" smtClean="0"/>
              <a:t>Trend of Mobile Application</a:t>
            </a:r>
            <a:endParaRPr lang="en-US" sz="2000" dirty="0"/>
          </a:p>
        </p:txBody>
      </p:sp>
      <p:sp>
        <p:nvSpPr>
          <p:cNvPr id="5" name="AutoShape 14"/>
          <p:cNvSpPr>
            <a:spLocks noChangeArrowheads="1"/>
          </p:cNvSpPr>
          <p:nvPr/>
        </p:nvSpPr>
        <p:spPr bwMode="gray">
          <a:xfrm>
            <a:off x="2166054" y="5507423"/>
            <a:ext cx="5451242" cy="585873"/>
          </a:xfrm>
          <a:prstGeom prst="roundRect">
            <a:avLst>
              <a:gd name="adj" fmla="val 10889"/>
            </a:avLst>
          </a:prstGeom>
          <a:solidFill>
            <a:srgbClr val="6FAFCF">
              <a:alpha val="30000"/>
            </a:srgbClr>
          </a:solidFill>
          <a:ln w="9525" algn="ctr">
            <a:solidFill>
              <a:schemeClr val="bg1">
                <a:lumMod val="65000"/>
              </a:schemeClr>
            </a:solidFill>
            <a:prstDash val="dash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 latinLnBrk="0">
              <a:spcBef>
                <a:spcPts val="0"/>
              </a:spcBef>
              <a:spcAft>
                <a:spcPts val="0"/>
              </a:spcAft>
            </a:pPr>
            <a:endParaRPr kumimoji="0" lang="ko-KR" altLang="en-US" sz="1800" b="0" ker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6" name="AutoShape 15"/>
          <p:cNvSpPr>
            <a:spLocks noChangeArrowheads="1"/>
          </p:cNvSpPr>
          <p:nvPr/>
        </p:nvSpPr>
        <p:spPr bwMode="gray">
          <a:xfrm>
            <a:off x="2166054" y="5661248"/>
            <a:ext cx="398462" cy="284162"/>
          </a:xfrm>
          <a:prstGeom prst="rightArrow">
            <a:avLst>
              <a:gd name="adj1" fmla="val 50000"/>
              <a:gd name="adj2" fmla="val 58426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0"/>
            <a:endParaRPr kumimoji="0" lang="ko-KR" altLang="en-US" sz="1800" b="0" smtClean="0">
              <a:solidFill>
                <a:srgbClr val="000000"/>
              </a:solidFill>
              <a:latin typeface="Arial" charset="0"/>
              <a:ea typeface="+mn-ea"/>
            </a:endParaRPr>
          </a:p>
        </p:txBody>
      </p:sp>
      <p:sp>
        <p:nvSpPr>
          <p:cNvPr id="7" name="Text Box 20"/>
          <p:cNvSpPr txBox="1">
            <a:spLocks noChangeArrowheads="1"/>
          </p:cNvSpPr>
          <p:nvPr/>
        </p:nvSpPr>
        <p:spPr bwMode="gray">
          <a:xfrm>
            <a:off x="2642304" y="5619976"/>
            <a:ext cx="490298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en-US" altLang="ko-KR" sz="1800" dirty="0">
                <a:solidFill>
                  <a:srgbClr val="000000"/>
                </a:solidFill>
              </a:rPr>
              <a:t>More </a:t>
            </a:r>
            <a:r>
              <a:rPr lang="en-US" altLang="ko-KR" sz="1800" dirty="0" smtClean="0">
                <a:solidFill>
                  <a:srgbClr val="000000"/>
                </a:solidFill>
              </a:rPr>
              <a:t>diverse data traffic and applications</a:t>
            </a:r>
            <a:endParaRPr lang="en-US" altLang="ko-KR" sz="1800" dirty="0">
              <a:solidFill>
                <a:srgbClr val="000000"/>
              </a:solidFill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2989705" y="2239814"/>
            <a:ext cx="900000" cy="900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FF8F5D"/>
              </a:gs>
              <a:gs pos="57000">
                <a:srgbClr val="FF9966">
                  <a:tint val="44500"/>
                  <a:satMod val="160000"/>
                </a:srgbClr>
              </a:gs>
              <a:gs pos="100000">
                <a:srgbClr val="FF996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Voice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gray">
          <a:xfrm>
            <a:off x="4494640" y="4435330"/>
            <a:ext cx="900000" cy="900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FFFF66"/>
              </a:gs>
              <a:gs pos="95000">
                <a:srgbClr val="FFC000"/>
              </a:gs>
              <a:gs pos="100000">
                <a:srgbClr val="FFC0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Social Network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gray">
          <a:xfrm>
            <a:off x="5999576" y="3578852"/>
            <a:ext cx="900000" cy="900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66FFFF"/>
              </a:gs>
              <a:gs pos="91000">
                <a:schemeClr val="accent3">
                  <a:lumMod val="85000"/>
                </a:schemeClr>
              </a:gs>
              <a:gs pos="100000">
                <a:schemeClr val="accent5">
                  <a:lumMod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Web Browsing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11" name="AutoShape 7"/>
          <p:cNvSpPr>
            <a:spLocks noChangeArrowheads="1"/>
          </p:cNvSpPr>
          <p:nvPr/>
        </p:nvSpPr>
        <p:spPr bwMode="gray">
          <a:xfrm>
            <a:off x="4496711" y="1412776"/>
            <a:ext cx="900000" cy="900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368EBA"/>
              </a:gs>
              <a:gs pos="37000">
                <a:schemeClr val="accent1">
                  <a:shade val="67500"/>
                  <a:satMod val="11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Video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12" name="AutoShape 7"/>
          <p:cNvSpPr>
            <a:spLocks noChangeArrowheads="1"/>
          </p:cNvSpPr>
          <p:nvPr/>
        </p:nvSpPr>
        <p:spPr bwMode="gray">
          <a:xfrm>
            <a:off x="2989705" y="3568287"/>
            <a:ext cx="900000" cy="900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99FFCC"/>
              </a:gs>
              <a:gs pos="90000">
                <a:srgbClr val="CCFF99"/>
              </a:gs>
              <a:gs pos="100000">
                <a:srgbClr val="CCFF99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File Sharing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gray">
          <a:xfrm>
            <a:off x="5999576" y="2236125"/>
            <a:ext cx="900000" cy="900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9966FF"/>
              </a:gs>
              <a:gs pos="78000">
                <a:schemeClr val="bg1">
                  <a:lumMod val="85000"/>
                </a:schemeClr>
              </a:gs>
              <a:gs pos="100000">
                <a:srgbClr val="FFCCFF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Online Game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cxnSp>
        <p:nvCxnSpPr>
          <p:cNvPr id="14" name="직선 연결선 13"/>
          <p:cNvCxnSpPr>
            <a:stCxn id="20" idx="0"/>
            <a:endCxn id="11" idx="2"/>
          </p:cNvCxnSpPr>
          <p:nvPr/>
        </p:nvCxnSpPr>
        <p:spPr bwMode="auto">
          <a:xfrm flipH="1" flipV="1">
            <a:off x="4946711" y="2312776"/>
            <a:ext cx="1" cy="721123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5" name="직선 연결선 14"/>
          <p:cNvCxnSpPr>
            <a:endCxn id="13" idx="1"/>
          </p:cNvCxnSpPr>
          <p:nvPr/>
        </p:nvCxnSpPr>
        <p:spPr bwMode="auto">
          <a:xfrm flipV="1">
            <a:off x="5093796" y="2686125"/>
            <a:ext cx="905780" cy="604335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6" name="직선 연결선 15"/>
          <p:cNvCxnSpPr>
            <a:endCxn id="10" idx="1"/>
          </p:cNvCxnSpPr>
          <p:nvPr/>
        </p:nvCxnSpPr>
        <p:spPr bwMode="auto">
          <a:xfrm>
            <a:off x="5084645" y="3483899"/>
            <a:ext cx="914931" cy="544953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7" name="직선 연결선 16"/>
          <p:cNvCxnSpPr>
            <a:stCxn id="9" idx="0"/>
            <a:endCxn id="20" idx="2"/>
          </p:cNvCxnSpPr>
          <p:nvPr/>
        </p:nvCxnSpPr>
        <p:spPr bwMode="auto">
          <a:xfrm flipV="1">
            <a:off x="4944640" y="3694805"/>
            <a:ext cx="2072" cy="740525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8" name="직선 연결선 17"/>
          <p:cNvCxnSpPr>
            <a:stCxn id="8" idx="3"/>
          </p:cNvCxnSpPr>
          <p:nvPr/>
        </p:nvCxnSpPr>
        <p:spPr bwMode="auto">
          <a:xfrm>
            <a:off x="3889705" y="2689814"/>
            <a:ext cx="907466" cy="599722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9" name="직선 연결선 18"/>
          <p:cNvCxnSpPr>
            <a:stCxn id="12" idx="3"/>
          </p:cNvCxnSpPr>
          <p:nvPr/>
        </p:nvCxnSpPr>
        <p:spPr bwMode="auto">
          <a:xfrm flipV="1">
            <a:off x="3889705" y="3484420"/>
            <a:ext cx="908947" cy="533867"/>
          </a:xfrm>
          <a:prstGeom prst="line">
            <a:avLst/>
          </a:prstGeom>
          <a:solidFill>
            <a:schemeClr val="accent1"/>
          </a:solidFill>
          <a:ln w="3175" cap="flat" cmpd="sng" algn="ctr">
            <a:solidFill>
              <a:schemeClr val="tx1">
                <a:lumMod val="50000"/>
                <a:lumOff val="50000"/>
              </a:schemeClr>
            </a:solidFill>
            <a:prstDash val="sysDash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pic>
        <p:nvPicPr>
          <p:cNvPr id="20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7454" y="3033899"/>
            <a:ext cx="338516" cy="660906"/>
          </a:xfrm>
          <a:prstGeom prst="rect">
            <a:avLst/>
          </a:prstGeom>
        </p:spPr>
      </p:pic>
      <p:sp>
        <p:nvSpPr>
          <p:cNvPr id="21" name="AutoShape 7"/>
          <p:cNvSpPr>
            <a:spLocks noChangeArrowheads="1"/>
          </p:cNvSpPr>
          <p:nvPr/>
        </p:nvSpPr>
        <p:spPr bwMode="gray">
          <a:xfrm>
            <a:off x="776536" y="2672968"/>
            <a:ext cx="2016000" cy="468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FF8F5D"/>
              </a:gs>
              <a:gs pos="57000">
                <a:srgbClr val="FF9966">
                  <a:tint val="44500"/>
                  <a:satMod val="160000"/>
                </a:srgbClr>
              </a:gs>
              <a:gs pos="100000">
                <a:srgbClr val="FF9966">
                  <a:tint val="23500"/>
                  <a:satMod val="16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Delay </a:t>
            </a:r>
            <a:r>
              <a:rPr lang="en-US" altLang="ko-KR" sz="1400" dirty="0" smtClean="0">
                <a:solidFill>
                  <a:schemeClr val="tx2"/>
                </a:solidFill>
              </a:rPr>
              <a:t>sensitive,</a:t>
            </a:r>
          </a:p>
          <a:p>
            <a:r>
              <a:rPr lang="en-US" altLang="ko-KR" sz="1400" dirty="0" smtClean="0">
                <a:solidFill>
                  <a:schemeClr val="tx2"/>
                </a:solidFill>
              </a:rPr>
              <a:t>periodic data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24" name="AutoShape 7"/>
          <p:cNvSpPr>
            <a:spLocks noChangeArrowheads="1"/>
          </p:cNvSpPr>
          <p:nvPr/>
        </p:nvSpPr>
        <p:spPr bwMode="gray">
          <a:xfrm>
            <a:off x="7132450" y="2787971"/>
            <a:ext cx="1780990" cy="288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9966FF"/>
              </a:gs>
              <a:gs pos="78000">
                <a:schemeClr val="bg1">
                  <a:lumMod val="85000"/>
                </a:schemeClr>
              </a:gs>
              <a:gs pos="100000">
                <a:srgbClr val="FFCCFF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Delay </a:t>
            </a:r>
            <a:r>
              <a:rPr lang="en-US" altLang="ko-KR" sz="1400" dirty="0" smtClean="0">
                <a:solidFill>
                  <a:schemeClr val="tx2"/>
                </a:solidFill>
              </a:rPr>
              <a:t>critical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25" name="AutoShape 7"/>
          <p:cNvSpPr>
            <a:spLocks noChangeArrowheads="1"/>
          </p:cNvSpPr>
          <p:nvPr/>
        </p:nvSpPr>
        <p:spPr bwMode="gray">
          <a:xfrm>
            <a:off x="770737" y="3975724"/>
            <a:ext cx="2016000" cy="468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99FFCC"/>
              </a:gs>
              <a:gs pos="90000">
                <a:srgbClr val="CCFF99"/>
              </a:gs>
              <a:gs pos="100000">
                <a:srgbClr val="CCFF99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Delay </a:t>
            </a:r>
            <a:r>
              <a:rPr lang="en-US" altLang="ko-KR" sz="1400" dirty="0" smtClean="0">
                <a:solidFill>
                  <a:schemeClr val="tx2"/>
                </a:solidFill>
              </a:rPr>
              <a:t>tolerant,</a:t>
            </a:r>
          </a:p>
          <a:p>
            <a:r>
              <a:rPr lang="en-US" altLang="ko-KR" sz="1400" dirty="0" smtClean="0">
                <a:solidFill>
                  <a:schemeClr val="tx2"/>
                </a:solidFill>
              </a:rPr>
              <a:t>Low data rate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26" name="AutoShape 7"/>
          <p:cNvSpPr>
            <a:spLocks noChangeArrowheads="1"/>
          </p:cNvSpPr>
          <p:nvPr/>
        </p:nvSpPr>
        <p:spPr bwMode="gray">
          <a:xfrm>
            <a:off x="7132450" y="4130697"/>
            <a:ext cx="1780990" cy="288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66FFFF"/>
              </a:gs>
              <a:gs pos="91000">
                <a:schemeClr val="accent3">
                  <a:lumMod val="85000"/>
                </a:schemeClr>
              </a:gs>
              <a:gs pos="100000">
                <a:schemeClr val="accent5">
                  <a:lumMod val="9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Delay </a:t>
            </a:r>
            <a:r>
              <a:rPr lang="en-US" altLang="ko-KR" sz="1400" dirty="0" smtClean="0">
                <a:solidFill>
                  <a:schemeClr val="tx2"/>
                </a:solidFill>
              </a:rPr>
              <a:t>tolerant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  <p:sp>
        <p:nvSpPr>
          <p:cNvPr id="27" name="AutoShape 7"/>
          <p:cNvSpPr>
            <a:spLocks noChangeArrowheads="1"/>
          </p:cNvSpPr>
          <p:nvPr/>
        </p:nvSpPr>
        <p:spPr bwMode="gray">
          <a:xfrm>
            <a:off x="5629583" y="1456266"/>
            <a:ext cx="2016000" cy="468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368EBA"/>
              </a:gs>
              <a:gs pos="37000">
                <a:schemeClr val="accent1">
                  <a:shade val="67500"/>
                  <a:satMod val="11500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Delay </a:t>
            </a:r>
            <a:r>
              <a:rPr lang="en-US" altLang="ko-KR" sz="1400" dirty="0" smtClean="0">
                <a:solidFill>
                  <a:schemeClr val="tx2"/>
                </a:solidFill>
              </a:rPr>
              <a:t>sensitive, </a:t>
            </a:r>
          </a:p>
          <a:p>
            <a:r>
              <a:rPr lang="en-US" altLang="ko-KR" sz="1400" dirty="0">
                <a:solidFill>
                  <a:schemeClr val="tx2"/>
                </a:solidFill>
              </a:rPr>
              <a:t>H</a:t>
            </a:r>
            <a:r>
              <a:rPr lang="en-US" altLang="ko-KR" sz="1400" dirty="0" smtClean="0">
                <a:solidFill>
                  <a:schemeClr val="tx2"/>
                </a:solidFill>
              </a:rPr>
              <a:t>igh data rate</a:t>
            </a:r>
            <a:endParaRPr lang="ko-KR" altLang="en-US" sz="1400">
              <a:solidFill>
                <a:schemeClr val="tx2"/>
              </a:solidFill>
            </a:endParaRPr>
          </a:p>
        </p:txBody>
      </p:sp>
      <p:sp>
        <p:nvSpPr>
          <p:cNvPr id="28" name="AutoShape 7"/>
          <p:cNvSpPr>
            <a:spLocks noChangeArrowheads="1"/>
          </p:cNvSpPr>
          <p:nvPr/>
        </p:nvSpPr>
        <p:spPr bwMode="gray">
          <a:xfrm>
            <a:off x="2288704" y="4869160"/>
            <a:ext cx="2016000" cy="468000"/>
          </a:xfrm>
          <a:prstGeom prst="roundRect">
            <a:avLst>
              <a:gd name="adj" fmla="val 16741"/>
            </a:avLst>
          </a:prstGeom>
          <a:gradFill flip="none" rotWithShape="1">
            <a:gsLst>
              <a:gs pos="0">
                <a:srgbClr val="FFFF66"/>
              </a:gs>
              <a:gs pos="95000">
                <a:srgbClr val="FFC000"/>
              </a:gs>
              <a:gs pos="100000">
                <a:srgbClr val="FFC000"/>
              </a:gs>
            </a:gsLst>
            <a:path path="circle">
              <a:fillToRect l="100000" t="100000"/>
            </a:path>
            <a:tileRect r="-100000" b="-100000"/>
          </a:gradFill>
          <a:ln w="9525">
            <a:noFill/>
            <a:miter lim="800000"/>
            <a:headEnd/>
            <a:tailEnd/>
          </a:ln>
        </p:spPr>
        <p:txBody>
          <a:bodyPr wrap="square" lIns="0" tIns="0" rIns="0" bIns="0" rtlCol="0" anchor="ctr">
            <a:noAutofit/>
          </a:bodyPr>
          <a:lstStyle/>
          <a:p>
            <a:r>
              <a:rPr lang="en-US" altLang="ko-KR" sz="1400" dirty="0">
                <a:solidFill>
                  <a:schemeClr val="tx2"/>
                </a:solidFill>
              </a:rPr>
              <a:t>Delay </a:t>
            </a:r>
            <a:r>
              <a:rPr lang="en-US" altLang="ko-KR" sz="1400" dirty="0" smtClean="0">
                <a:solidFill>
                  <a:schemeClr val="tx2"/>
                </a:solidFill>
              </a:rPr>
              <a:t>tolerant,</a:t>
            </a:r>
          </a:p>
          <a:p>
            <a:r>
              <a:rPr lang="en-US" altLang="ko-KR" sz="1400" dirty="0" smtClean="0">
                <a:solidFill>
                  <a:schemeClr val="tx2"/>
                </a:solidFill>
              </a:rPr>
              <a:t>Burst data at event</a:t>
            </a:r>
            <a:endParaRPr lang="ko-KR" altLang="en-US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28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4792516"/>
            <a:ext cx="8928992" cy="1876844"/>
          </a:xfrm>
        </p:spPr>
        <p:txBody>
          <a:bodyPr/>
          <a:lstStyle/>
          <a:p>
            <a:r>
              <a:rPr lang="en-US" altLang="ko-KR" sz="2000" dirty="0" smtClean="0"/>
              <a:t>Increased number of aggregated cells invalidates the assumption that all aggregated cells have the same or similar characteristics.</a:t>
            </a:r>
          </a:p>
          <a:p>
            <a:pPr lvl="1"/>
            <a:r>
              <a:rPr lang="en-US" altLang="ko-KR" sz="1800" dirty="0" smtClean="0"/>
              <a:t>Among aggregated cells, a certain cell may provide, e.g., lower delay, higher coverage, than other cells.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&amp; </a:t>
            </a:r>
            <a:r>
              <a:rPr lang="en-US" altLang="ko-KR" dirty="0" smtClean="0"/>
              <a:t>JUSTIFICATION</a:t>
            </a:r>
            <a:endParaRPr lang="ko-KR" altLang="en-US" dirty="0"/>
          </a:p>
        </p:txBody>
      </p:sp>
      <p:sp>
        <p:nvSpPr>
          <p:cNvPr id="4" name="제목 2"/>
          <p:cNvSpPr txBox="1">
            <a:spLocks/>
          </p:cNvSpPr>
          <p:nvPr/>
        </p:nvSpPr>
        <p:spPr>
          <a:xfrm>
            <a:off x="397798" y="765350"/>
            <a:ext cx="3219022" cy="616068"/>
          </a:xfrm>
          <a:prstGeom prst="rect">
            <a:avLst/>
          </a:prstGeom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2800" b="1" baseline="0" dirty="0">
                <a:solidFill>
                  <a:srgbClr val="C42A68"/>
                </a:solidFill>
                <a:latin typeface="Arial" pitchFamily="34" charset="0"/>
                <a:ea typeface="맑은 고딕" pitchFamily="50" charset="-127"/>
                <a:cs typeface="+mn-cs"/>
              </a:defRPr>
            </a:lvl1pPr>
            <a:lvl2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2pPr>
            <a:lvl3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3pPr>
            <a:lvl4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4pPr>
            <a:lvl5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5pPr>
            <a:lvl6pPr marL="457145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6pPr>
            <a:lvl7pPr marL="914290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7pPr>
            <a:lvl8pPr marL="1371433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8pPr>
            <a:lvl9pPr marL="1828578"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굴림" pitchFamily="50" charset="-127"/>
                <a:ea typeface="굴림" pitchFamily="50" charset="-127"/>
              </a:defRPr>
            </a:lvl9pPr>
          </a:lstStyle>
          <a:p>
            <a:pPr algn="l"/>
            <a:r>
              <a:rPr lang="en-US" altLang="ko-KR" sz="2000" dirty="0" smtClean="0"/>
              <a:t>CA enhancement</a:t>
            </a:r>
            <a:endParaRPr lang="en-US" sz="2000" dirty="0"/>
          </a:p>
        </p:txBody>
      </p:sp>
      <p:grpSp>
        <p:nvGrpSpPr>
          <p:cNvPr id="35" name="그룹 34"/>
          <p:cNvGrpSpPr/>
          <p:nvPr/>
        </p:nvGrpSpPr>
        <p:grpSpPr>
          <a:xfrm>
            <a:off x="1280592" y="3090445"/>
            <a:ext cx="7272808" cy="1418674"/>
            <a:chOff x="1280592" y="3168459"/>
            <a:chExt cx="7416824" cy="1509798"/>
          </a:xfrm>
        </p:grpSpPr>
        <p:cxnSp>
          <p:nvCxnSpPr>
            <p:cNvPr id="5" name="직선 화살표 연결선 4"/>
            <p:cNvCxnSpPr/>
            <p:nvPr/>
          </p:nvCxnSpPr>
          <p:spPr bwMode="auto">
            <a:xfrm>
              <a:off x="1280592" y="4199602"/>
              <a:ext cx="741682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</p:cxnSp>
        <p:sp>
          <p:nvSpPr>
            <p:cNvPr id="6" name="사다리꼴 5"/>
            <p:cNvSpPr/>
            <p:nvPr/>
          </p:nvSpPr>
          <p:spPr bwMode="auto">
            <a:xfrm>
              <a:off x="1928664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70C0"/>
                </a:gs>
                <a:gs pos="35000">
                  <a:srgbClr val="00B0F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000" dirty="0" smtClean="0">
                  <a:solidFill>
                    <a:srgbClr val="000000"/>
                  </a:solidFill>
                </a:rPr>
                <a:t>R12</a:t>
              </a:r>
              <a:endParaRPr lang="ko-KR" altLang="en-US" sz="10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" name="사다리꼴 6"/>
            <p:cNvSpPr/>
            <p:nvPr/>
          </p:nvSpPr>
          <p:spPr bwMode="auto">
            <a:xfrm>
              <a:off x="2508614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70C0"/>
                </a:gs>
                <a:gs pos="35000">
                  <a:srgbClr val="00B0F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lvl="0" algn="l"/>
              <a:r>
                <a:rPr lang="en-US" altLang="ko-KR" sz="1000" dirty="0">
                  <a:solidFill>
                    <a:srgbClr val="000000"/>
                  </a:solidFill>
                </a:rPr>
                <a:t>R12</a:t>
              </a:r>
              <a:endParaRPr lang="ko-KR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8" name="사다리꼴 7"/>
            <p:cNvSpPr/>
            <p:nvPr/>
          </p:nvSpPr>
          <p:spPr bwMode="auto">
            <a:xfrm>
              <a:off x="6660728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C005"/>
                </a:gs>
                <a:gs pos="37000">
                  <a:srgbClr val="2EF00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000" dirty="0">
                  <a:solidFill>
                    <a:srgbClr val="000000"/>
                  </a:solidFill>
                </a:rPr>
                <a:t>R13</a:t>
              </a:r>
              <a:endParaRPr lang="ko-KR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9" name="사다리꼴 8"/>
            <p:cNvSpPr/>
            <p:nvPr/>
          </p:nvSpPr>
          <p:spPr bwMode="auto">
            <a:xfrm>
              <a:off x="7257256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C005"/>
                </a:gs>
                <a:gs pos="37000">
                  <a:srgbClr val="2EF00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000" dirty="0">
                  <a:solidFill>
                    <a:srgbClr val="000000"/>
                  </a:solidFill>
                </a:rPr>
                <a:t>R13</a:t>
              </a:r>
              <a:endParaRPr lang="ko-KR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10" name="사다리꼴 9"/>
            <p:cNvSpPr/>
            <p:nvPr/>
          </p:nvSpPr>
          <p:spPr bwMode="auto">
            <a:xfrm>
              <a:off x="6084664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C005"/>
                </a:gs>
                <a:gs pos="37000">
                  <a:srgbClr val="2EF00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000" dirty="0" smtClean="0">
                  <a:solidFill>
                    <a:srgbClr val="000000"/>
                  </a:solidFill>
                </a:rPr>
                <a:t>R13</a:t>
              </a:r>
              <a:endParaRPr lang="ko-KR" altLang="en-US" sz="10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1" name="사다리꼴 10"/>
            <p:cNvSpPr/>
            <p:nvPr/>
          </p:nvSpPr>
          <p:spPr bwMode="auto">
            <a:xfrm>
              <a:off x="3084678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70C0"/>
                </a:gs>
                <a:gs pos="35000">
                  <a:srgbClr val="00B0F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000" dirty="0" smtClean="0">
                  <a:solidFill>
                    <a:srgbClr val="000000"/>
                  </a:solidFill>
                </a:rPr>
                <a:t>R12</a:t>
              </a:r>
              <a:endParaRPr lang="ko-KR" altLang="en-US" sz="10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" name="사다리꼴 11"/>
            <p:cNvSpPr/>
            <p:nvPr/>
          </p:nvSpPr>
          <p:spPr bwMode="auto">
            <a:xfrm>
              <a:off x="3664628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70C0"/>
                </a:gs>
                <a:gs pos="35000">
                  <a:srgbClr val="00B0F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lvl="0" algn="l"/>
              <a:r>
                <a:rPr lang="en-US" altLang="ko-KR" sz="1000" dirty="0">
                  <a:solidFill>
                    <a:srgbClr val="000000"/>
                  </a:solidFill>
                </a:rPr>
                <a:t>R12</a:t>
              </a:r>
              <a:endParaRPr lang="ko-KR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13" name="사다리꼴 12"/>
            <p:cNvSpPr/>
            <p:nvPr/>
          </p:nvSpPr>
          <p:spPr bwMode="auto">
            <a:xfrm>
              <a:off x="4240692" y="3767554"/>
              <a:ext cx="576064" cy="432048"/>
            </a:xfrm>
            <a:prstGeom prst="trapezoid">
              <a:avLst/>
            </a:prstGeom>
            <a:gradFill flip="none" rotWithShape="1">
              <a:gsLst>
                <a:gs pos="5000">
                  <a:srgbClr val="0070C0"/>
                </a:gs>
                <a:gs pos="35000">
                  <a:srgbClr val="00B0F0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lvl="0" algn="l"/>
              <a:r>
                <a:rPr lang="en-US" altLang="ko-KR" sz="1000" dirty="0">
                  <a:solidFill>
                    <a:srgbClr val="000000"/>
                  </a:solidFill>
                </a:rPr>
                <a:t>R12</a:t>
              </a:r>
              <a:endParaRPr lang="ko-KR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14" name="왼쪽 중괄호 13"/>
            <p:cNvSpPr/>
            <p:nvPr/>
          </p:nvSpPr>
          <p:spPr bwMode="auto">
            <a:xfrm rot="5400000" flipH="1">
              <a:off x="3308726" y="3167376"/>
              <a:ext cx="180000" cy="2388468"/>
            </a:xfrm>
            <a:prstGeom prst="leftBrace">
              <a:avLst>
                <a:gd name="adj1" fmla="val 63622"/>
                <a:gd name="adj2" fmla="val 50000"/>
              </a:avLst>
            </a:prstGeom>
            <a:noFill/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effectLst/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5" name="왼쪽 중괄호 14"/>
            <p:cNvSpPr/>
            <p:nvPr/>
          </p:nvSpPr>
          <p:spPr bwMode="auto">
            <a:xfrm rot="5400000">
              <a:off x="4797094" y="791131"/>
              <a:ext cx="180000" cy="5484812"/>
            </a:xfrm>
            <a:prstGeom prst="leftBrace">
              <a:avLst>
                <a:gd name="adj1" fmla="val 63622"/>
                <a:gd name="adj2" fmla="val 50000"/>
              </a:avLst>
            </a:prstGeom>
            <a:noFill/>
            <a:ln w="952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ko-KR" altLang="en-US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굴림" pitchFamily="50" charset="-127"/>
              </a:endParaRPr>
            </a:p>
          </p:txBody>
        </p:sp>
        <p:sp>
          <p:nvSpPr>
            <p:cNvPr id="16" name="직사각형 15"/>
            <p:cNvSpPr/>
            <p:nvPr/>
          </p:nvSpPr>
          <p:spPr>
            <a:xfrm>
              <a:off x="2226667" y="4385869"/>
              <a:ext cx="2241639" cy="29238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271463" lvl="1" indent="0" algn="l"/>
              <a:r>
                <a:rPr lang="en-US" altLang="ko-KR" sz="1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 Carriers up to Rel-12</a:t>
              </a:r>
              <a:endParaRPr lang="en-US" altLang="ko-KR" sz="13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직사각형 16"/>
            <p:cNvSpPr/>
            <p:nvPr/>
          </p:nvSpPr>
          <p:spPr>
            <a:xfrm>
              <a:off x="3644852" y="3168459"/>
              <a:ext cx="2493314" cy="36030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lvl="1" indent="0">
                <a:spcBef>
                  <a:spcPct val="20000"/>
                </a:spcBef>
              </a:pPr>
              <a:r>
                <a:rPr lang="en-US" altLang="ko-KR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맑은 고딕" pitchFamily="50" charset="-127"/>
                </a:rPr>
                <a:t>32 Carriers from Rel-13</a:t>
              </a:r>
            </a:p>
          </p:txBody>
        </p:sp>
      </p:grpSp>
      <p:sp>
        <p:nvSpPr>
          <p:cNvPr id="18" name="직사각형 17"/>
          <p:cNvSpPr/>
          <p:nvPr/>
        </p:nvSpPr>
        <p:spPr bwMode="auto">
          <a:xfrm>
            <a:off x="391328" y="1681820"/>
            <a:ext cx="2124000" cy="109910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3">
                <a:lumMod val="65000"/>
              </a:schemeClr>
            </a:solidFill>
            <a:prstDash val="dash"/>
            <a:miter lim="800000"/>
            <a:headEnd/>
            <a:tailEnd/>
          </a:ln>
        </p:spPr>
        <p:txBody>
          <a:bodyPr wrap="square" rtlCol="0" anchor="t">
            <a:noAutofit/>
          </a:bodyPr>
          <a:lstStyle/>
          <a:p>
            <a:pPr algn="l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Introduction of CA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dirty="0">
                <a:solidFill>
                  <a:srgbClr val="C42A68"/>
                </a:solidFill>
              </a:rPr>
              <a:t>5</a:t>
            </a:r>
            <a:r>
              <a:rPr lang="en-US" altLang="ko-KR" b="0" dirty="0">
                <a:solidFill>
                  <a:srgbClr val="C42A68"/>
                </a:solidFill>
              </a:rPr>
              <a:t> </a:t>
            </a: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Carriers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 TAG</a:t>
            </a:r>
            <a:endParaRPr lang="ko-KR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9" name="직선 연결선 18"/>
          <p:cNvCxnSpPr/>
          <p:nvPr/>
        </p:nvCxnSpPr>
        <p:spPr bwMode="auto">
          <a:xfrm>
            <a:off x="385040" y="1614936"/>
            <a:ext cx="2124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42A68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" name="TextBox 19"/>
          <p:cNvSpPr txBox="1"/>
          <p:nvPr/>
        </p:nvSpPr>
        <p:spPr>
          <a:xfrm>
            <a:off x="375014" y="1268760"/>
            <a:ext cx="877163" cy="369332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Rel-10</a:t>
            </a:r>
            <a:endParaRPr lang="ko-KR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 bwMode="auto">
          <a:xfrm>
            <a:off x="2709492" y="1681820"/>
            <a:ext cx="2103870" cy="109910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3">
                <a:lumMod val="65000"/>
              </a:schemeClr>
            </a:solidFill>
            <a:prstDash val="dash"/>
            <a:miter lim="800000"/>
            <a:headEnd/>
            <a:tailEnd/>
          </a:ln>
        </p:spPr>
        <p:txBody>
          <a:bodyPr wrap="square" rtlCol="0" anchor="t">
            <a:noAutofit/>
          </a:bodyPr>
          <a:lstStyle/>
          <a:p>
            <a:pPr algn="l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 with multiple TAGs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dirty="0">
                <a:solidFill>
                  <a:srgbClr val="C42A68"/>
                </a:solidFill>
              </a:rPr>
              <a:t>5 </a:t>
            </a: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Carriers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 </a:t>
            </a:r>
            <a:r>
              <a:rPr lang="en-US" altLang="ko-KR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TAGs</a:t>
            </a:r>
            <a:endParaRPr lang="ko-KR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2" name="직선 연결선 21"/>
          <p:cNvCxnSpPr/>
          <p:nvPr/>
        </p:nvCxnSpPr>
        <p:spPr bwMode="auto">
          <a:xfrm>
            <a:off x="2703204" y="1614936"/>
            <a:ext cx="2124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42A68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2699558" y="1268760"/>
            <a:ext cx="864404" cy="369332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Rel-11</a:t>
            </a:r>
            <a:endParaRPr lang="ko-KR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 bwMode="auto">
          <a:xfrm>
            <a:off x="5020925" y="1681820"/>
            <a:ext cx="2103870" cy="109910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3">
                <a:lumMod val="65000"/>
              </a:schemeClr>
            </a:solidFill>
            <a:prstDash val="dash"/>
            <a:miter lim="800000"/>
            <a:headEnd/>
            <a:tailEnd/>
          </a:ln>
        </p:spPr>
        <p:txBody>
          <a:bodyPr wrap="square" rtlCol="0" anchor="t">
            <a:noAutofit/>
          </a:bodyPr>
          <a:lstStyle/>
          <a:p>
            <a:pPr algn="l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Introduction of DC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 </a:t>
            </a:r>
            <a:r>
              <a:rPr lang="en-US" altLang="ko-KR" sz="1400" b="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eNBs</a:t>
            </a:r>
            <a:endParaRPr lang="en-US" altLang="ko-KR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dirty="0">
                <a:solidFill>
                  <a:srgbClr val="C42A68"/>
                </a:solidFill>
              </a:rPr>
              <a:t>5 </a:t>
            </a: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Carriers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 </a:t>
            </a:r>
            <a:r>
              <a:rPr lang="en-US" altLang="ko-KR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TAGs </a:t>
            </a:r>
            <a:r>
              <a:rPr lang="en-US" altLang="ko-KR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per CG</a:t>
            </a:r>
            <a:endParaRPr lang="ko-KR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5" name="직선 연결선 24"/>
          <p:cNvCxnSpPr/>
          <p:nvPr/>
        </p:nvCxnSpPr>
        <p:spPr bwMode="auto">
          <a:xfrm>
            <a:off x="5014637" y="1614936"/>
            <a:ext cx="2124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42A68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5004611" y="1268760"/>
            <a:ext cx="877163" cy="369332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Rel-12</a:t>
            </a:r>
            <a:endParaRPr lang="ko-KR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직사각형 26"/>
          <p:cNvSpPr/>
          <p:nvPr/>
        </p:nvSpPr>
        <p:spPr bwMode="auto">
          <a:xfrm>
            <a:off x="7318684" y="1681820"/>
            <a:ext cx="2189712" cy="109910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accent3">
                <a:lumMod val="65000"/>
              </a:schemeClr>
            </a:solidFill>
            <a:prstDash val="dash"/>
            <a:miter lim="800000"/>
            <a:headEnd/>
            <a:tailEnd/>
          </a:ln>
        </p:spPr>
        <p:txBody>
          <a:bodyPr wrap="square" rtlCol="0" anchor="t">
            <a:noAutofit/>
          </a:bodyPr>
          <a:lstStyle/>
          <a:p>
            <a:pPr algn="l"/>
            <a:r>
              <a:rPr lang="en-US" altLang="ko-KR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WI on CA enhancement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dirty="0">
                <a:solidFill>
                  <a:srgbClr val="C42A68"/>
                </a:solidFill>
              </a:rPr>
              <a:t>32 </a:t>
            </a:r>
            <a:r>
              <a:rPr lang="en-US" altLang="ko-KR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Carriers</a:t>
            </a:r>
          </a:p>
          <a:p>
            <a:pPr marL="268288" lvl="1" indent="-174625" algn="l">
              <a:buFont typeface="Wingdings" panose="05000000000000000000" pitchFamily="2" charset="2"/>
              <a:buChar char="§"/>
            </a:pPr>
            <a:r>
              <a:rPr lang="en-US" altLang="ko-KR" sz="14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DC with 32 CCs</a:t>
            </a:r>
            <a:endParaRPr lang="en-US" altLang="ko-KR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28" name="직선 연결선 27"/>
          <p:cNvCxnSpPr/>
          <p:nvPr/>
        </p:nvCxnSpPr>
        <p:spPr bwMode="auto">
          <a:xfrm>
            <a:off x="7312396" y="1614936"/>
            <a:ext cx="2196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C42A68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9" name="TextBox 28"/>
          <p:cNvSpPr txBox="1"/>
          <p:nvPr/>
        </p:nvSpPr>
        <p:spPr>
          <a:xfrm>
            <a:off x="7302370" y="1268760"/>
            <a:ext cx="877163" cy="369332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r>
              <a:rPr lang="en-US" altLang="ko-KR" sz="18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Rel-13</a:t>
            </a:r>
            <a:endParaRPr lang="ko-KR" altLang="en-US" sz="18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0452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554461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CA is the most essential feature even in LTE-Advanced Pro and 5G.</a:t>
            </a:r>
          </a:p>
          <a:p>
            <a:pPr lvl="1"/>
            <a:r>
              <a:rPr lang="en-US" altLang="ko-KR" dirty="0" smtClean="0"/>
              <a:t>To increase the throughput by utilizing fragmented spectrum.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However, CA needs to be enhanced to support cell-specific operation. </a:t>
            </a:r>
          </a:p>
          <a:p>
            <a:pPr lvl="1"/>
            <a:r>
              <a:rPr lang="en-US" altLang="ko-KR" dirty="0" smtClean="0"/>
              <a:t>In order to serve diverse applications on large number of aggregated cells</a:t>
            </a:r>
            <a:r>
              <a:rPr lang="en-US" altLang="ko-KR" dirty="0"/>
              <a:t> more efficiently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 smtClean="0"/>
              <a:t>Because aggregated cells may have different characteristics.</a:t>
            </a:r>
          </a:p>
        </p:txBody>
      </p:sp>
      <p:sp>
        <p:nvSpPr>
          <p:cNvPr id="261" name="제목 2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&amp; JUSTIFICATION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89106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5544615"/>
          </a:xfrm>
        </p:spPr>
        <p:txBody>
          <a:bodyPr>
            <a:normAutofit/>
          </a:bodyPr>
          <a:lstStyle/>
          <a:p>
            <a:r>
              <a:rPr lang="en-US" altLang="ko-KR" dirty="0"/>
              <a:t>Especially, it is necessary to serve a specific application on a specific cell.</a:t>
            </a:r>
          </a:p>
          <a:p>
            <a:pPr lvl="1"/>
            <a:r>
              <a:rPr lang="en-US" altLang="ko-KR" dirty="0"/>
              <a:t>It can be realized by differentiating UL grants from different cells in Logical Channel Prioritization procedure.</a:t>
            </a:r>
          </a:p>
          <a:p>
            <a:pPr lvl="2"/>
            <a:r>
              <a:rPr lang="en-US" altLang="ko-KR" dirty="0"/>
              <a:t>For example, UL grant from a cell with lower delay is used for VoIP while UL grants from other cells are used for web browsing/file sharing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261" name="제목 2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&amp; JUSTIFICATION</a:t>
            </a:r>
            <a:endParaRPr lang="ko-KR" altLang="en-US" dirty="0"/>
          </a:p>
        </p:txBody>
      </p:sp>
      <p:grpSp>
        <p:nvGrpSpPr>
          <p:cNvPr id="3" name="그룹 2"/>
          <p:cNvGrpSpPr/>
          <p:nvPr/>
        </p:nvGrpSpPr>
        <p:grpSpPr>
          <a:xfrm>
            <a:off x="1280592" y="4019155"/>
            <a:ext cx="7961811" cy="1066029"/>
            <a:chOff x="1950723" y="4019155"/>
            <a:chExt cx="6348401" cy="850005"/>
          </a:xfrm>
        </p:grpSpPr>
        <p:sp>
          <p:nvSpPr>
            <p:cNvPr id="4" name="AutoShape 13"/>
            <p:cNvSpPr>
              <a:spLocks noChangeArrowheads="1"/>
            </p:cNvSpPr>
            <p:nvPr/>
          </p:nvSpPr>
          <p:spPr bwMode="auto">
            <a:xfrm>
              <a:off x="4304928" y="4019155"/>
              <a:ext cx="1697694" cy="845895"/>
            </a:xfrm>
            <a:prstGeom prst="roundRect">
              <a:avLst>
                <a:gd name="adj" fmla="val 3481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5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8129" y="4361995"/>
              <a:ext cx="180683" cy="352760"/>
            </a:xfrm>
            <a:prstGeom prst="rect">
              <a:avLst/>
            </a:prstGeom>
          </p:spPr>
        </p:pic>
        <p:sp>
          <p:nvSpPr>
            <p:cNvPr id="6" name="순서도: 문서 5"/>
            <p:cNvSpPr/>
            <p:nvPr/>
          </p:nvSpPr>
          <p:spPr bwMode="auto">
            <a:xfrm>
              <a:off x="4495603" y="4217979"/>
              <a:ext cx="1130892" cy="288032"/>
            </a:xfrm>
            <a:prstGeom prst="flowChartDocumen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100" dirty="0" smtClean="0">
                  <a:solidFill>
                    <a:srgbClr val="000000"/>
                  </a:solidFill>
                </a:rPr>
                <a:t>Music</a:t>
              </a:r>
              <a:endParaRPr lang="ko-KR" altLang="en-US" sz="11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7" name="순서도: 문서 6"/>
            <p:cNvSpPr/>
            <p:nvPr/>
          </p:nvSpPr>
          <p:spPr bwMode="auto">
            <a:xfrm>
              <a:off x="4636489" y="4426723"/>
              <a:ext cx="1198775" cy="288032"/>
            </a:xfrm>
            <a:prstGeom prst="flowChartDocumen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100" dirty="0" smtClean="0">
                  <a:solidFill>
                    <a:srgbClr val="000000"/>
                  </a:solidFill>
                </a:rPr>
                <a:t>Web browsing</a:t>
              </a:r>
              <a:endParaRPr lang="ko-KR" altLang="en-US" sz="1100" dirty="0" smtClean="0">
                <a:solidFill>
                  <a:srgbClr val="000000"/>
                </a:solidFill>
              </a:endParaRPr>
            </a:p>
          </p:txBody>
        </p:sp>
        <p:grpSp>
          <p:nvGrpSpPr>
            <p:cNvPr id="8" name="그룹 7"/>
            <p:cNvGrpSpPr/>
            <p:nvPr/>
          </p:nvGrpSpPr>
          <p:grpSpPr>
            <a:xfrm>
              <a:off x="5522112" y="4139691"/>
              <a:ext cx="417538" cy="156576"/>
              <a:chOff x="5697323" y="4162317"/>
              <a:chExt cx="1152128" cy="432048"/>
            </a:xfrm>
          </p:grpSpPr>
          <p:sp>
            <p:nvSpPr>
              <p:cNvPr id="9" name="사다리꼴 8"/>
              <p:cNvSpPr/>
              <p:nvPr/>
            </p:nvSpPr>
            <p:spPr bwMode="auto">
              <a:xfrm>
                <a:off x="5697323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3399FF"/>
                  </a:gs>
                  <a:gs pos="67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lvl="0" algn="l"/>
                <a:endParaRPr lang="ko-KR" alt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" name="사다리꼴 9"/>
              <p:cNvSpPr/>
              <p:nvPr/>
            </p:nvSpPr>
            <p:spPr bwMode="auto">
              <a:xfrm>
                <a:off x="6273387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92D050"/>
                  </a:gs>
                  <a:gs pos="81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sz="900" dirty="0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그룹 10"/>
            <p:cNvGrpSpPr/>
            <p:nvPr/>
          </p:nvGrpSpPr>
          <p:grpSpPr>
            <a:xfrm>
              <a:off x="5299831" y="4636467"/>
              <a:ext cx="627715" cy="156576"/>
              <a:chOff x="5117373" y="4162317"/>
              <a:chExt cx="1732078" cy="432048"/>
            </a:xfrm>
          </p:grpSpPr>
          <p:sp>
            <p:nvSpPr>
              <p:cNvPr id="12" name="사다리꼴 11"/>
              <p:cNvSpPr/>
              <p:nvPr/>
            </p:nvSpPr>
            <p:spPr bwMode="auto">
              <a:xfrm>
                <a:off x="5117373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72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sz="900" dirty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" name="사다리꼴 12"/>
              <p:cNvSpPr/>
              <p:nvPr/>
            </p:nvSpPr>
            <p:spPr bwMode="auto">
              <a:xfrm>
                <a:off x="5697323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3399FF"/>
                  </a:gs>
                  <a:gs pos="67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lvl="0" algn="l"/>
                <a:endParaRPr lang="ko-KR" alt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사다리꼴 13"/>
              <p:cNvSpPr/>
              <p:nvPr/>
            </p:nvSpPr>
            <p:spPr bwMode="auto">
              <a:xfrm>
                <a:off x="6273387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92D050"/>
                  </a:gs>
                  <a:gs pos="81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sz="900" dirty="0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5" name="AutoShape 13"/>
            <p:cNvSpPr>
              <a:spLocks noChangeArrowheads="1"/>
            </p:cNvSpPr>
            <p:nvPr/>
          </p:nvSpPr>
          <p:spPr bwMode="auto">
            <a:xfrm>
              <a:off x="2041064" y="4023265"/>
              <a:ext cx="1697694" cy="845895"/>
            </a:xfrm>
            <a:prstGeom prst="roundRect">
              <a:avLst>
                <a:gd name="adj" fmla="val 3481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16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50723" y="4351114"/>
              <a:ext cx="180683" cy="352760"/>
            </a:xfrm>
            <a:prstGeom prst="rect">
              <a:avLst/>
            </a:prstGeom>
          </p:spPr>
        </p:pic>
        <p:sp>
          <p:nvSpPr>
            <p:cNvPr id="17" name="순서도: 문서 16"/>
            <p:cNvSpPr/>
            <p:nvPr/>
          </p:nvSpPr>
          <p:spPr bwMode="auto">
            <a:xfrm>
              <a:off x="2234869" y="4207098"/>
              <a:ext cx="1113958" cy="288032"/>
            </a:xfrm>
            <a:prstGeom prst="flowChartDocumen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100" dirty="0" smtClean="0">
                  <a:solidFill>
                    <a:srgbClr val="000000"/>
                  </a:solidFill>
                </a:rPr>
                <a:t>Voice Call</a:t>
              </a:r>
              <a:endParaRPr lang="ko-KR" altLang="en-US" sz="11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8" name="순서도: 문서 17"/>
            <p:cNvSpPr/>
            <p:nvPr/>
          </p:nvSpPr>
          <p:spPr bwMode="auto">
            <a:xfrm>
              <a:off x="2375755" y="4415842"/>
              <a:ext cx="1195645" cy="288032"/>
            </a:xfrm>
            <a:prstGeom prst="flowChartDocumen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100" dirty="0" smtClean="0">
                  <a:solidFill>
                    <a:srgbClr val="000000"/>
                  </a:solidFill>
                </a:rPr>
                <a:t>Email</a:t>
              </a:r>
              <a:endParaRPr lang="ko-KR" altLang="en-US" sz="11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9" name="사다리꼴 18"/>
            <p:cNvSpPr/>
            <p:nvPr/>
          </p:nvSpPr>
          <p:spPr bwMode="auto">
            <a:xfrm>
              <a:off x="3002546" y="4120809"/>
              <a:ext cx="208769" cy="156576"/>
            </a:xfrm>
            <a:prstGeom prst="trapezoid">
              <a:avLst/>
            </a:prstGeom>
            <a:gradFill flip="none" rotWithShape="1">
              <a:gsLst>
                <a:gs pos="5000">
                  <a:schemeClr val="bg1">
                    <a:lumMod val="75000"/>
                  </a:schemeClr>
                </a:gs>
                <a:gs pos="72000">
                  <a:schemeClr val="bg1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ko-KR" altLang="en-US" sz="1000" dirty="0" smtClean="0">
                <a:solidFill>
                  <a:srgbClr val="000000"/>
                </a:solidFill>
              </a:endParaRPr>
            </a:p>
          </p:txBody>
        </p:sp>
        <p:grpSp>
          <p:nvGrpSpPr>
            <p:cNvPr id="20" name="그룹 19"/>
            <p:cNvGrpSpPr/>
            <p:nvPr/>
          </p:nvGrpSpPr>
          <p:grpSpPr>
            <a:xfrm>
              <a:off x="3244444" y="4625586"/>
              <a:ext cx="417538" cy="156576"/>
              <a:chOff x="5697323" y="4162317"/>
              <a:chExt cx="1152128" cy="432048"/>
            </a:xfrm>
          </p:grpSpPr>
          <p:sp>
            <p:nvSpPr>
              <p:cNvPr id="21" name="사다리꼴 20"/>
              <p:cNvSpPr/>
              <p:nvPr/>
            </p:nvSpPr>
            <p:spPr bwMode="auto">
              <a:xfrm>
                <a:off x="5697323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3399FF"/>
                  </a:gs>
                  <a:gs pos="67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lvl="0" algn="l"/>
                <a:endParaRPr lang="ko-KR" altLang="en-US" sz="9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2" name="사다리꼴 21"/>
              <p:cNvSpPr/>
              <p:nvPr/>
            </p:nvSpPr>
            <p:spPr bwMode="auto">
              <a:xfrm>
                <a:off x="6273387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92D050"/>
                  </a:gs>
                  <a:gs pos="81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sz="900" dirty="0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3" name="AutoShape 13"/>
            <p:cNvSpPr>
              <a:spLocks noChangeArrowheads="1"/>
            </p:cNvSpPr>
            <p:nvPr/>
          </p:nvSpPr>
          <p:spPr bwMode="auto">
            <a:xfrm>
              <a:off x="6601430" y="4021943"/>
              <a:ext cx="1697694" cy="845895"/>
            </a:xfrm>
            <a:prstGeom prst="roundRect">
              <a:avLst>
                <a:gd name="adj" fmla="val 3481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ko-KR" altLang="en-US"/>
            </a:p>
          </p:txBody>
        </p:sp>
        <p:pic>
          <p:nvPicPr>
            <p:cNvPr id="24" name="Picture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14631" y="4364783"/>
              <a:ext cx="180683" cy="352760"/>
            </a:xfrm>
            <a:prstGeom prst="rect">
              <a:avLst/>
            </a:prstGeom>
          </p:spPr>
        </p:pic>
        <p:sp>
          <p:nvSpPr>
            <p:cNvPr id="25" name="순서도: 문서 24"/>
            <p:cNvSpPr/>
            <p:nvPr/>
          </p:nvSpPr>
          <p:spPr bwMode="auto">
            <a:xfrm>
              <a:off x="6792105" y="4220767"/>
              <a:ext cx="1130892" cy="288032"/>
            </a:xfrm>
            <a:prstGeom prst="flowChartDocumen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100" dirty="0" smtClean="0">
                  <a:solidFill>
                    <a:srgbClr val="000000"/>
                  </a:solidFill>
                </a:rPr>
                <a:t>Video Call</a:t>
              </a:r>
              <a:endParaRPr lang="ko-KR" altLang="en-US" sz="11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6" name="순서도: 문서 25"/>
            <p:cNvSpPr/>
            <p:nvPr/>
          </p:nvSpPr>
          <p:spPr bwMode="auto">
            <a:xfrm>
              <a:off x="6932991" y="4429511"/>
              <a:ext cx="1198775" cy="288032"/>
            </a:xfrm>
            <a:prstGeom prst="flowChartDocumen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l"/>
              <a:r>
                <a:rPr lang="en-US" altLang="ko-KR" sz="1100" dirty="0" smtClean="0">
                  <a:solidFill>
                    <a:srgbClr val="000000"/>
                  </a:solidFill>
                </a:rPr>
                <a:t>Messenger</a:t>
              </a:r>
              <a:endParaRPr lang="ko-KR" altLang="en-US" sz="1100" dirty="0" smtClean="0">
                <a:solidFill>
                  <a:srgbClr val="000000"/>
                </a:solidFill>
              </a:endParaRPr>
            </a:p>
          </p:txBody>
        </p:sp>
        <p:grpSp>
          <p:nvGrpSpPr>
            <p:cNvPr id="27" name="그룹 26"/>
            <p:cNvGrpSpPr/>
            <p:nvPr/>
          </p:nvGrpSpPr>
          <p:grpSpPr>
            <a:xfrm>
              <a:off x="7608436" y="4142479"/>
              <a:ext cx="418946" cy="156576"/>
              <a:chOff x="5117373" y="4162317"/>
              <a:chExt cx="1156014" cy="432048"/>
            </a:xfrm>
          </p:grpSpPr>
          <p:sp>
            <p:nvSpPr>
              <p:cNvPr id="28" name="사다리꼴 27"/>
              <p:cNvSpPr/>
              <p:nvPr/>
            </p:nvSpPr>
            <p:spPr bwMode="auto">
              <a:xfrm>
                <a:off x="5117373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chemeClr val="bg1">
                      <a:lumMod val="75000"/>
                    </a:schemeClr>
                  </a:gs>
                  <a:gs pos="72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algn="l"/>
                <a:endParaRPr lang="ko-KR" altLang="en-US" sz="900" dirty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9" name="사다리꼴 28"/>
              <p:cNvSpPr/>
              <p:nvPr/>
            </p:nvSpPr>
            <p:spPr bwMode="auto">
              <a:xfrm>
                <a:off x="5697323" y="4162317"/>
                <a:ext cx="576064" cy="432048"/>
              </a:xfrm>
              <a:prstGeom prst="trapezoid">
                <a:avLst/>
              </a:prstGeom>
              <a:gradFill flip="none" rotWithShape="1">
                <a:gsLst>
                  <a:gs pos="5000">
                    <a:srgbClr val="3399FF"/>
                  </a:gs>
                  <a:gs pos="67000">
                    <a:schemeClr val="bg1"/>
                  </a:gs>
                  <a:gs pos="100000">
                    <a:schemeClr val="bg1"/>
                  </a:gs>
                </a:gsLst>
                <a:lin ang="16200000" scaled="1"/>
                <a:tileRect/>
              </a:gradFill>
              <a:ln w="9525">
                <a:solidFill>
                  <a:srgbClr val="002060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lvl="0" algn="l"/>
                <a:endParaRPr lang="ko-KR" altLang="en-US" sz="900" dirty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30" name="사다리꼴 29"/>
            <p:cNvSpPr/>
            <p:nvPr/>
          </p:nvSpPr>
          <p:spPr bwMode="auto">
            <a:xfrm>
              <a:off x="8015280" y="4639255"/>
              <a:ext cx="208769" cy="156576"/>
            </a:xfrm>
            <a:prstGeom prst="trapezoid">
              <a:avLst/>
            </a:prstGeom>
            <a:gradFill flip="none" rotWithShape="1">
              <a:gsLst>
                <a:gs pos="5000">
                  <a:srgbClr val="92D050"/>
                </a:gs>
                <a:gs pos="81000">
                  <a:schemeClr val="bg1"/>
                </a:gs>
                <a:gs pos="100000">
                  <a:schemeClr val="bg1"/>
                </a:gs>
              </a:gsLst>
              <a:lin ang="16200000" scaled="1"/>
              <a:tileRect/>
            </a:gradFill>
            <a:ln w="9525">
              <a:solidFill>
                <a:srgbClr val="002060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algn="l"/>
              <a:endParaRPr lang="ko-KR" altLang="en-US" sz="900" dirty="0" smtClean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964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>
          <a:xfrm>
            <a:off x="488504" y="908721"/>
            <a:ext cx="8928992" cy="5544615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If a specific cell serves only certain applications (e.g. VoIP) …</a:t>
            </a:r>
          </a:p>
          <a:p>
            <a:pPr lvl="1"/>
            <a:r>
              <a:rPr lang="en-US" altLang="ko-KR" dirty="0" smtClean="0"/>
              <a:t>The cell may need to be configured with SPS. </a:t>
            </a:r>
          </a:p>
          <a:p>
            <a:pPr lvl="1"/>
            <a:r>
              <a:rPr lang="en-US" altLang="ko-KR" dirty="0" smtClean="0"/>
              <a:t>The cell may need to be added in activated state.</a:t>
            </a:r>
          </a:p>
          <a:p>
            <a:pPr lvl="1"/>
            <a:r>
              <a:rPr lang="en-US" altLang="ko-KR" dirty="0" smtClean="0"/>
              <a:t>The cell may need to be configured with application-specific deactivation timer value. </a:t>
            </a:r>
          </a:p>
          <a:p>
            <a:pPr lvl="1"/>
            <a:r>
              <a:rPr lang="en-US" altLang="ko-KR" dirty="0" smtClean="0"/>
              <a:t>The cell may need to be configured with application-specific DRX configuration. </a:t>
            </a:r>
            <a:endParaRPr lang="ko-KR" altLang="en-US" dirty="0"/>
          </a:p>
        </p:txBody>
      </p:sp>
      <p:sp>
        <p:nvSpPr>
          <p:cNvPr id="261" name="제목 26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&amp; JUSTIFICATION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8152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dirty="0" smtClean="0"/>
              <a:t>Logical channel prioritization procedure</a:t>
            </a:r>
          </a:p>
          <a:p>
            <a:pPr lvl="1"/>
            <a:r>
              <a:rPr lang="en-US" altLang="ko-KR" dirty="0" smtClean="0"/>
              <a:t>Differentiating UL grants received from multiple cells</a:t>
            </a:r>
          </a:p>
          <a:p>
            <a:pPr lvl="1"/>
            <a:r>
              <a:rPr lang="en-US" altLang="ko-KR" dirty="0" smtClean="0"/>
              <a:t>Transmitting UL data of a specific radio bearer on a specific cell</a:t>
            </a:r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OBJECTIVES</a:t>
            </a:r>
            <a:endParaRPr lang="ko-KR" altLang="en-US" dirty="0"/>
          </a:p>
        </p:txBody>
      </p:sp>
      <p:pic>
        <p:nvPicPr>
          <p:cNvPr id="5" name="Picture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560" y="3847642"/>
            <a:ext cx="202831" cy="396000"/>
          </a:xfrm>
          <a:prstGeom prst="rect">
            <a:avLst/>
          </a:prstGeom>
        </p:spPr>
      </p:pic>
      <p:cxnSp>
        <p:nvCxnSpPr>
          <p:cNvPr id="6" name="직선 연결선 5"/>
          <p:cNvCxnSpPr>
            <a:stCxn id="5" idx="3"/>
          </p:cNvCxnSpPr>
          <p:nvPr/>
        </p:nvCxnSpPr>
        <p:spPr bwMode="auto">
          <a:xfrm flipV="1">
            <a:off x="1195391" y="2953536"/>
            <a:ext cx="786685" cy="109210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" name="직선 연결선 6"/>
          <p:cNvCxnSpPr>
            <a:stCxn id="5" idx="3"/>
          </p:cNvCxnSpPr>
          <p:nvPr/>
        </p:nvCxnSpPr>
        <p:spPr bwMode="auto">
          <a:xfrm flipV="1">
            <a:off x="1195391" y="3634449"/>
            <a:ext cx="786685" cy="41119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" name="직선 연결선 7"/>
          <p:cNvCxnSpPr>
            <a:stCxn id="5" idx="3"/>
          </p:cNvCxnSpPr>
          <p:nvPr/>
        </p:nvCxnSpPr>
        <p:spPr bwMode="auto">
          <a:xfrm>
            <a:off x="1195391" y="4045642"/>
            <a:ext cx="786685" cy="254567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직선 연결선 8"/>
          <p:cNvCxnSpPr>
            <a:stCxn id="5" idx="3"/>
          </p:cNvCxnSpPr>
          <p:nvPr/>
        </p:nvCxnSpPr>
        <p:spPr bwMode="auto">
          <a:xfrm>
            <a:off x="1195391" y="4045642"/>
            <a:ext cx="786685" cy="93548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" name="직선 연결선 9"/>
          <p:cNvCxnSpPr>
            <a:stCxn id="21" idx="3"/>
          </p:cNvCxnSpPr>
          <p:nvPr/>
        </p:nvCxnSpPr>
        <p:spPr bwMode="auto">
          <a:xfrm>
            <a:off x="4845504" y="2953536"/>
            <a:ext cx="720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직선 연결선 10"/>
          <p:cNvCxnSpPr>
            <a:stCxn id="20" idx="3"/>
          </p:cNvCxnSpPr>
          <p:nvPr/>
        </p:nvCxnSpPr>
        <p:spPr bwMode="auto">
          <a:xfrm>
            <a:off x="4845504" y="3634449"/>
            <a:ext cx="720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2" name="직선 연결선 11"/>
          <p:cNvCxnSpPr>
            <a:stCxn id="18" idx="3"/>
          </p:cNvCxnSpPr>
          <p:nvPr/>
        </p:nvCxnSpPr>
        <p:spPr bwMode="auto">
          <a:xfrm>
            <a:off x="4845504" y="4304491"/>
            <a:ext cx="720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직선 연결선 12"/>
          <p:cNvCxnSpPr>
            <a:stCxn id="19" idx="3"/>
          </p:cNvCxnSpPr>
          <p:nvPr/>
        </p:nvCxnSpPr>
        <p:spPr bwMode="auto">
          <a:xfrm>
            <a:off x="4845504" y="4981122"/>
            <a:ext cx="720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4" name="직선 연결선 13"/>
          <p:cNvCxnSpPr>
            <a:endCxn id="21" idx="1"/>
          </p:cNvCxnSpPr>
          <p:nvPr/>
        </p:nvCxnSpPr>
        <p:spPr bwMode="auto">
          <a:xfrm>
            <a:off x="2521472" y="2953536"/>
            <a:ext cx="66784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5" name="직선 연결선 14"/>
          <p:cNvCxnSpPr>
            <a:endCxn id="20" idx="1"/>
          </p:cNvCxnSpPr>
          <p:nvPr/>
        </p:nvCxnSpPr>
        <p:spPr bwMode="auto">
          <a:xfrm>
            <a:off x="2521472" y="3634449"/>
            <a:ext cx="66784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직선 연결선 15"/>
          <p:cNvCxnSpPr>
            <a:endCxn id="18" idx="1"/>
          </p:cNvCxnSpPr>
          <p:nvPr/>
        </p:nvCxnSpPr>
        <p:spPr bwMode="auto">
          <a:xfrm>
            <a:off x="2521472" y="4300209"/>
            <a:ext cx="667848" cy="4282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7" name="직선 연결선 16"/>
          <p:cNvCxnSpPr>
            <a:endCxn id="19" idx="1"/>
          </p:cNvCxnSpPr>
          <p:nvPr/>
        </p:nvCxnSpPr>
        <p:spPr bwMode="auto">
          <a:xfrm>
            <a:off x="2521472" y="4981122"/>
            <a:ext cx="667848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8" name="직사각형 17"/>
          <p:cNvSpPr/>
          <p:nvPr/>
        </p:nvSpPr>
        <p:spPr bwMode="auto">
          <a:xfrm>
            <a:off x="3189320" y="4117335"/>
            <a:ext cx="1656184" cy="3743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PDCP/RLC</a:t>
            </a:r>
            <a:endParaRPr lang="ko-KR" altLang="en-US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9" name="직사각형 18"/>
          <p:cNvSpPr/>
          <p:nvPr/>
        </p:nvSpPr>
        <p:spPr bwMode="auto">
          <a:xfrm>
            <a:off x="3189320" y="4793966"/>
            <a:ext cx="1656184" cy="3743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PDCP/RLC</a:t>
            </a:r>
            <a:endParaRPr lang="ko-KR" altLang="en-US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0" name="직사각형 19"/>
          <p:cNvSpPr/>
          <p:nvPr/>
        </p:nvSpPr>
        <p:spPr bwMode="auto">
          <a:xfrm>
            <a:off x="3189320" y="3447293"/>
            <a:ext cx="1656184" cy="3743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PDCP/RLC</a:t>
            </a:r>
            <a:endParaRPr lang="ko-KR" altLang="en-US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21" name="직사각형 20"/>
          <p:cNvSpPr/>
          <p:nvPr/>
        </p:nvSpPr>
        <p:spPr bwMode="auto">
          <a:xfrm>
            <a:off x="3189320" y="2766380"/>
            <a:ext cx="1656184" cy="3743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PDCP/RLC</a:t>
            </a:r>
            <a:endParaRPr lang="ko-KR" altLang="en-US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cxnSp>
        <p:nvCxnSpPr>
          <p:cNvPr id="26" name="직선 연결선 25"/>
          <p:cNvCxnSpPr>
            <a:endCxn id="130" idx="1"/>
          </p:cNvCxnSpPr>
          <p:nvPr/>
        </p:nvCxnSpPr>
        <p:spPr bwMode="auto">
          <a:xfrm flipV="1">
            <a:off x="5700961" y="2496059"/>
            <a:ext cx="2140348" cy="248825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1" name="타원 100"/>
          <p:cNvSpPr/>
          <p:nvPr/>
        </p:nvSpPr>
        <p:spPr bwMode="auto">
          <a:xfrm>
            <a:off x="1957067" y="4012086"/>
            <a:ext cx="539396" cy="539396"/>
          </a:xfrm>
          <a:prstGeom prst="ellipse">
            <a:avLst/>
          </a:prstGeom>
          <a:solidFill>
            <a:srgbClr val="CCFF66"/>
          </a:solidFill>
          <a:ln w="38100">
            <a:solidFill>
              <a:srgbClr val="00B050"/>
            </a:solidFill>
            <a:prstDash val="solid"/>
            <a:miter lim="800000"/>
            <a:headEnd/>
            <a:tailEnd/>
          </a:ln>
          <a:effectLst>
            <a:outerShdw blurRad="38100" dist="38100" dir="2700000" sx="99000" sy="99000" algn="tl" rotWithShape="0">
              <a:prstClr val="black">
                <a:alpha val="29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sp>
        <p:nvSpPr>
          <p:cNvPr id="102" name="타원 101"/>
          <p:cNvSpPr/>
          <p:nvPr/>
        </p:nvSpPr>
        <p:spPr bwMode="auto">
          <a:xfrm>
            <a:off x="1957067" y="4692999"/>
            <a:ext cx="539396" cy="539396"/>
          </a:xfrm>
          <a:prstGeom prst="ellipse">
            <a:avLst/>
          </a:prstGeom>
          <a:solidFill>
            <a:srgbClr val="FFFF00"/>
          </a:solidFill>
          <a:ln w="38100">
            <a:solidFill>
              <a:srgbClr val="FFC000"/>
            </a:solidFill>
            <a:prstDash val="solid"/>
            <a:miter lim="800000"/>
            <a:headEnd/>
            <a:tailEnd/>
          </a:ln>
          <a:effectLst>
            <a:outerShdw blurRad="38100" dist="38100" dir="2700000" sx="99000" sy="99000" algn="tl" rotWithShape="0">
              <a:prstClr val="black">
                <a:alpha val="29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grpSp>
        <p:nvGrpSpPr>
          <p:cNvPr id="103" name="그룹 102"/>
          <p:cNvGrpSpPr/>
          <p:nvPr/>
        </p:nvGrpSpPr>
        <p:grpSpPr>
          <a:xfrm>
            <a:off x="2041390" y="4822038"/>
            <a:ext cx="314722" cy="316608"/>
            <a:chOff x="1110791" y="4276368"/>
            <a:chExt cx="368400" cy="370608"/>
          </a:xfrm>
        </p:grpSpPr>
        <p:sp>
          <p:nvSpPr>
            <p:cNvPr id="104" name="타원 103"/>
            <p:cNvSpPr/>
            <p:nvPr/>
          </p:nvSpPr>
          <p:spPr bwMode="auto">
            <a:xfrm>
              <a:off x="1110791" y="4384368"/>
              <a:ext cx="108000" cy="1080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5" name="타원 104"/>
            <p:cNvSpPr/>
            <p:nvPr/>
          </p:nvSpPr>
          <p:spPr bwMode="auto">
            <a:xfrm>
              <a:off x="1371191" y="4276368"/>
              <a:ext cx="108000" cy="1080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06" name="타원 105"/>
            <p:cNvSpPr/>
            <p:nvPr/>
          </p:nvSpPr>
          <p:spPr bwMode="auto">
            <a:xfrm>
              <a:off x="1350997" y="4538976"/>
              <a:ext cx="108000" cy="1080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cxnSp>
          <p:nvCxnSpPr>
            <p:cNvPr id="107" name="직선 연결선 106"/>
            <p:cNvCxnSpPr>
              <a:stCxn id="104" idx="7"/>
              <a:endCxn id="105" idx="2"/>
            </p:cNvCxnSpPr>
            <p:nvPr/>
          </p:nvCxnSpPr>
          <p:spPr bwMode="auto">
            <a:xfrm flipV="1">
              <a:off x="1202975" y="4330368"/>
              <a:ext cx="168216" cy="69816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8" name="직선 연결선 107"/>
            <p:cNvCxnSpPr>
              <a:stCxn id="106" idx="2"/>
              <a:endCxn id="104" idx="5"/>
            </p:cNvCxnSpPr>
            <p:nvPr/>
          </p:nvCxnSpPr>
          <p:spPr bwMode="auto">
            <a:xfrm flipH="1" flipV="1">
              <a:off x="1202975" y="4476552"/>
              <a:ext cx="148022" cy="11642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109" name="그룹 108"/>
          <p:cNvGrpSpPr/>
          <p:nvPr/>
        </p:nvGrpSpPr>
        <p:grpSpPr>
          <a:xfrm>
            <a:off x="2039235" y="4159468"/>
            <a:ext cx="396000" cy="226929"/>
            <a:chOff x="1121336" y="3664598"/>
            <a:chExt cx="425492" cy="226929"/>
          </a:xfrm>
        </p:grpSpPr>
        <p:grpSp>
          <p:nvGrpSpPr>
            <p:cNvPr id="110" name="그룹 109"/>
            <p:cNvGrpSpPr/>
            <p:nvPr/>
          </p:nvGrpSpPr>
          <p:grpSpPr>
            <a:xfrm>
              <a:off x="1121336" y="3664598"/>
              <a:ext cx="425492" cy="226929"/>
              <a:chOff x="2504728" y="3789040"/>
              <a:chExt cx="651606" cy="396389"/>
            </a:xfrm>
          </p:grpSpPr>
          <p:sp>
            <p:nvSpPr>
              <p:cNvPr id="114" name="모서리가 둥근 사각형 설명선 113"/>
              <p:cNvSpPr/>
              <p:nvPr/>
            </p:nvSpPr>
            <p:spPr bwMode="auto">
              <a:xfrm>
                <a:off x="2504728" y="3861048"/>
                <a:ext cx="434404" cy="324381"/>
              </a:xfrm>
              <a:prstGeom prst="wedgeRoundRectCallout">
                <a:avLst>
                  <a:gd name="adj1" fmla="val -35650"/>
                  <a:gd name="adj2" fmla="val 68966"/>
                  <a:gd name="adj3" fmla="val 16667"/>
                </a:avLst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marL="90488" indent="-90488" algn="l">
                  <a:buFontTx/>
                  <a:buChar char="•"/>
                </a:pPr>
                <a:endParaRPr lang="ko-KR" altLang="en-US" sz="1200" dirty="0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" name="모서리가 둥근 사각형 설명선 114"/>
              <p:cNvSpPr/>
              <p:nvPr/>
            </p:nvSpPr>
            <p:spPr bwMode="auto">
              <a:xfrm>
                <a:off x="2721930" y="3789040"/>
                <a:ext cx="434404" cy="324381"/>
              </a:xfrm>
              <a:prstGeom prst="wedgeRoundRectCallout">
                <a:avLst>
                  <a:gd name="adj1" fmla="val 31791"/>
                  <a:gd name="adj2" fmla="val 74936"/>
                  <a:gd name="adj3" fmla="val 16667"/>
                </a:avLst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square" rtlCol="0" anchor="ctr">
                <a:noAutofit/>
              </a:bodyPr>
              <a:lstStyle/>
              <a:p>
                <a:pPr marL="90488" indent="-90488" algn="l">
                  <a:buFontTx/>
                  <a:buChar char="•"/>
                </a:pPr>
                <a:endParaRPr lang="ko-KR" altLang="en-US" sz="1200" dirty="0" smtClean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111" name="직선 연결선 110"/>
            <p:cNvCxnSpPr/>
            <p:nvPr/>
          </p:nvCxnSpPr>
          <p:spPr bwMode="auto">
            <a:xfrm>
              <a:off x="1306250" y="3705822"/>
              <a:ext cx="216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2" name="직선 연결선 111"/>
            <p:cNvCxnSpPr/>
            <p:nvPr/>
          </p:nvCxnSpPr>
          <p:spPr bwMode="auto">
            <a:xfrm>
              <a:off x="1306250" y="3747924"/>
              <a:ext cx="216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3" name="직선 연결선 112"/>
            <p:cNvCxnSpPr/>
            <p:nvPr/>
          </p:nvCxnSpPr>
          <p:spPr bwMode="auto">
            <a:xfrm>
              <a:off x="1378250" y="3789148"/>
              <a:ext cx="144000" cy="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116" name="타원 115"/>
          <p:cNvSpPr/>
          <p:nvPr/>
        </p:nvSpPr>
        <p:spPr bwMode="auto">
          <a:xfrm>
            <a:off x="1959024" y="3340617"/>
            <a:ext cx="539396" cy="539396"/>
          </a:xfrm>
          <a:prstGeom prst="ellipse">
            <a:avLst/>
          </a:prstGeom>
          <a:solidFill>
            <a:srgbClr val="CC99FF"/>
          </a:solidFill>
          <a:ln w="38100">
            <a:solidFill>
              <a:srgbClr val="7030A0"/>
            </a:solidFill>
            <a:prstDash val="solid"/>
            <a:miter lim="800000"/>
            <a:headEnd/>
            <a:tailEnd/>
          </a:ln>
          <a:effectLst>
            <a:outerShdw blurRad="38100" dist="38100" dir="2700000" sx="99000" sy="99000" algn="tl" rotWithShape="0">
              <a:prstClr val="black">
                <a:alpha val="29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grpSp>
        <p:nvGrpSpPr>
          <p:cNvPr id="117" name="그룹 116"/>
          <p:cNvGrpSpPr/>
          <p:nvPr/>
        </p:nvGrpSpPr>
        <p:grpSpPr>
          <a:xfrm>
            <a:off x="2113247" y="3466315"/>
            <a:ext cx="216000" cy="288000"/>
            <a:chOff x="2445225" y="4637451"/>
            <a:chExt cx="355969" cy="439433"/>
          </a:xfrm>
        </p:grpSpPr>
        <p:cxnSp>
          <p:nvCxnSpPr>
            <p:cNvPr id="118" name="직선 연결선 117"/>
            <p:cNvCxnSpPr/>
            <p:nvPr/>
          </p:nvCxnSpPr>
          <p:spPr bwMode="auto">
            <a:xfrm flipV="1">
              <a:off x="2575233" y="4655009"/>
              <a:ext cx="217527" cy="69816"/>
            </a:xfrm>
            <a:prstGeom prst="line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9" name="직선 연결선 118"/>
            <p:cNvCxnSpPr/>
            <p:nvPr/>
          </p:nvCxnSpPr>
          <p:spPr bwMode="auto">
            <a:xfrm>
              <a:off x="2574355" y="4707899"/>
              <a:ext cx="0" cy="28835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0" name="직선 연결선 119"/>
            <p:cNvCxnSpPr/>
            <p:nvPr/>
          </p:nvCxnSpPr>
          <p:spPr bwMode="auto">
            <a:xfrm>
              <a:off x="2790379" y="4637451"/>
              <a:ext cx="0" cy="28835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1" name="타원 120"/>
            <p:cNvSpPr/>
            <p:nvPr/>
          </p:nvSpPr>
          <p:spPr bwMode="auto">
            <a:xfrm rot="20013454">
              <a:off x="2445225" y="4986884"/>
              <a:ext cx="144016" cy="900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2" name="타원 121"/>
            <p:cNvSpPr/>
            <p:nvPr/>
          </p:nvSpPr>
          <p:spPr bwMode="auto">
            <a:xfrm rot="20013454">
              <a:off x="2657178" y="4920899"/>
              <a:ext cx="144016" cy="9000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23" name="타원 122"/>
          <p:cNvSpPr/>
          <p:nvPr/>
        </p:nvSpPr>
        <p:spPr bwMode="auto">
          <a:xfrm>
            <a:off x="1959024" y="2664946"/>
            <a:ext cx="539396" cy="539396"/>
          </a:xfrm>
          <a:prstGeom prst="ellipse">
            <a:avLst/>
          </a:prstGeom>
          <a:solidFill>
            <a:srgbClr val="FF8F5D"/>
          </a:solidFill>
          <a:ln w="38100">
            <a:solidFill>
              <a:srgbClr val="FF0000"/>
            </a:solidFill>
            <a:prstDash val="solid"/>
            <a:miter lim="800000"/>
            <a:headEnd/>
            <a:tailEnd/>
          </a:ln>
          <a:effectLst>
            <a:outerShdw blurRad="38100" dist="38100" dir="2700000" sx="99000" sy="99000" algn="tl" rotWithShape="0">
              <a:prstClr val="black">
                <a:alpha val="29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90488" indent="-90488" algn="l">
              <a:buFontTx/>
              <a:buChar char="•"/>
            </a:pPr>
            <a:endParaRPr lang="ko-KR" altLang="en-US" sz="1200" dirty="0" smtClean="0">
              <a:solidFill>
                <a:srgbClr val="000000"/>
              </a:solidFill>
            </a:endParaRPr>
          </a:p>
        </p:txBody>
      </p:sp>
      <p:grpSp>
        <p:nvGrpSpPr>
          <p:cNvPr id="124" name="그룹 123"/>
          <p:cNvGrpSpPr/>
          <p:nvPr/>
        </p:nvGrpSpPr>
        <p:grpSpPr>
          <a:xfrm rot="13704922">
            <a:off x="2040951" y="2775871"/>
            <a:ext cx="355324" cy="355327"/>
            <a:chOff x="1712637" y="583851"/>
            <a:chExt cx="427698" cy="396880"/>
          </a:xfrm>
        </p:grpSpPr>
        <p:sp>
          <p:nvSpPr>
            <p:cNvPr id="125" name="직사각형 124"/>
            <p:cNvSpPr/>
            <p:nvPr/>
          </p:nvSpPr>
          <p:spPr bwMode="auto">
            <a:xfrm rot="5400000">
              <a:off x="1900551" y="591233"/>
              <a:ext cx="45719" cy="286745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6" name="막힌 원호 125"/>
            <p:cNvSpPr/>
            <p:nvPr/>
          </p:nvSpPr>
          <p:spPr bwMode="auto">
            <a:xfrm>
              <a:off x="1712637" y="634705"/>
              <a:ext cx="427698" cy="346026"/>
            </a:xfrm>
            <a:prstGeom prst="blockArc">
              <a:avLst>
                <a:gd name="adj1" fmla="val 10800000"/>
                <a:gd name="adj2" fmla="val 0"/>
                <a:gd name="adj3" fmla="val 2867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7" name="직사각형 126"/>
            <p:cNvSpPr/>
            <p:nvPr/>
          </p:nvSpPr>
          <p:spPr bwMode="auto">
            <a:xfrm rot="5400000">
              <a:off x="1872558" y="464896"/>
              <a:ext cx="101704" cy="339614"/>
            </a:xfrm>
            <a:prstGeom prst="rect">
              <a:avLst/>
            </a:prstGeom>
            <a:solidFill>
              <a:srgbClr val="FF8F5D"/>
            </a:solidFill>
            <a:ln w="9525">
              <a:noFill/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8" name="막힌 원호 127"/>
            <p:cNvSpPr/>
            <p:nvPr/>
          </p:nvSpPr>
          <p:spPr bwMode="auto">
            <a:xfrm rot="10800000">
              <a:off x="1795293" y="800536"/>
              <a:ext cx="276252" cy="168519"/>
            </a:xfrm>
            <a:prstGeom prst="blockArc">
              <a:avLst>
                <a:gd name="adj1" fmla="val 10514205"/>
                <a:gd name="adj2" fmla="val 296194"/>
                <a:gd name="adj3" fmla="val 16279"/>
              </a:avLst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129" name="막힌 원호 128"/>
            <p:cNvSpPr/>
            <p:nvPr/>
          </p:nvSpPr>
          <p:spPr bwMode="auto">
            <a:xfrm rot="11005540">
              <a:off x="1856438" y="792994"/>
              <a:ext cx="151994" cy="122160"/>
            </a:xfrm>
            <a:prstGeom prst="blockArc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wrap="square" rtlCol="0" anchor="ctr">
              <a:noAutofit/>
            </a:bodyPr>
            <a:lstStyle/>
            <a:p>
              <a:pPr marL="90488" indent="-90488" algn="l">
                <a:buFontTx/>
                <a:buChar char="•"/>
              </a:pPr>
              <a:endParaRPr lang="ko-KR" altLang="en-US" sz="1200" dirty="0" smtClean="0">
                <a:solidFill>
                  <a:srgbClr val="000000"/>
                </a:solidFill>
              </a:endParaRPr>
            </a:p>
          </p:txBody>
        </p:sp>
      </p:grpSp>
      <p:cxnSp>
        <p:nvCxnSpPr>
          <p:cNvPr id="71" name="직선 연결선 70"/>
          <p:cNvCxnSpPr>
            <a:endCxn id="130" idx="1"/>
          </p:cNvCxnSpPr>
          <p:nvPr/>
        </p:nvCxnSpPr>
        <p:spPr bwMode="auto">
          <a:xfrm flipV="1">
            <a:off x="5704087" y="2496059"/>
            <a:ext cx="2137222" cy="179799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직선 연결선 77"/>
          <p:cNvCxnSpPr>
            <a:endCxn id="136" idx="1"/>
          </p:cNvCxnSpPr>
          <p:nvPr/>
        </p:nvCxnSpPr>
        <p:spPr bwMode="auto">
          <a:xfrm>
            <a:off x="5700961" y="3634530"/>
            <a:ext cx="2174953" cy="832009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직선 연결선 78"/>
          <p:cNvCxnSpPr>
            <a:endCxn id="136" idx="1"/>
          </p:cNvCxnSpPr>
          <p:nvPr/>
        </p:nvCxnSpPr>
        <p:spPr bwMode="auto">
          <a:xfrm>
            <a:off x="5698123" y="4294053"/>
            <a:ext cx="2177791" cy="172486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3" name="직선 연결선 82"/>
          <p:cNvCxnSpPr>
            <a:endCxn id="131" idx="1"/>
          </p:cNvCxnSpPr>
          <p:nvPr/>
        </p:nvCxnSpPr>
        <p:spPr bwMode="auto">
          <a:xfrm>
            <a:off x="5690919" y="4984316"/>
            <a:ext cx="2181441" cy="47254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4" name="직선 연결선 83"/>
          <p:cNvCxnSpPr>
            <a:endCxn id="130" idx="1"/>
          </p:cNvCxnSpPr>
          <p:nvPr/>
        </p:nvCxnSpPr>
        <p:spPr bwMode="auto">
          <a:xfrm flipV="1">
            <a:off x="5675037" y="2496059"/>
            <a:ext cx="2166272" cy="113847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5" name="직선 연결선 84"/>
          <p:cNvCxnSpPr>
            <a:endCxn id="131" idx="1"/>
          </p:cNvCxnSpPr>
          <p:nvPr/>
        </p:nvCxnSpPr>
        <p:spPr bwMode="auto">
          <a:xfrm>
            <a:off x="5691043" y="4321531"/>
            <a:ext cx="2181317" cy="113532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0" name="사다리꼴 129"/>
          <p:cNvSpPr/>
          <p:nvPr/>
        </p:nvSpPr>
        <p:spPr bwMode="auto">
          <a:xfrm>
            <a:off x="7769309" y="2208059"/>
            <a:ext cx="828000" cy="576000"/>
          </a:xfrm>
          <a:prstGeom prst="trapezoid">
            <a:avLst/>
          </a:prstGeom>
          <a:gradFill flip="none" rotWithShape="1">
            <a:gsLst>
              <a:gs pos="5000">
                <a:schemeClr val="tx1">
                  <a:lumMod val="50000"/>
                  <a:lumOff val="50000"/>
                </a:schemeClr>
              </a:gs>
              <a:gs pos="67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solidFill>
              <a:srgbClr val="00206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lvl="0" algn="l"/>
            <a:endParaRPr lang="ko-KR" altLang="en-US" sz="9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1" name="사다리꼴 130"/>
          <p:cNvSpPr/>
          <p:nvPr/>
        </p:nvSpPr>
        <p:spPr bwMode="auto">
          <a:xfrm>
            <a:off x="7800360" y="5168859"/>
            <a:ext cx="828000" cy="576000"/>
          </a:xfrm>
          <a:prstGeom prst="trapezoid">
            <a:avLst/>
          </a:prstGeom>
          <a:gradFill flip="none" rotWithShape="1">
            <a:gsLst>
              <a:gs pos="5000">
                <a:schemeClr val="bg1">
                  <a:lumMod val="50000"/>
                </a:schemeClr>
              </a:gs>
              <a:gs pos="72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solidFill>
              <a:srgbClr val="00206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l"/>
            <a:endParaRPr lang="ko-KR" altLang="en-US" sz="9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2" name="AutoShape 8"/>
          <p:cNvSpPr>
            <a:spLocks noChangeArrowheads="1"/>
          </p:cNvSpPr>
          <p:nvPr/>
        </p:nvSpPr>
        <p:spPr bwMode="gray">
          <a:xfrm>
            <a:off x="7661731" y="2880488"/>
            <a:ext cx="1080000" cy="180000"/>
          </a:xfrm>
          <a:prstGeom prst="roundRect">
            <a:avLst>
              <a:gd name="adj" fmla="val 25000"/>
            </a:avLst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</a:rPr>
              <a:t>Cell 1</a:t>
            </a:r>
            <a:endParaRPr kumimoji="0" lang="ko-KR" altLang="en-US" sz="14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</a:endParaRPr>
          </a:p>
        </p:txBody>
      </p:sp>
      <p:sp>
        <p:nvSpPr>
          <p:cNvPr id="133" name="AutoShape 8"/>
          <p:cNvSpPr>
            <a:spLocks noChangeArrowheads="1"/>
          </p:cNvSpPr>
          <p:nvPr/>
        </p:nvSpPr>
        <p:spPr bwMode="gray">
          <a:xfrm>
            <a:off x="7692784" y="5841288"/>
            <a:ext cx="1080000" cy="180000"/>
          </a:xfrm>
          <a:prstGeom prst="roundRect">
            <a:avLst>
              <a:gd name="adj" fmla="val 25000"/>
            </a:avLst>
          </a:pr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kern="0" dirty="0" smtClean="0">
                <a:solidFill>
                  <a:srgbClr val="000000"/>
                </a:solidFill>
                <a:latin typeface="Arial" charset="0"/>
                <a:ea typeface="+mn-ea"/>
              </a:rPr>
              <a:t>Cell 4</a:t>
            </a:r>
            <a:endParaRPr kumimoji="0" lang="ko-KR" altLang="en-US" sz="14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</a:endParaRPr>
          </a:p>
        </p:txBody>
      </p:sp>
      <p:sp>
        <p:nvSpPr>
          <p:cNvPr id="134" name="사다리꼴 133"/>
          <p:cNvSpPr/>
          <p:nvPr/>
        </p:nvSpPr>
        <p:spPr bwMode="auto">
          <a:xfrm>
            <a:off x="7769309" y="3204505"/>
            <a:ext cx="828000" cy="576000"/>
          </a:xfrm>
          <a:prstGeom prst="trapezoid">
            <a:avLst/>
          </a:prstGeom>
          <a:gradFill flip="none" rotWithShape="1">
            <a:gsLst>
              <a:gs pos="5000">
                <a:schemeClr val="bg1">
                  <a:lumMod val="50000"/>
                </a:schemeClr>
              </a:gs>
              <a:gs pos="67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solidFill>
              <a:srgbClr val="00206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lvl="0" algn="l"/>
            <a:endParaRPr lang="ko-KR" altLang="en-US" sz="9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5" name="AutoShape 8"/>
          <p:cNvSpPr>
            <a:spLocks noChangeArrowheads="1"/>
          </p:cNvSpPr>
          <p:nvPr/>
        </p:nvSpPr>
        <p:spPr bwMode="gray">
          <a:xfrm>
            <a:off x="7661731" y="3876934"/>
            <a:ext cx="1080000" cy="180000"/>
          </a:xfrm>
          <a:prstGeom prst="roundRect">
            <a:avLst>
              <a:gd name="adj" fmla="val 25000"/>
            </a:avLst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</a:rPr>
              <a:t>Cell 2</a:t>
            </a:r>
            <a:endParaRPr kumimoji="0" lang="ko-KR" altLang="en-US" sz="14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</a:endParaRPr>
          </a:p>
        </p:txBody>
      </p:sp>
      <p:sp>
        <p:nvSpPr>
          <p:cNvPr id="136" name="사다리꼴 135"/>
          <p:cNvSpPr/>
          <p:nvPr/>
        </p:nvSpPr>
        <p:spPr bwMode="auto">
          <a:xfrm>
            <a:off x="7803914" y="4178539"/>
            <a:ext cx="828000" cy="576000"/>
          </a:xfrm>
          <a:prstGeom prst="trapezoid">
            <a:avLst/>
          </a:prstGeom>
          <a:gradFill flip="none" rotWithShape="1">
            <a:gsLst>
              <a:gs pos="5000">
                <a:schemeClr val="bg1">
                  <a:lumMod val="50000"/>
                </a:schemeClr>
              </a:gs>
              <a:gs pos="67000">
                <a:schemeClr val="bg1"/>
              </a:gs>
              <a:gs pos="100000">
                <a:schemeClr val="bg1"/>
              </a:gs>
            </a:gsLst>
            <a:lin ang="16200000" scaled="1"/>
            <a:tileRect/>
          </a:gradFill>
          <a:ln w="9525">
            <a:solidFill>
              <a:srgbClr val="00206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lvl="0" algn="l"/>
            <a:endParaRPr lang="ko-KR" altLang="en-US" sz="9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137" name="AutoShape 8"/>
          <p:cNvSpPr>
            <a:spLocks noChangeArrowheads="1"/>
          </p:cNvSpPr>
          <p:nvPr/>
        </p:nvSpPr>
        <p:spPr bwMode="gray">
          <a:xfrm>
            <a:off x="7696336" y="4850968"/>
            <a:ext cx="1080000" cy="180000"/>
          </a:xfrm>
          <a:prstGeom prst="roundRect">
            <a:avLst>
              <a:gd name="adj" fmla="val 25000"/>
            </a:avLst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+mn-ea"/>
              </a:rPr>
              <a:t>Cell 3</a:t>
            </a:r>
            <a:endParaRPr kumimoji="0" lang="ko-KR" altLang="en-US" sz="14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+mn-ea"/>
            </a:endParaRPr>
          </a:p>
        </p:txBody>
      </p:sp>
      <p:cxnSp>
        <p:nvCxnSpPr>
          <p:cNvPr id="138" name="직선 연결선 137"/>
          <p:cNvCxnSpPr/>
          <p:nvPr/>
        </p:nvCxnSpPr>
        <p:spPr bwMode="auto">
          <a:xfrm>
            <a:off x="5667852" y="2954297"/>
            <a:ext cx="2173457" cy="538208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9" name="직사각형 138"/>
          <p:cNvSpPr/>
          <p:nvPr/>
        </p:nvSpPr>
        <p:spPr bwMode="auto">
          <a:xfrm rot="16200000">
            <a:off x="4496677" y="3780173"/>
            <a:ext cx="2401897" cy="3743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r>
              <a:rPr lang="en-US" altLang="ko-KR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MAC</a:t>
            </a:r>
            <a:endParaRPr lang="ko-KR" altLang="en-US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9046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pPr hangingPunct="0"/>
            <a:r>
              <a:rPr lang="en-GB" altLang="ko-KR" dirty="0"/>
              <a:t>Semi-Persistent Scheduling procedure</a:t>
            </a:r>
            <a:endParaRPr lang="ko-KR" altLang="ko-KR"/>
          </a:p>
          <a:p>
            <a:pPr lvl="1" hangingPunct="0"/>
            <a:r>
              <a:rPr lang="en-GB" altLang="ko-KR" dirty="0" smtClean="0"/>
              <a:t>Introducing </a:t>
            </a:r>
            <a:r>
              <a:rPr lang="en-GB" altLang="ko-KR" dirty="0"/>
              <a:t>SPS configuration other than </a:t>
            </a:r>
            <a:r>
              <a:rPr lang="en-GB" altLang="ko-KR" dirty="0" err="1"/>
              <a:t>SpCell</a:t>
            </a:r>
            <a:endParaRPr lang="ko-KR" altLang="ko-KR"/>
          </a:p>
          <a:p>
            <a:pPr lvl="1" hangingPunct="0"/>
            <a:r>
              <a:rPr lang="en-GB" altLang="ko-KR" dirty="0" smtClean="0"/>
              <a:t>Configuring </a:t>
            </a:r>
            <a:r>
              <a:rPr lang="en-GB" altLang="ko-KR" dirty="0"/>
              <a:t>multiple SPS patterns, one per each serving </a:t>
            </a:r>
            <a:r>
              <a:rPr lang="en-GB" altLang="ko-KR" dirty="0" smtClean="0"/>
              <a:t>cell</a:t>
            </a:r>
          </a:p>
          <a:p>
            <a:pPr lvl="1" hangingPunct="0"/>
            <a:endParaRPr lang="en-GB" altLang="ko-KR" dirty="0"/>
          </a:p>
          <a:p>
            <a:pPr hangingPunct="0"/>
            <a:r>
              <a:rPr lang="en-GB" altLang="ko-KR" dirty="0"/>
              <a:t>Activation/Deactivation procedure</a:t>
            </a:r>
            <a:endParaRPr lang="ko-KR" altLang="ko-KR"/>
          </a:p>
          <a:p>
            <a:pPr lvl="1" hangingPunct="0"/>
            <a:r>
              <a:rPr lang="en-GB" altLang="ko-KR" dirty="0" smtClean="0"/>
              <a:t>Allowing </a:t>
            </a:r>
            <a:r>
              <a:rPr lang="en-GB" altLang="ko-KR" dirty="0"/>
              <a:t>activated state at </a:t>
            </a:r>
            <a:r>
              <a:rPr lang="en-GB" altLang="ko-KR" dirty="0" err="1"/>
              <a:t>SCell</a:t>
            </a:r>
            <a:r>
              <a:rPr lang="en-GB" altLang="ko-KR" dirty="0"/>
              <a:t> addition</a:t>
            </a:r>
            <a:endParaRPr lang="ko-KR" altLang="ko-KR"/>
          </a:p>
          <a:p>
            <a:pPr lvl="1" hangingPunct="0"/>
            <a:r>
              <a:rPr lang="en-GB" altLang="ko-KR" dirty="0" smtClean="0"/>
              <a:t>Introducing </a:t>
            </a:r>
            <a:r>
              <a:rPr lang="en-GB" altLang="ko-KR" dirty="0"/>
              <a:t>per-cell implicit deactivation timer </a:t>
            </a:r>
            <a:r>
              <a:rPr lang="en-GB" altLang="ko-KR" dirty="0" smtClean="0"/>
              <a:t>value</a:t>
            </a:r>
          </a:p>
          <a:p>
            <a:pPr lvl="1" hangingPunct="0"/>
            <a:endParaRPr lang="en-GB" altLang="ko-KR" dirty="0"/>
          </a:p>
          <a:p>
            <a:pPr hangingPunct="0"/>
            <a:r>
              <a:rPr lang="en-GB" altLang="ko-KR" dirty="0"/>
              <a:t>Discontinuous Reception </a:t>
            </a:r>
            <a:r>
              <a:rPr lang="en-GB" altLang="ko-KR" dirty="0" smtClean="0"/>
              <a:t>procedure</a:t>
            </a:r>
          </a:p>
          <a:p>
            <a:pPr lvl="1" hangingPunct="0"/>
            <a:r>
              <a:rPr lang="en-US" altLang="ko-KR" dirty="0"/>
              <a:t>Configuring multiple DRX patterns, one per each serving cell or frequency band</a:t>
            </a:r>
            <a:endParaRPr lang="ko-KR" altLang="ko-KR"/>
          </a:p>
          <a:p>
            <a:pPr lvl="1" hangingPunct="0"/>
            <a:endParaRPr lang="ko-KR" altLang="ko-KR" dirty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OBJECTIVES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497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17797</TotalTime>
  <Words>509</Words>
  <Application>Microsoft Office PowerPoint</Application>
  <PresentationFormat>A4 용지(210x297mm)</PresentationFormat>
  <Paragraphs>109</Paragraphs>
  <Slides>10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8" baseType="lpstr">
      <vt:lpstr>HY그래픽M</vt:lpstr>
      <vt:lpstr>굴림</vt:lpstr>
      <vt:lpstr>돋움</vt:lpstr>
      <vt:lpstr>맑은 고딕</vt:lpstr>
      <vt:lpstr>Arial</vt:lpstr>
      <vt:lpstr>Calibri</vt:lpstr>
      <vt:lpstr>Wingdings</vt:lpstr>
      <vt:lpstr>2014_WTS_PPT양식_Beta_r1</vt:lpstr>
      <vt:lpstr>Motivation for New WI  Cell-specific Operation in CA [COCA]</vt:lpstr>
      <vt:lpstr>Legacy CA operation and MAC function</vt:lpstr>
      <vt:lpstr>MOTIVATION &amp; JUSTIFICATION</vt:lpstr>
      <vt:lpstr>MOTIVATION &amp; JUSTIFICATION</vt:lpstr>
      <vt:lpstr>MOTIVATION &amp; JUSTIFICATION</vt:lpstr>
      <vt:lpstr>MOTIVATION &amp; JUSTIFICATION</vt:lpstr>
      <vt:lpstr>MOTIVATION &amp; JUSTIFICATION</vt:lpstr>
      <vt:lpstr>OBJECTIVES</vt:lpstr>
      <vt:lpstr>OBJECTIVES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UHS part 상반기 성과 정리</dc:title>
  <dc:creator>user</dc:creator>
  <cp:lastModifiedBy>SunYoung LEE (LG)</cp:lastModifiedBy>
  <cp:revision>385</cp:revision>
  <dcterms:created xsi:type="dcterms:W3CDTF">2014-06-23T02:51:18Z</dcterms:created>
  <dcterms:modified xsi:type="dcterms:W3CDTF">2015-11-30T04:57:19Z</dcterms:modified>
</cp:coreProperties>
</file>