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gif" ContentType="image/gif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0" r:id="rId3"/>
    <p:sldMasterId id="2147483693" r:id="rId4"/>
    <p:sldMasterId id="2147483710" r:id="rId5"/>
    <p:sldMasterId id="2147483714" r:id="rId6"/>
  </p:sldMasterIdLst>
  <p:notesMasterIdLst>
    <p:notesMasterId r:id="rId12"/>
  </p:notesMasterIdLst>
  <p:handoutMasterIdLst>
    <p:handoutMasterId r:id="rId13"/>
  </p:handoutMasterIdLst>
  <p:sldIdLst>
    <p:sldId id="265" r:id="rId7"/>
    <p:sldId id="270" r:id="rId8"/>
    <p:sldId id="266" r:id="rId9"/>
    <p:sldId id="271" r:id="rId10"/>
    <p:sldId id="272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99" autoAdjust="0"/>
    <p:restoredTop sz="94660"/>
  </p:normalViewPr>
  <p:slideViewPr>
    <p:cSldViewPr>
      <p:cViewPr varScale="1">
        <p:scale>
          <a:sx n="71" d="100"/>
          <a:sy n="71" d="100"/>
        </p:scale>
        <p:origin x="-8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-269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F9E6F-9061-48E1-8136-843348ED9688}" type="datetimeFigureOut">
              <a:rPr lang="zh-CN" altLang="en-US" smtClean="0"/>
              <a:pPr/>
              <a:t>2015/12/1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15FB1-4382-4A4C-8997-41B25C202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05EFF-C43C-4BC9-B47E-77DD31E6A0D6}" type="datetimeFigureOut">
              <a:rPr lang="zh-CN" altLang="en-US" smtClean="0"/>
              <a:pPr/>
              <a:t>2015/12/1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C7716-C6E7-4BFA-A1B3-2A624C0D05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14671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C7716-C6E7-4BFA-A1B3-2A624C0D057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C7716-C6E7-4BFA-A1B3-2A624C0D057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C7716-C6E7-4BFA-A1B3-2A624C0D057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C7716-C6E7-4BFA-A1B3-2A624C0D057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C7716-C6E7-4BFA-A1B3-2A624C0D057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gi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gi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864096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3600" b="1" spc="3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0" name="Picture 2" descr="C:\Documents and Settings\guoliang_liu\桌面\中国移动通信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55" y="222320"/>
            <a:ext cx="1919627" cy="6727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guoliang_liu\桌面\移动改变生活副本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7236296" y="446639"/>
            <a:ext cx="1578288" cy="3150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827584" y="4437112"/>
            <a:ext cx="77724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00000"/>
              </a:lnSpc>
              <a:defRPr sz="3200" b="1" spc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  <a:cs typeface="+mj-cs"/>
            </a:endParaRPr>
          </a:p>
        </p:txBody>
      </p:sp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1371362" y="3886200"/>
            <a:ext cx="6401276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46738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97" y="4406919"/>
            <a:ext cx="7772637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97" y="2906713"/>
            <a:ext cx="777263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7A960-E076-4C97-BC67-57C0C2C10E3B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0F1D2-5AAF-443F-B9AF-4FB6130180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20" y="1600206"/>
            <a:ext cx="4037899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393" y="1600206"/>
            <a:ext cx="4039486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0D8DD-3219-456A-A4DB-63024DCA269F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A9AA7-B286-488A-B353-3F0B2C3C070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21" y="1535113"/>
            <a:ext cx="403948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21" y="2174875"/>
            <a:ext cx="403948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816" y="1535113"/>
            <a:ext cx="404107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816" y="2174875"/>
            <a:ext cx="404107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9982E-0E75-433F-B7D0-099C1818F253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2EEC-8496-40F3-8F90-2CF6235B7FA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A8010-BF27-41BD-8F65-A0B5EFDC560B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FD526-48C7-40D0-A321-86F522977FF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D2135-46BC-4E6A-9D79-89B3AAE4FC87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3A043-B409-4013-B70F-611179D29B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30" y="273050"/>
            <a:ext cx="3007791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429" y="273062"/>
            <a:ext cx="51124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30" y="1435103"/>
            <a:ext cx="3007791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31482-6C75-45AD-89FC-7F2FB62109D2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DDE04-2A5A-4297-9068-D0CFEEF9B8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977" y="4800600"/>
            <a:ext cx="5487034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977" y="612775"/>
            <a:ext cx="5487034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977" y="5367338"/>
            <a:ext cx="5487034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855E4-7EEC-4C7C-875F-1505F3DCDCD5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49412-AF49-47DB-BC9A-87BE2F1D90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21" y="1600206"/>
            <a:ext cx="8229759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7102B-522D-44EF-9F1F-831610B15FC8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B5A9B-C84D-4252-ABE2-F229F70CADD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846" y="274649"/>
            <a:ext cx="205704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21" y="274649"/>
            <a:ext cx="6020342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4005F-C496-4E7A-9B1A-27489A3D10B0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45740-D111-4B91-A31A-64C8B57B0F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681" y="2130446"/>
            <a:ext cx="7772638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362" y="3886200"/>
            <a:ext cx="6401276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950"/>
            <a:ext cx="9143999" cy="1338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97768"/>
            <a:ext cx="7699585" cy="494928"/>
          </a:xfr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1" y="1412776"/>
            <a:ext cx="8229600" cy="4680520"/>
          </a:xfrm>
        </p:spPr>
        <p:txBody>
          <a:bodyPr/>
          <a:lstStyle>
            <a:lvl1pPr marL="342900" indent="-342900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  <a:defRPr sz="2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742950" indent="-28575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u"/>
              <a:defRPr sz="20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2pPr>
            <a:lvl3pPr marL="1143000" indent="-22860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Ø"/>
              <a:defRPr sz="17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3pPr>
            <a:lvl4pPr marL="1600200" indent="-228600">
              <a:buFontTx/>
              <a:buBlip>
                <a:blip r:embed="rId3"/>
              </a:buBlip>
              <a:defRPr sz="16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  <p:pic>
        <p:nvPicPr>
          <p:cNvPr id="6" name="Picture 2" descr="C:\Documents and Settings\guoliang_liu\桌面\中国移动通信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255" y="90713"/>
            <a:ext cx="1101250" cy="385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120" y="6356351"/>
            <a:ext cx="213323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3658" y="6356351"/>
            <a:ext cx="2896685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650" y="6356351"/>
            <a:ext cx="213323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85296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21" y="1600206"/>
            <a:ext cx="8229759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98" y="4406921"/>
            <a:ext cx="7772637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98" y="2906713"/>
            <a:ext cx="777263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20" y="1600206"/>
            <a:ext cx="4037899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393" y="1600206"/>
            <a:ext cx="4039486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21" y="1535113"/>
            <a:ext cx="403948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21" y="2174875"/>
            <a:ext cx="403948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817" y="1535113"/>
            <a:ext cx="404107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817" y="2174875"/>
            <a:ext cx="404107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31" y="273050"/>
            <a:ext cx="3007791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429" y="273062"/>
            <a:ext cx="51124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31" y="1435103"/>
            <a:ext cx="3007791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977" y="4800600"/>
            <a:ext cx="5487034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977" y="612775"/>
            <a:ext cx="5487034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977" y="5367338"/>
            <a:ext cx="5487034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21" y="1600206"/>
            <a:ext cx="8229759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847" y="274649"/>
            <a:ext cx="205704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21" y="274649"/>
            <a:ext cx="6020342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950"/>
            <a:ext cx="9143999" cy="1338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97768"/>
            <a:ext cx="7699585" cy="494928"/>
          </a:xfr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6" name="Picture 2" descr="C:\Documents and Settings\guoliang_liu\桌面\中国移动通信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255" y="90713"/>
            <a:ext cx="1101250" cy="385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日期占位符 1"/>
          <p:cNvSpPr>
            <a:spLocks noGrp="1"/>
          </p:cNvSpPr>
          <p:nvPr>
            <p:ph type="dt" sz="half" idx="11"/>
          </p:nvPr>
        </p:nvSpPr>
        <p:spPr>
          <a:xfrm>
            <a:off x="457120" y="6356351"/>
            <a:ext cx="213323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</a:t>
            </a:fld>
            <a:endParaRPr lang="zh-CN" altLang="en-US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2"/>
          </p:nvPr>
        </p:nvSpPr>
        <p:spPr>
          <a:xfrm>
            <a:off x="3123658" y="6356351"/>
            <a:ext cx="2896685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3"/>
          </p:nvPr>
        </p:nvSpPr>
        <p:spPr>
          <a:xfrm>
            <a:off x="6553650" y="6356351"/>
            <a:ext cx="213323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457201" y="1412776"/>
            <a:ext cx="4022581" cy="4680520"/>
          </a:xfrm>
        </p:spPr>
        <p:txBody>
          <a:bodyPr/>
          <a:lstStyle>
            <a:lvl1pPr marL="342900" indent="-342900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  <a:defRPr sz="20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742950" indent="-28575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u"/>
              <a:defRPr sz="18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2pPr>
            <a:lvl3pPr marL="1143000" indent="-22860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Ø"/>
              <a:defRPr sz="17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3pPr>
            <a:lvl4pPr marL="1600200" indent="-228600">
              <a:buFontTx/>
              <a:buBlip>
                <a:blip r:embed="rId4"/>
              </a:buBlip>
              <a:defRPr sz="16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  <p:sp>
        <p:nvSpPr>
          <p:cNvPr id="14" name="内容占位符 2"/>
          <p:cNvSpPr>
            <a:spLocks noGrp="1"/>
          </p:cNvSpPr>
          <p:nvPr>
            <p:ph idx="14"/>
          </p:nvPr>
        </p:nvSpPr>
        <p:spPr>
          <a:xfrm>
            <a:off x="4720811" y="1412776"/>
            <a:ext cx="3991718" cy="4680520"/>
          </a:xfrm>
        </p:spPr>
        <p:txBody>
          <a:bodyPr/>
          <a:lstStyle>
            <a:lvl1pPr marL="342900" indent="-342900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  <a:defRPr sz="20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742950" indent="-28575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u"/>
              <a:defRPr sz="18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2pPr>
            <a:lvl3pPr marL="1143000" indent="-22860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Ø"/>
              <a:defRPr sz="17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3pPr>
            <a:lvl4pPr marL="1600200" indent="-228600">
              <a:buFontTx/>
              <a:buBlip>
                <a:blip r:embed="rId4"/>
              </a:buBlip>
              <a:defRPr sz="16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56097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121" y="1600206"/>
            <a:ext cx="8229759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封面副本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4" y="-9525"/>
            <a:ext cx="9163047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27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535262"/>
            <a:ext cx="7772400" cy="1119187"/>
          </a:xfrm>
        </p:spPr>
        <p:txBody>
          <a:bodyPr anchor="b"/>
          <a:lstStyle>
            <a:lvl1pPr algn="ctr"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027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64050"/>
            <a:ext cx="6400800" cy="693738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89064"/>
            <a:ext cx="4000500" cy="4859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389064"/>
            <a:ext cx="4000500" cy="4859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2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950"/>
            <a:ext cx="9143999" cy="1338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97768"/>
            <a:ext cx="7699585" cy="494928"/>
          </a:xfr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6" name="Picture 2" descr="C:\Documents and Settings\guoliang_liu\桌面\中国移动通信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255" y="90713"/>
            <a:ext cx="1101250" cy="385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占位符 2"/>
          <p:cNvSpPr>
            <a:spLocks noGrp="1"/>
          </p:cNvSpPr>
          <p:nvPr>
            <p:ph type="body" idx="11"/>
          </p:nvPr>
        </p:nvSpPr>
        <p:spPr>
          <a:xfrm>
            <a:off x="457121" y="1451984"/>
            <a:ext cx="4022661" cy="609573"/>
          </a:xfrm>
        </p:spPr>
        <p:txBody>
          <a:bodyPr anchor="b">
            <a:normAutofit/>
          </a:bodyPr>
          <a:lstStyle>
            <a:lvl1pPr marL="0" indent="0">
              <a:buNone/>
              <a:defRPr lang="zh-CN" altLang="en-US" sz="2400" kern="1200" dirty="0" smtClean="0">
                <a:solidFill>
                  <a:schemeClr val="tx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20811" y="1451983"/>
            <a:ext cx="3991717" cy="617886"/>
          </a:xfrm>
        </p:spPr>
        <p:txBody>
          <a:bodyPr anchor="b">
            <a:normAutofit/>
          </a:bodyPr>
          <a:lstStyle>
            <a:lvl1pPr marL="0" indent="0">
              <a:buNone/>
              <a:defRPr lang="zh-CN" altLang="en-US" sz="2400" kern="1200" dirty="0" smtClean="0">
                <a:solidFill>
                  <a:schemeClr val="tx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日期占位符 1"/>
          <p:cNvSpPr>
            <a:spLocks noGrp="1"/>
          </p:cNvSpPr>
          <p:nvPr>
            <p:ph type="dt" sz="half" idx="12"/>
          </p:nvPr>
        </p:nvSpPr>
        <p:spPr>
          <a:xfrm>
            <a:off x="457120" y="6356351"/>
            <a:ext cx="213323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</a:t>
            </a:fld>
            <a:endParaRPr lang="zh-CN" altLang="en-US"/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13"/>
          </p:nvPr>
        </p:nvSpPr>
        <p:spPr>
          <a:xfrm>
            <a:off x="3123658" y="6356351"/>
            <a:ext cx="2896685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4"/>
          </p:nvPr>
        </p:nvSpPr>
        <p:spPr>
          <a:xfrm>
            <a:off x="6553650" y="6356351"/>
            <a:ext cx="213323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457201" y="2061556"/>
            <a:ext cx="4022581" cy="4031740"/>
          </a:xfrm>
        </p:spPr>
        <p:txBody>
          <a:bodyPr/>
          <a:lstStyle>
            <a:lvl1pPr marL="342900" indent="-342900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  <a:defRPr sz="20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742950" indent="-28575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u"/>
              <a:defRPr sz="18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2pPr>
            <a:lvl3pPr marL="1143000" indent="-22860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Ø"/>
              <a:defRPr sz="17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3pPr>
            <a:lvl4pPr marL="1600200" indent="-228600">
              <a:buFontTx/>
              <a:buBlip>
                <a:blip r:embed="rId4"/>
              </a:buBlip>
              <a:defRPr sz="16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  <p:sp>
        <p:nvSpPr>
          <p:cNvPr id="14" name="内容占位符 2"/>
          <p:cNvSpPr>
            <a:spLocks noGrp="1"/>
          </p:cNvSpPr>
          <p:nvPr>
            <p:ph idx="15"/>
          </p:nvPr>
        </p:nvSpPr>
        <p:spPr>
          <a:xfrm>
            <a:off x="4720811" y="2061556"/>
            <a:ext cx="3991718" cy="4031740"/>
          </a:xfrm>
        </p:spPr>
        <p:txBody>
          <a:bodyPr/>
          <a:lstStyle>
            <a:lvl1pPr marL="342900" indent="-342900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  <a:defRPr sz="20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742950" indent="-28575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u"/>
              <a:defRPr sz="18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2pPr>
            <a:lvl3pPr marL="1143000" indent="-22860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Ø"/>
              <a:defRPr sz="17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3pPr>
            <a:lvl4pPr marL="1600200" indent="-228600">
              <a:buFontTx/>
              <a:buBlip>
                <a:blip r:embed="rId4"/>
              </a:buBlip>
              <a:defRPr sz="16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827479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973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12" y="274638"/>
            <a:ext cx="6019800" cy="5973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2" y="274638"/>
            <a:ext cx="8229600" cy="7159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89064"/>
            <a:ext cx="4000500" cy="4859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389064"/>
            <a:ext cx="4000500" cy="4859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2" y="274638"/>
            <a:ext cx="8229600" cy="7159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89064"/>
            <a:ext cx="4000500" cy="4859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10100" y="1389077"/>
            <a:ext cx="40005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10100" y="3894138"/>
            <a:ext cx="4000500" cy="23542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2" y="274638"/>
            <a:ext cx="8229600" cy="7159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389064"/>
            <a:ext cx="8153400" cy="4859337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2" y="274638"/>
            <a:ext cx="8229600" cy="7159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89077"/>
            <a:ext cx="81534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894138"/>
            <a:ext cx="8153400" cy="23542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12" y="274638"/>
            <a:ext cx="8229600" cy="7159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89077"/>
            <a:ext cx="40005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389077"/>
            <a:ext cx="4000500" cy="2352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894138"/>
            <a:ext cx="4000500" cy="23542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0100" y="3894138"/>
            <a:ext cx="4000500" cy="23542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864096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3600" b="1" spc="3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0" name="Picture 2" descr="C:\Documents and Settings\guoliang_liu\桌面\中国移动通信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60" y="222320"/>
            <a:ext cx="1919627" cy="6727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guoliang_liu\桌面\移动改变生活副本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7236296" y="446639"/>
            <a:ext cx="1578288" cy="3150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1"/>
          <p:cNvSpPr txBox="1">
            <a:spLocks/>
          </p:cNvSpPr>
          <p:nvPr userDrawn="1"/>
        </p:nvSpPr>
        <p:spPr>
          <a:xfrm>
            <a:off x="827584" y="4437112"/>
            <a:ext cx="77724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00000"/>
              </a:lnSpc>
              <a:defRPr sz="3200" b="1" spc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zh-CN" altLang="en-US" sz="2000" dirty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599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3950"/>
            <a:ext cx="9143999" cy="1338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97768"/>
            <a:ext cx="3960440" cy="494928"/>
          </a:xfr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6" y="1412776"/>
            <a:ext cx="8229600" cy="4680520"/>
          </a:xfrm>
        </p:spPr>
        <p:txBody>
          <a:bodyPr/>
          <a:lstStyle>
            <a:lvl1pPr>
              <a:lnSpc>
                <a:spcPct val="150000"/>
              </a:lnSpc>
              <a:defRPr sz="2400">
                <a:latin typeface="华文中宋" pitchFamily="2" charset="-122"/>
                <a:ea typeface="华文中宋" pitchFamily="2" charset="-122"/>
              </a:defRPr>
            </a:lvl1pPr>
            <a:lvl2pPr>
              <a:lnSpc>
                <a:spcPct val="150000"/>
              </a:lnSpc>
              <a:defRPr sz="2000">
                <a:latin typeface="华文中宋" pitchFamily="2" charset="-122"/>
                <a:ea typeface="华文中宋" pitchFamily="2" charset="-122"/>
              </a:defRPr>
            </a:lvl2pPr>
            <a:lvl3pPr>
              <a:lnSpc>
                <a:spcPct val="150000"/>
              </a:lnSpc>
              <a:defRPr sz="1700">
                <a:latin typeface="华文中宋" pitchFamily="2" charset="-122"/>
                <a:ea typeface="华文中宋" pitchFamily="2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pic>
        <p:nvPicPr>
          <p:cNvPr id="6" name="Picture 2" descr="C:\Documents and Settings\guoliang_liu\桌面\中国移动通信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260" y="90713"/>
            <a:ext cx="1101250" cy="385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0991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副标题 2"/>
            <p:cNvSpPr txBox="1">
              <a:spLocks/>
            </p:cNvSpPr>
            <p:nvPr userDrawn="1"/>
          </p:nvSpPr>
          <p:spPr>
            <a:xfrm>
              <a:off x="3804129" y="2924944"/>
              <a:ext cx="1535743" cy="68407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rgbClr val="2C5EAC"/>
                  </a:solidFill>
                  <a:latin typeface="微软雅黑" pitchFamily="34" charset="-122"/>
                  <a:ea typeface="微软雅黑" pitchFamily="34" charset="-122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zh-CN" altLang="en-US" sz="4400" dirty="0" smtClean="0">
                  <a:solidFill>
                    <a:prstClr val="white"/>
                  </a:solidFill>
                </a:rPr>
                <a:t>谢 谢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457400"/>
              <a:ext cx="9144000" cy="540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" descr="C:\Documents and Settings\guoliang_liu\桌面\中国移动通信logo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7428672" y="6243415"/>
              <a:ext cx="1422705" cy="48225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Documents and Settings\guoliang_liu\桌面\移动改变生活副本.png"/>
            <p:cNvPicPr>
              <a:picLocks noChangeAspect="1" noChangeArrowheads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329416" y="6309320"/>
              <a:ext cx="1578288" cy="31505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9144000" cy="1614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 userDrawn="1"/>
          </p:nvSpPr>
          <p:spPr>
            <a:xfrm>
              <a:off x="3059832" y="2492896"/>
              <a:ext cx="295232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5400" b="0" dirty="0" smtClean="0">
                  <a:solidFill>
                    <a:prstClr val="white"/>
                  </a:solidFill>
                  <a:latin typeface="华文中宋" pitchFamily="2" charset="-122"/>
                  <a:ea typeface="华文中宋" pitchFamily="2" charset="-122"/>
                </a:rPr>
                <a:t>谢 谢</a:t>
              </a:r>
              <a:endParaRPr lang="zh-CN" altLang="en-US" sz="5400" b="0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785512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950"/>
            <a:ext cx="9143999" cy="1338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97768"/>
            <a:ext cx="7699585" cy="494928"/>
          </a:xfr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6" name="Picture 2" descr="C:\Documents and Settings\guoliang_liu\桌面\中国移动通信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255" y="90713"/>
            <a:ext cx="1101250" cy="385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120" y="6356351"/>
            <a:ext cx="213323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3658" y="6356351"/>
            <a:ext cx="2896685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650" y="6356351"/>
            <a:ext cx="213323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439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86409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3600" b="1" spc="3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827584" y="4437112"/>
            <a:ext cx="77724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00000"/>
              </a:lnSpc>
              <a:defRPr sz="3200" b="1" spc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  <a:cs typeface="+mj-cs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371362" y="3886200"/>
            <a:ext cx="6401276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ppt模板-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3" y="197768"/>
            <a:ext cx="7699585" cy="49492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412776"/>
            <a:ext cx="8229600" cy="468052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  <a:defRPr sz="2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742950" indent="-28575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u"/>
              <a:defRPr sz="20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2pPr>
            <a:lvl3pPr marL="1143000" indent="-22860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Ø"/>
              <a:defRPr sz="17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3pPr>
            <a:lvl4pPr marL="1600200" indent="-228600">
              <a:buFontTx/>
              <a:buBlip>
                <a:blip r:embed="rId3"/>
              </a:buBlip>
              <a:defRPr sz="16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120" y="6356353"/>
            <a:ext cx="213323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3658" y="6356353"/>
            <a:ext cx="289668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650" y="6356353"/>
            <a:ext cx="213323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6723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91880" y="2780928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副标题 2"/>
            <p:cNvSpPr txBox="1">
              <a:spLocks/>
            </p:cNvSpPr>
            <p:nvPr userDrawn="1"/>
          </p:nvSpPr>
          <p:spPr>
            <a:xfrm>
              <a:off x="3804129" y="2924944"/>
              <a:ext cx="1535743" cy="68407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rgbClr val="2C5EAC"/>
                  </a:solidFill>
                  <a:latin typeface="微软雅黑" pitchFamily="34" charset="-122"/>
                  <a:ea typeface="微软雅黑" pitchFamily="34" charset="-122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谢 谢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457400"/>
              <a:ext cx="9144000" cy="540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" descr="C:\Documents and Settings\guoliang_liu\桌面\中国移动通信logo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7428672" y="6243415"/>
              <a:ext cx="1422705" cy="48225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Documents and Settings\guoliang_liu\桌面\移动改变生活副本.png"/>
            <p:cNvPicPr>
              <a:picLocks noChangeAspect="1" noChangeArrowheads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329416" y="6309320"/>
              <a:ext cx="1578288" cy="31505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9144000" cy="1614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 userDrawn="1"/>
          </p:nvSpPr>
          <p:spPr>
            <a:xfrm>
              <a:off x="3059832" y="2492896"/>
              <a:ext cx="295232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谢 谢</a:t>
              </a:r>
              <a:endParaRPr lang="zh-CN" altLang="en-US" sz="54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35908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681" y="2130440"/>
            <a:ext cx="7772638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362" y="3886200"/>
            <a:ext cx="6401276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87673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681" y="2130444"/>
            <a:ext cx="7772638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362" y="3886200"/>
            <a:ext cx="6401276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90D9B4-4613-40FF-9C0D-F43157844E60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51C20-038D-4C6A-AB10-1E544BA00B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21" y="1600206"/>
            <a:ext cx="8229759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AE99C-653F-4440-BE9A-0CE5BA182E2A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B3E57-B3C2-4B3D-AAC2-966BCE27379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1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image" Target="../media/image12.jpe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19" Type="http://schemas.openxmlformats.org/officeDocument/2006/relationships/image" Target="../media/image13.jpeg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121" y="274638"/>
            <a:ext cx="82297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1" y="1600201"/>
            <a:ext cx="822975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120" y="6356351"/>
            <a:ext cx="2133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3658" y="6356351"/>
            <a:ext cx="28966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650" y="6356351"/>
            <a:ext cx="2133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91799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120" y="6245225"/>
            <a:ext cx="213323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245650C2-3A95-4D44-9503-6958B9F21F34}" type="datetime1">
              <a:rPr lang="zh-CN" altLang="en-US" smtClean="0"/>
              <a:pPr>
                <a:defRPr/>
              </a:pPr>
              <a:t>2015/12/1</a:t>
            </a:fld>
            <a:endParaRPr lang="en-US" altLang="zh-CN"/>
          </a:p>
        </p:txBody>
      </p:sp>
      <p:sp>
        <p:nvSpPr>
          <p:cNvPr id="317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658" y="6245225"/>
            <a:ext cx="289668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650" y="6245225"/>
            <a:ext cx="213323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167054A5-DC60-400F-A686-07735BA1F3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graphicFrame>
        <p:nvGraphicFramePr>
          <p:cNvPr id="1029" name="Object 7"/>
          <p:cNvGraphicFramePr>
            <a:graphicFrameLocks noChangeAspect="1"/>
          </p:cNvGraphicFramePr>
          <p:nvPr/>
        </p:nvGraphicFramePr>
        <p:xfrm>
          <a:off x="0" y="-34923"/>
          <a:ext cx="9142412" cy="6892925"/>
        </p:xfrm>
        <a:graphic>
          <a:graphicData uri="http://schemas.openxmlformats.org/presentationml/2006/ole">
            <p:oleObj spid="_x0000_s1036" name="幻灯片" r:id="rId14" imgW="4572154" imgH="3429067" progId="PowerPoint.Slide.8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3"/>
          <p:cNvSpPr>
            <a:spLocks noChangeArrowheads="1"/>
          </p:cNvSpPr>
          <p:nvPr/>
        </p:nvSpPr>
        <p:spPr bwMode="auto">
          <a:xfrm>
            <a:off x="90472" y="5203830"/>
            <a:ext cx="1511038" cy="16541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 b="0">
              <a:ea typeface="宋体" pitchFamily="2" charset="-122"/>
            </a:endParaRPr>
          </a:p>
        </p:txBody>
      </p:sp>
      <p:pic>
        <p:nvPicPr>
          <p:cNvPr id="2051" name="Picture 28" descr="y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120632" y="188914"/>
            <a:ext cx="5890190" cy="70167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 sz="4000">
              <a:latin typeface="Verdana" pitchFamily="34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Verdana" pitchFamily="34" charset="0"/>
          <a:ea typeface="宋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Verdana" pitchFamily="34" charset="0"/>
          <a:ea typeface="宋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Verdana" pitchFamily="34" charset="0"/>
          <a:ea typeface="宋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Verdana" pitchFamily="34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Verdana" pitchFamily="34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Verdana" pitchFamily="34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Verdana" pitchFamily="34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Verdana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Verdana" pitchFamily="34" charset="0"/>
        <a:buChar char="▪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Stone Sans"/>
        <a:buChar char="‐"/>
        <a:defRPr sz="20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淡绿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121" y="1389063"/>
            <a:ext cx="8153572" cy="485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  <a:p>
            <a:pPr lvl="2"/>
            <a:endParaRPr lang="zh-CN" altLang="en-US" smtClean="0"/>
          </a:p>
          <a:p>
            <a:pPr lvl="1"/>
            <a:endParaRPr lang="en-US" altLang="zh-CN" smtClean="0"/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8534509" y="6400807"/>
            <a:ext cx="431725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7200" rIns="18000" bIns="7200">
            <a:spAutoFit/>
          </a:bodyPr>
          <a:lstStyle>
            <a:lvl1pPr defTabSz="762000" eaLnBrk="0" hangingPunct="0">
              <a:defRPr sz="12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defTabSz="762000" eaLnBrk="0" hangingPunct="0">
              <a:defRPr sz="12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2pPr>
            <a:lvl3pPr marL="1143000" indent="-228600" defTabSz="762000" eaLnBrk="0" hangingPunct="0">
              <a:defRPr sz="12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3pPr>
            <a:lvl4pPr marL="1600200" indent="-228600" defTabSz="762000" eaLnBrk="0" hangingPunct="0">
              <a:defRPr sz="12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4pPr>
            <a:lvl5pPr marL="2057400" indent="-228600" defTabSz="762000" eaLnBrk="0" hangingPunct="0">
              <a:defRPr sz="12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9pPr>
          </a:lstStyle>
          <a:p>
            <a:pPr fontAlgn="t">
              <a:lnSpc>
                <a:spcPts val="2000"/>
              </a:lnSpc>
              <a:spcBef>
                <a:spcPct val="50000"/>
              </a:spcBef>
              <a:buClr>
                <a:srgbClr val="063DE8"/>
              </a:buClr>
              <a:buSzPct val="75000"/>
              <a:defRPr/>
            </a:pPr>
            <a:fld id="{D50912CD-9D70-4A91-A225-8B03288FC03A}" type="slidenum">
              <a:rPr lang="en-US" altLang="zh-CN" sz="1400" smtClean="0">
                <a:solidFill>
                  <a:srgbClr val="000000"/>
                </a:solidFill>
                <a:ea typeface="黑体" pitchFamily="49" charset="-122"/>
              </a:rPr>
              <a:pPr fontAlgn="t">
                <a:lnSpc>
                  <a:spcPts val="2000"/>
                </a:lnSpc>
                <a:spcBef>
                  <a:spcPct val="50000"/>
                </a:spcBef>
                <a:buClr>
                  <a:srgbClr val="063DE8"/>
                </a:buClr>
                <a:buSzPct val="75000"/>
                <a:defRPr/>
              </a:pPr>
              <a:t>‹#›</a:t>
            </a:fld>
            <a:endParaRPr lang="en-US" altLang="zh-CN" sz="1400" smtClean="0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10245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57121" y="274638"/>
            <a:ext cx="8229759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10246" name="Picture 7" descr="jiazhiguan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172720" y="6299200"/>
            <a:ext cx="231258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imes New Roman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imes New Roman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imes New Roman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imes New Roman" pitchFamily="18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imes New Roman" pitchFamily="18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imes New Roman" pitchFamily="18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imes New Roman" pitchFamily="18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6600"/>
        </a:buClr>
        <a:buFont typeface="Wingdings" pitchFamily="2" charset="2"/>
        <a:buChar char="n"/>
        <a:defRPr sz="2800" b="1">
          <a:solidFill>
            <a:schemeClr val="tx1"/>
          </a:solidFill>
          <a:latin typeface="+mn-lt"/>
          <a:ea typeface="+mn-ea"/>
          <a:cs typeface="华文细黑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n"/>
        <a:defRPr sz="2400" b="1">
          <a:solidFill>
            <a:schemeClr val="tx1"/>
          </a:solidFill>
          <a:latin typeface="+mn-lt"/>
          <a:ea typeface="+mn-ea"/>
          <a:cs typeface="华文细黑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u"/>
        <a:defRPr sz="2000" b="1">
          <a:solidFill>
            <a:schemeClr val="tx1"/>
          </a:solidFill>
          <a:latin typeface="+mn-lt"/>
          <a:ea typeface="+mn-ea"/>
          <a:cs typeface="华文细黑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Univers"/>
        <a:buChar char="–"/>
        <a:defRPr sz="2000" b="1">
          <a:solidFill>
            <a:schemeClr val="tx1"/>
          </a:solidFill>
          <a:latin typeface="+mn-lt"/>
          <a:ea typeface="+mn-ea"/>
          <a:cs typeface="华文细黑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Verdana" pitchFamily="34" charset="0"/>
          <a:ea typeface="+mn-ea"/>
          <a:cs typeface="华文细黑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Verdana" pitchFamily="34" charset="0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Verdana" pitchFamily="34" charset="0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Verdana" pitchFamily="34" charset="0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Verdana" pitchFamily="34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5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5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2015/12/1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5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5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95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1560" y="2132856"/>
            <a:ext cx="8136904" cy="158417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Motivation for </a:t>
            </a:r>
            <a:r>
              <a:rPr lang="en-GB" altLang="zh-CN" dirty="0" smtClean="0"/>
              <a:t>New Study Item Proposal: Multi-User Interference Cancellation for LTE</a:t>
            </a:r>
            <a:endParaRPr lang="zh-CN" altLang="zh-CN" dirty="0"/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403648" y="4581128"/>
            <a:ext cx="6401276" cy="1104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CMCC</a:t>
            </a: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51520" y="1124744"/>
            <a:ext cx="86581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3GPP TSG RAN Meeting #70				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		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RP-</a:t>
            </a:r>
            <a:r>
              <a:rPr kumimoji="0" lang="en-GB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151746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err="1" smtClean="0">
                <a:latin typeface="Arial" pitchFamily="34" charset="0"/>
                <a:ea typeface="宋体" pitchFamily="2" charset="-122"/>
                <a:cs typeface="Arial" pitchFamily="34" charset="0"/>
              </a:rPr>
              <a:t>Sitges</a:t>
            </a:r>
            <a:r>
              <a:rPr lang="en-GB" altLang="zh-CN" sz="1600" b="1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, Spain, Dec. 7 - 10, 2015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Proposal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/>
              <a:t>Intra-cell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i</a:t>
            </a:r>
            <a:r>
              <a:rPr kumimoji="1" lang="en-US" altLang="zh-CN" dirty="0" smtClean="0"/>
              <a:t>nterference cancellation</a:t>
            </a:r>
            <a:r>
              <a:rPr kumimoji="1" lang="zh-CN" altLang="en-US" dirty="0" smtClean="0"/>
              <a:t> </a:t>
            </a:r>
            <a:r>
              <a:rPr lang="en-GB" altLang="zh-CN" dirty="0" smtClean="0"/>
              <a:t>or </a:t>
            </a:r>
            <a:r>
              <a:rPr lang="en-GB" altLang="zh-CN" dirty="0"/>
              <a:t>suppression</a:t>
            </a:r>
            <a:r>
              <a:rPr lang="zh-CN" altLang="zh-CN" dirty="0"/>
              <a:t> </a:t>
            </a:r>
            <a:r>
              <a:rPr kumimoji="1" lang="en-US" altLang="zh-CN" dirty="0" smtClean="0"/>
              <a:t> among paired UEs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useful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MU-MIMO.</a:t>
            </a:r>
          </a:p>
          <a:p>
            <a:pPr lvl="1"/>
            <a:r>
              <a:rPr kumimoji="1" lang="en-US" altLang="zh-CN" dirty="0" smtClean="0"/>
              <a:t>Improve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paired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users’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SINR</a:t>
            </a:r>
          </a:p>
          <a:p>
            <a:pPr lvl="1"/>
            <a:r>
              <a:rPr kumimoji="1" lang="en-US" altLang="zh-CN" dirty="0" smtClean="0"/>
              <a:t>Increase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probability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user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pairing</a:t>
            </a:r>
            <a:r>
              <a:rPr kumimoji="1" lang="zh-CN" altLang="en-US" dirty="0" smtClean="0"/>
              <a:t> </a:t>
            </a:r>
            <a:endParaRPr kumimoji="1" lang="en-US" altLang="zh-CN" dirty="0"/>
          </a:p>
          <a:p>
            <a:pPr lvl="1"/>
            <a:endParaRPr kumimoji="1"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876212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r>
              <a:rPr lang="zh-CN" altLang="en-US" dirty="0" smtClean="0"/>
              <a:t> </a:t>
            </a:r>
            <a:r>
              <a:rPr lang="en-US" altLang="zh-CN" dirty="0" smtClean="0"/>
              <a:t>for</a:t>
            </a:r>
            <a:r>
              <a:rPr lang="zh-CN" altLang="en-US" dirty="0" smtClean="0"/>
              <a:t> </a:t>
            </a:r>
            <a:r>
              <a:rPr lang="en-US" altLang="zh-CN" dirty="0" smtClean="0"/>
              <a:t>MU-IC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96544"/>
          </a:xfrm>
        </p:spPr>
        <p:txBody>
          <a:bodyPr/>
          <a:lstStyle/>
          <a:p>
            <a:r>
              <a:rPr lang="en-US" altLang="zh-CN" sz="2000" dirty="0" smtClean="0"/>
              <a:t>In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Current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8Tx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system,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MU-MIMO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up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to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8-layer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transmission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can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be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supported.</a:t>
            </a:r>
          </a:p>
          <a:p>
            <a:pPr lvl="1"/>
            <a:r>
              <a:rPr lang="en-US" altLang="zh-CN" sz="1600" dirty="0" smtClean="0"/>
              <a:t>Although</a:t>
            </a:r>
            <a:r>
              <a:rPr lang="zh-CN" altLang="en-US" sz="1600" dirty="0" smtClean="0"/>
              <a:t> </a:t>
            </a:r>
            <a:r>
              <a:rPr lang="en-US" altLang="zh-CN" sz="1600" dirty="0"/>
              <a:t>i</a:t>
            </a:r>
            <a:r>
              <a:rPr lang="en-US" altLang="zh-CN" sz="1600" dirty="0" smtClean="0"/>
              <a:t>nterference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avoidance</a:t>
            </a:r>
            <a:r>
              <a:rPr lang="zh-CN" altLang="en-US" sz="1600" dirty="0" smtClean="0"/>
              <a:t> </a:t>
            </a:r>
            <a:r>
              <a:rPr lang="en-US" altLang="zh-CN" sz="1600" dirty="0"/>
              <a:t>among</a:t>
            </a:r>
            <a:r>
              <a:rPr lang="zh-CN" altLang="en-US" sz="1600" dirty="0"/>
              <a:t> </a:t>
            </a:r>
            <a:r>
              <a:rPr lang="en-US" altLang="zh-CN" sz="1600" dirty="0"/>
              <a:t>paired</a:t>
            </a:r>
            <a:r>
              <a:rPr lang="zh-CN" altLang="en-US" sz="1600" dirty="0"/>
              <a:t> </a:t>
            </a:r>
            <a:r>
              <a:rPr lang="en-US" altLang="zh-CN" sz="1600" dirty="0"/>
              <a:t>users</a:t>
            </a:r>
            <a:r>
              <a:rPr lang="zh-CN" altLang="en-US" sz="1600" dirty="0"/>
              <a:t> </a:t>
            </a:r>
            <a:r>
              <a:rPr lang="en-US" altLang="zh-CN" sz="1600" dirty="0" smtClean="0"/>
              <a:t>has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been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performed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at</a:t>
            </a:r>
            <a:r>
              <a:rPr lang="zh-CN" altLang="en-US" sz="1600" dirty="0" smtClean="0"/>
              <a:t> </a:t>
            </a:r>
            <a:r>
              <a:rPr lang="en-US" altLang="zh-CN" sz="1600" dirty="0" err="1" smtClean="0"/>
              <a:t>eNB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side by </a:t>
            </a:r>
            <a:r>
              <a:rPr lang="en-US" altLang="zh-CN" sz="1600" dirty="0" err="1" smtClean="0"/>
              <a:t>precoding</a:t>
            </a:r>
            <a:r>
              <a:rPr lang="en-US" altLang="zh-CN" sz="1600" dirty="0" smtClean="0"/>
              <a:t>,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the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residual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interference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still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affects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system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performance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due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to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time-varying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channel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and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imperfect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CSI feedback etc.</a:t>
            </a:r>
          </a:p>
          <a:p>
            <a:endParaRPr lang="en-US" altLang="zh-CN" sz="2000" dirty="0"/>
          </a:p>
          <a:p>
            <a:r>
              <a:rPr lang="en-US" altLang="zh-CN" sz="2000" dirty="0" smtClean="0"/>
              <a:t>UE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side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interference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cancellation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has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shown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significant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gain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while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study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NAICS</a:t>
            </a:r>
            <a:r>
              <a:rPr lang="zh-CN" altLang="en-US" sz="2000" dirty="0"/>
              <a:t>.</a:t>
            </a:r>
            <a:endParaRPr lang="en-US" altLang="zh-CN" sz="2000" dirty="0" smtClean="0"/>
          </a:p>
          <a:p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System level simulation results</a:t>
            </a:r>
            <a:endParaRPr kumimoji="1"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766042"/>
              </p:ext>
            </p:extLst>
          </p:nvPr>
        </p:nvGraphicFramePr>
        <p:xfrm>
          <a:off x="323528" y="2708920"/>
          <a:ext cx="4104456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008112"/>
                <a:gridCol w="864096"/>
                <a:gridCol w="936104"/>
              </a:tblGrid>
              <a:tr h="370840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w/o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MUIC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w/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MUIC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Gain</a:t>
                      </a:r>
                      <a:endParaRPr lang="zh-CN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Average-cell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spectrum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efficiency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4.2241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17.89%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Cell-edge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spectrum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efficiency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0.1613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0.1757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8.93%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2132856"/>
            <a:ext cx="3179866" cy="4541722"/>
          </a:xfrm>
          <a:prstGeom prst="rect">
            <a:avLst/>
          </a:prstGeom>
        </p:spPr>
      </p:pic>
      <p:sp>
        <p:nvSpPr>
          <p:cNvPr id="10" name="内容占位符 2"/>
          <p:cNvSpPr txBox="1">
            <a:spLocks/>
          </p:cNvSpPr>
          <p:nvPr/>
        </p:nvSpPr>
        <p:spPr>
          <a:xfrm>
            <a:off x="395536" y="1124744"/>
            <a:ext cx="8229600" cy="489654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u"/>
              <a:defRPr sz="2000" kern="1200">
                <a:solidFill>
                  <a:schemeClr val="tx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>
                <a:srgbClr val="003399"/>
              </a:buClr>
              <a:buFont typeface="Wingdings" pitchFamily="2" charset="2"/>
              <a:buChar char="Ø"/>
              <a:defRPr sz="1700" kern="1200">
                <a:solidFill>
                  <a:schemeClr val="tx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323528" y="1268760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400" dirty="0"/>
              <a:t>Intra-cell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interference cancellation</a:t>
            </a:r>
            <a:r>
              <a:rPr kumimoji="1" lang="zh-CN" altLang="en-US" sz="2400" dirty="0"/>
              <a:t> </a:t>
            </a:r>
            <a:r>
              <a:rPr lang="en-GB" altLang="zh-CN" sz="2400" dirty="0"/>
              <a:t>or suppression</a:t>
            </a:r>
            <a:r>
              <a:rPr lang="zh-CN" altLang="zh-CN" sz="2400" dirty="0"/>
              <a:t> </a:t>
            </a:r>
            <a:r>
              <a:rPr kumimoji="1" lang="en-US" altLang="zh-CN" sz="2400" dirty="0"/>
              <a:t> among paired </a:t>
            </a:r>
            <a:r>
              <a:rPr kumimoji="1" lang="en-US" altLang="zh-CN" sz="2400" dirty="0" smtClean="0"/>
              <a:t>UEs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has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about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18%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average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cell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throughput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gain.</a:t>
            </a:r>
            <a:endParaRPr kumimoji="1" lang="en-US" altLang="zh-CN" sz="2400" dirty="0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4643627"/>
              </p:ext>
            </p:extLst>
          </p:nvPr>
        </p:nvGraphicFramePr>
        <p:xfrm>
          <a:off x="251520" y="5013176"/>
          <a:ext cx="4176465" cy="831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662474"/>
                <a:gridCol w="835293"/>
                <a:gridCol w="835293"/>
                <a:gridCol w="835293"/>
              </a:tblGrid>
              <a:tr h="432048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Probability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of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paired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2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3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4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UEs</a:t>
                      </a:r>
                      <a:endParaRPr lang="zh-CN" altLang="en-US" sz="1200" dirty="0"/>
                    </a:p>
                  </a:txBody>
                  <a:tcPr/>
                </a:tc>
              </a:tr>
              <a:tr h="373987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u="none" strike="noStrike" dirty="0" smtClean="0">
                          <a:effectLst/>
                        </a:rPr>
                        <a:t>0.11%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u="none" strike="noStrike" dirty="0" smtClean="0">
                          <a:effectLst/>
                        </a:rPr>
                        <a:t>1.83%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u="none" strike="noStrike" dirty="0" smtClean="0">
                          <a:effectLst/>
                        </a:rPr>
                        <a:t>8.27%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u="none" strike="noStrike" dirty="0" smtClean="0">
                          <a:effectLst/>
                        </a:rPr>
                        <a:t>89.80%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71254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It is proposed to establish a new SI on Multi-User Interference Cancellation</a:t>
            </a:r>
          </a:p>
          <a:p>
            <a:pPr lvl="1"/>
            <a:r>
              <a:rPr lang="en-US" altLang="zh-CN" dirty="0" smtClean="0"/>
              <a:t>Evaluate performance gain of MU-MIMO operation with advanced receiver at UE side</a:t>
            </a:r>
          </a:p>
          <a:p>
            <a:pPr lvl="2"/>
            <a:r>
              <a:rPr lang="en-US" altLang="zh-CN" dirty="0" smtClean="0"/>
              <a:t>Allowing “different </a:t>
            </a:r>
            <a:r>
              <a:rPr lang="en-US" altLang="zh-CN" dirty="0" err="1" smtClean="0"/>
              <a:t>precoder</a:t>
            </a:r>
            <a:r>
              <a:rPr lang="en-US" altLang="zh-CN" dirty="0" smtClean="0"/>
              <a:t>” in the same transmission mode</a:t>
            </a:r>
          </a:p>
          <a:p>
            <a:pPr lvl="1"/>
            <a:r>
              <a:rPr lang="en-US" altLang="zh-CN" dirty="0" smtClean="0"/>
              <a:t>Identify necessary signaling to support advanced receiver for MU-MIMO operation</a:t>
            </a:r>
          </a:p>
          <a:p>
            <a:pPr lvl="1"/>
            <a:endParaRPr lang="zh-CN" altLang="en-US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428372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72000" rIns="72000" bIns="72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楷体_GB2312" pitchFamily="49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72000" rIns="72000" bIns="72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楷体_GB2312" pitchFamily="49" charset="-122"/>
            <a:cs typeface="Times New Roman" pitchFamily="18" charset="0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G RAN Roadmap技术交流会研讨会_Iu-Flex">
  <a:themeElements>
    <a:clrScheme name="3G RAN Roadmap技术交流会研讨会_Iu-Flex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G RAN Roadmap技术交流会研讨会_Iu-Flex">
      <a:majorFont>
        <a:latin typeface="Verdana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72000" rIns="72000" bIns="72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楷体_GB2312" pitchFamily="49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72000" rIns="72000" bIns="72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楷体_GB2312" pitchFamily="49" charset="-122"/>
            <a:cs typeface="Times New Roman" pitchFamily="18" charset="0"/>
          </a:defRPr>
        </a:defPPr>
      </a:lstStyle>
    </a:lnDef>
    <a:txDef>
      <a:spPr bwMode="auto">
        <a:solidFill>
          <a:schemeClr val="bg1"/>
        </a:solidFill>
        <a:ln w="19050" algn="ctr">
          <a:noFill/>
          <a:miter lim="800000"/>
          <a:headEnd/>
          <a:tailEnd/>
        </a:ln>
        <a:effectLst/>
      </a:spPr>
      <a:bodyPr wrap="square" lIns="90488" tIns="44450" rIns="90488" bIns="44450">
        <a:spAutoFit/>
      </a:bodyPr>
      <a:lstStyle>
        <a:defPPr algn="ctr" defTabSz="762000">
          <a:lnSpc>
            <a:spcPts val="1000"/>
          </a:lnSpc>
          <a:spcBef>
            <a:spcPct val="50000"/>
          </a:spcBef>
          <a:defRPr sz="1800" b="0" dirty="0" smtClean="0">
            <a:latin typeface="Nokia Sans Wide" pitchFamily="34" charset="0"/>
          </a:defRPr>
        </a:defPPr>
      </a:lstStyle>
    </a:txDef>
  </a:objectDefaults>
  <a:extraClrSchemeLst>
    <a:extraClrScheme>
      <a:clrScheme name="3G RAN Roadmap技术交流会研讨会_Iu-Flex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G RAN Roadmap技术交流会研讨会_Iu-Flex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G RAN Roadmap技术交流会研讨会_Iu-Flex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G RAN Roadmap技术交流会研讨会_Iu-Flex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G RAN Roadmap技术交流会研讨会_Iu-Flex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G RAN Roadmap技术交流会研讨会_Iu-Flex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G RAN Roadmap技术交流会研讨会_Iu-Flex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分析模板(奥运)">
  <a:themeElements>
    <a:clrScheme name="2_分析模板(奥运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分析模板(奥运)">
      <a:majorFont>
        <a:latin typeface="Times New Roman"/>
        <a:ea typeface="黑体"/>
        <a:cs typeface=""/>
      </a:majorFont>
      <a:minorFont>
        <a:latin typeface="Times New Roman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2_分析模板(奥运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分析模板(奥运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分析模板(奥运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分析模板(奥运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分析模板(奥运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分析模板(奥运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分析模板(奥运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新PPT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CMCC_Presentation</Template>
  <TotalTime>1650</TotalTime>
  <Words>217</Words>
  <Application>Microsoft Office PowerPoint</Application>
  <PresentationFormat>全屏显示(4:3)</PresentationFormat>
  <Paragraphs>45</Paragraphs>
  <Slides>5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新模板</vt:lpstr>
      <vt:lpstr>1_自定义设计方案</vt:lpstr>
      <vt:lpstr>3G RAN Roadmap技术交流会研讨会_Iu-Flex</vt:lpstr>
      <vt:lpstr>2_分析模板(奥运)</vt:lpstr>
      <vt:lpstr>Office 主题</vt:lpstr>
      <vt:lpstr>新PPT模板</vt:lpstr>
      <vt:lpstr>幻灯片</vt:lpstr>
      <vt:lpstr>Motivation for New Study Item Proposal: Multi-User Interference Cancellation for LTE</vt:lpstr>
      <vt:lpstr>Proposal</vt:lpstr>
      <vt:lpstr>Motivation for MU-IC</vt:lpstr>
      <vt:lpstr>System level simulation results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UL Capacity Enhancement</dc:title>
  <dc:creator>cmri</dc:creator>
  <cp:lastModifiedBy>xiaodong</cp:lastModifiedBy>
  <cp:revision>22</cp:revision>
  <dcterms:created xsi:type="dcterms:W3CDTF">2015-11-10T05:58:03Z</dcterms:created>
  <dcterms:modified xsi:type="dcterms:W3CDTF">2015-12-01T05:12:28Z</dcterms:modified>
</cp:coreProperties>
</file>