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aveSubsetFonts="1">
  <p:sldMasterIdLst>
    <p:sldMasterId id="2147483648" r:id="rId1"/>
    <p:sldMasterId id="2147483649" r:id="rId2"/>
  </p:sldMasterIdLst>
  <p:notesMasterIdLst>
    <p:notesMasterId r:id="rId10"/>
  </p:notesMasterIdLst>
  <p:sldIdLst>
    <p:sldId id="256" r:id="rId3"/>
    <p:sldId id="257" r:id="rId4"/>
    <p:sldId id="258" r:id="rId5"/>
    <p:sldId id="266" r:id="rId6"/>
    <p:sldId id="262" r:id="rId7"/>
    <p:sldId id="267" r:id="rId8"/>
    <p:sldId id="265" r:id="rId9"/>
  </p:sldIdLst>
  <p:sldSz cx="13004800" cy="9753600"/>
  <p:notesSz cx="6858000" cy="9144000"/>
  <p:defaultTextStyle>
    <a:defPPr>
      <a:defRPr lang="zh-CN"/>
    </a:defPPr>
    <a:lvl1pPr algn="ctr" defTabSz="584200" rtl="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1pPr>
    <a:lvl2pPr marL="228600" algn="ctr" defTabSz="584200" rtl="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2pPr>
    <a:lvl3pPr marL="457200" algn="ctr" defTabSz="584200" rtl="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3pPr>
    <a:lvl4pPr marL="685800" algn="ctr" defTabSz="584200" rtl="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4pPr>
    <a:lvl5pPr marL="914400" algn="ctr" defTabSz="584200" rtl="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5pPr>
    <a:lvl6pPr marL="22860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6pPr>
    <a:lvl7pPr marL="27432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7pPr>
    <a:lvl8pPr marL="32004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8pPr>
    <a:lvl9pPr marL="36576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2136" y="-120"/>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p:cNvSpPr>
          <p:nvPr>
            <p:ph type="sldImg" idx="2"/>
          </p:nvPr>
        </p:nvSpPr>
        <p:spPr bwMode="auto">
          <a:xfrm>
            <a:off x="1143000" y="685800"/>
            <a:ext cx="4572000" cy="3429000"/>
          </a:xfrm>
          <a:prstGeom prst="rect">
            <a:avLst/>
          </a:prstGeom>
          <a:noFill/>
          <a:ln w="12700" cap="rnd" cmpd="sng">
            <a:noFill/>
            <a:prstDash val="solid"/>
            <a:round/>
            <a:headEnd type="none" w="med" len="med"/>
            <a:tailEnd type="none" w="med" len="med"/>
          </a:ln>
          <a:effectLst/>
        </p:spPr>
      </p:sp>
      <p:sp>
        <p:nvSpPr>
          <p:cNvPr id="3074" name="Rectangle 2"/>
          <p:cNvSpPr>
            <a:spLocks noGrp="1"/>
          </p:cNvSpPr>
          <p:nvPr>
            <p:ph type="body" sz="quarter" idx="3"/>
          </p:nvPr>
        </p:nvSpPr>
        <p:spPr bwMode="auto">
          <a:xfrm>
            <a:off x="914400" y="4343400"/>
            <a:ext cx="5029200" cy="4114800"/>
          </a:xfrm>
          <a:prstGeom prst="rect">
            <a:avLst/>
          </a:prstGeom>
          <a:noFill/>
          <a:ln w="12700" cap="rnd" cmpd="sng">
            <a:noFill/>
            <a:prstDash val="solid"/>
            <a:round/>
            <a:headEnd type="none" w="med" len="med"/>
            <a:tailEnd type="none" w="med" len="med"/>
          </a:ln>
          <a:effectLst/>
        </p:spPr>
        <p:txBody>
          <a:bodyPr vert="horz" wrap="square" lIns="91440" tIns="45720" rIns="91440" bIns="45720" numCol="1" anchor="t" anchorCtr="0" compatLnSpc="1">
            <a:prstTxWarp prst="textNoShape">
              <a:avLst/>
            </a:prstTxWarp>
          </a:bodyPr>
          <a:lstStyle/>
          <a:p>
            <a:pPr lvl="0"/>
            <a:r>
              <a:rPr lang="zh-CN" altLang="zh-CN" smtClean="0">
                <a:sym typeface="Avenir Roman" charset="0"/>
              </a:rPr>
              <a:t>Click to edit Master text styles</a:t>
            </a:r>
          </a:p>
          <a:p>
            <a:pPr lvl="1"/>
            <a:r>
              <a:rPr lang="zh-CN" altLang="zh-CN" smtClean="0">
                <a:sym typeface="Avenir Roman" charset="0"/>
              </a:rPr>
              <a:t>Second level</a:t>
            </a:r>
          </a:p>
          <a:p>
            <a:pPr lvl="2"/>
            <a:r>
              <a:rPr lang="zh-CN" altLang="zh-CN" smtClean="0">
                <a:sym typeface="Avenir Roman" charset="0"/>
              </a:rPr>
              <a:t>Third level</a:t>
            </a:r>
          </a:p>
          <a:p>
            <a:pPr lvl="3"/>
            <a:r>
              <a:rPr lang="zh-CN" altLang="zh-CN" smtClean="0">
                <a:sym typeface="Avenir Roman" charset="0"/>
              </a:rPr>
              <a:t>Fourth level</a:t>
            </a:r>
          </a:p>
          <a:p>
            <a:pPr lvl="4"/>
            <a:r>
              <a:rPr lang="zh-CN" altLang="zh-CN" smtClean="0">
                <a:sym typeface="Avenir Roman" charset="0"/>
              </a:rPr>
              <a:t>Fifth level</a:t>
            </a:r>
          </a:p>
        </p:txBody>
      </p:sp>
    </p:spTree>
    <p:extLst>
      <p:ext uri="{BB962C8B-B14F-4D97-AF65-F5344CB8AC3E}">
        <p14:creationId xmlns:p14="http://schemas.microsoft.com/office/powerpoint/2010/main" val="1796185801"/>
      </p:ext>
    </p:extLst>
  </p:cSld>
  <p:clrMap bg1="lt1" tx1="dk1" bg2="lt2" tx2="dk2" accent1="accent1" accent2="accent2" accent3="accent3" accent4="accent4" accent5="accent5" accent6="accent6" hlink="hlink" folHlink="folHlink"/>
  <p:notesStyle>
    <a:lvl1pPr algn="l" defTabSz="457200" rtl="0" fontAlgn="base" hangingPunct="0">
      <a:lnSpc>
        <a:spcPct val="125000"/>
      </a:lnSpc>
      <a:spcBef>
        <a:spcPct val="0"/>
      </a:spcBef>
      <a:spcAft>
        <a:spcPct val="0"/>
      </a:spcAft>
      <a:defRPr sz="2400" kern="1200">
        <a:solidFill>
          <a:srgbClr val="000000"/>
        </a:solidFill>
        <a:latin typeface="Avenir Roman" charset="0"/>
        <a:ea typeface="Avenir Roman" charset="0"/>
        <a:cs typeface="Avenir Roman" charset="0"/>
        <a:sym typeface="Avenir Roman" charset="0"/>
      </a:defRPr>
    </a:lvl1pPr>
    <a:lvl2pPr marL="228600" algn="l" defTabSz="457200" rtl="0" fontAlgn="base" hangingPunct="0">
      <a:lnSpc>
        <a:spcPct val="125000"/>
      </a:lnSpc>
      <a:spcBef>
        <a:spcPct val="0"/>
      </a:spcBef>
      <a:spcAft>
        <a:spcPct val="0"/>
      </a:spcAft>
      <a:defRPr sz="2400" kern="1200">
        <a:solidFill>
          <a:srgbClr val="000000"/>
        </a:solidFill>
        <a:latin typeface="Avenir Roman" charset="0"/>
        <a:ea typeface="Avenir Roman" charset="0"/>
        <a:cs typeface="Avenir Roman" charset="0"/>
        <a:sym typeface="Avenir Roman" charset="0"/>
      </a:defRPr>
    </a:lvl2pPr>
    <a:lvl3pPr marL="457200" algn="l" defTabSz="457200" rtl="0" fontAlgn="base" hangingPunct="0">
      <a:lnSpc>
        <a:spcPct val="125000"/>
      </a:lnSpc>
      <a:spcBef>
        <a:spcPct val="0"/>
      </a:spcBef>
      <a:spcAft>
        <a:spcPct val="0"/>
      </a:spcAft>
      <a:defRPr sz="2400" kern="1200">
        <a:solidFill>
          <a:srgbClr val="000000"/>
        </a:solidFill>
        <a:latin typeface="Avenir Roman" charset="0"/>
        <a:ea typeface="Avenir Roman" charset="0"/>
        <a:cs typeface="Avenir Roman" charset="0"/>
        <a:sym typeface="Avenir Roman" charset="0"/>
      </a:defRPr>
    </a:lvl3pPr>
    <a:lvl4pPr marL="685800" algn="l" defTabSz="457200" rtl="0" fontAlgn="base" hangingPunct="0">
      <a:lnSpc>
        <a:spcPct val="125000"/>
      </a:lnSpc>
      <a:spcBef>
        <a:spcPct val="0"/>
      </a:spcBef>
      <a:spcAft>
        <a:spcPct val="0"/>
      </a:spcAft>
      <a:defRPr sz="2400" kern="1200">
        <a:solidFill>
          <a:srgbClr val="000000"/>
        </a:solidFill>
        <a:latin typeface="Avenir Roman" charset="0"/>
        <a:ea typeface="Avenir Roman" charset="0"/>
        <a:cs typeface="Avenir Roman" charset="0"/>
        <a:sym typeface="Avenir Roman" charset="0"/>
      </a:defRPr>
    </a:lvl4pPr>
    <a:lvl5pPr marL="914400" algn="l" defTabSz="457200" rtl="0" fontAlgn="base" hangingPunct="0">
      <a:lnSpc>
        <a:spcPct val="125000"/>
      </a:lnSpc>
      <a:spcBef>
        <a:spcPct val="0"/>
      </a:spcBef>
      <a:spcAft>
        <a:spcPct val="0"/>
      </a:spcAft>
      <a:defRPr sz="2400" kern="1200">
        <a:solidFill>
          <a:srgbClr val="000000"/>
        </a:solidFill>
        <a:latin typeface="Avenir Roman" charset="0"/>
        <a:ea typeface="Avenir Roman" charset="0"/>
        <a:cs typeface="Avenir Roman" charset="0"/>
        <a:sym typeface="Avenir Roman"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74725" y="3030538"/>
            <a:ext cx="11055350" cy="209073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77350" y="444500"/>
            <a:ext cx="2774950" cy="84455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52500" y="444500"/>
            <a:ext cx="8172450" cy="84455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74725" y="3030538"/>
            <a:ext cx="11055350" cy="209073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27113" y="6267450"/>
            <a:ext cx="11053762" cy="19367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50875" y="390525"/>
            <a:ext cx="11703050" cy="16256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50875" y="388938"/>
            <a:ext cx="4278313" cy="1652587"/>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49525" y="6827838"/>
            <a:ext cx="7802563" cy="806450"/>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18600" y="1638300"/>
            <a:ext cx="2616200" cy="4521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70000" y="1638300"/>
            <a:ext cx="7696200" cy="4521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27113" y="6267450"/>
            <a:ext cx="11053762" cy="19367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52500" y="2603500"/>
            <a:ext cx="5473700" cy="6286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78600" y="2603500"/>
            <a:ext cx="5473700" cy="6286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50875" y="390525"/>
            <a:ext cx="11703050" cy="16256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50875" y="388938"/>
            <a:ext cx="4278313" cy="165258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49525" y="6827838"/>
            <a:ext cx="7802563" cy="806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p:cNvSpPr>
          <p:nvPr>
            <p:ph type="title"/>
          </p:nvPr>
        </p:nvSpPr>
        <p:spPr bwMode="auto">
          <a:xfrm>
            <a:off x="952500" y="444500"/>
            <a:ext cx="11099800" cy="2159000"/>
          </a:xfrm>
          <a:prstGeom prst="rect">
            <a:avLst/>
          </a:prstGeom>
          <a:noFill/>
          <a:ln w="12700" cap="flat" cmpd="sng">
            <a:noFill/>
            <a:prstDash val="solid"/>
            <a:miter lim="0"/>
            <a:headEnd/>
            <a:tailEnd/>
          </a:ln>
          <a:effectLst/>
        </p:spPr>
        <p:txBody>
          <a:bodyPr vert="horz" wrap="square" lIns="0" tIns="0" rIns="0" bIns="0" numCol="1" anchor="ctr" anchorCtr="0" compatLnSpc="1">
            <a:prstTxWarp prst="textNoShape">
              <a:avLst/>
            </a:prstTxWarp>
          </a:bodyPr>
          <a:lstStyle/>
          <a:p>
            <a:pPr lvl="0"/>
            <a:r>
              <a:rPr lang="zh-CN" altLang="zh-CN" smtClean="0">
                <a:sym typeface="Helvetica Light" charset="0"/>
              </a:rPr>
              <a:t>Click to edit Master title style</a:t>
            </a:r>
          </a:p>
        </p:txBody>
      </p:sp>
      <p:sp>
        <p:nvSpPr>
          <p:cNvPr id="1026" name="Rectangle 2"/>
          <p:cNvSpPr>
            <a:spLocks noGrp="1"/>
          </p:cNvSpPr>
          <p:nvPr>
            <p:ph type="body" idx="1"/>
          </p:nvPr>
        </p:nvSpPr>
        <p:spPr bwMode="auto">
          <a:xfrm>
            <a:off x="952500" y="2603500"/>
            <a:ext cx="11099800" cy="6286500"/>
          </a:xfrm>
          <a:prstGeom prst="rect">
            <a:avLst/>
          </a:prstGeom>
          <a:noFill/>
          <a:ln w="12700" cap="flat" cmpd="sng">
            <a:noFill/>
            <a:prstDash val="solid"/>
            <a:miter lim="0"/>
            <a:headEnd/>
            <a:tailEnd/>
          </a:ln>
          <a:effectLst/>
        </p:spPr>
        <p:txBody>
          <a:bodyPr vert="horz" wrap="square" lIns="0" tIns="0" rIns="0" bIns="0" numCol="1" anchor="ctr" anchorCtr="0" compatLnSpc="1">
            <a:prstTxWarp prst="textNoShape">
              <a:avLst/>
            </a:prstTxWarp>
          </a:bodyPr>
          <a:lstStyle/>
          <a:p>
            <a:pPr lvl="0"/>
            <a:r>
              <a:rPr lang="zh-CN" altLang="zh-CN" smtClean="0">
                <a:sym typeface="Helvetica Light" charset="0"/>
              </a:rPr>
              <a:t>Click to edit Master text styles</a:t>
            </a:r>
          </a:p>
          <a:p>
            <a:pPr lvl="1"/>
            <a:r>
              <a:rPr lang="zh-CN" altLang="zh-CN" smtClean="0">
                <a:sym typeface="Helvetica Light" charset="0"/>
              </a:rPr>
              <a:t>Second level</a:t>
            </a:r>
          </a:p>
          <a:p>
            <a:pPr lvl="2"/>
            <a:r>
              <a:rPr lang="zh-CN" altLang="zh-CN" smtClean="0">
                <a:sym typeface="Helvetica Light" charset="0"/>
              </a:rPr>
              <a:t>Third level</a:t>
            </a:r>
          </a:p>
          <a:p>
            <a:pPr lvl="3"/>
            <a:r>
              <a:rPr lang="zh-CN" altLang="zh-CN" smtClean="0">
                <a:sym typeface="Helvetica Light" charset="0"/>
              </a:rPr>
              <a:t>Fourth level</a:t>
            </a:r>
          </a:p>
          <a:p>
            <a:pPr lvl="4"/>
            <a:r>
              <a:rPr lang="zh-CN" altLang="zh-CN" smtClean="0">
                <a:sym typeface="Helvetica Light" charset="0"/>
              </a:rPr>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584200" rtl="0" fontAlgn="base" hangingPunct="0">
        <a:spcBef>
          <a:spcPct val="0"/>
        </a:spcBef>
        <a:spcAft>
          <a:spcPct val="0"/>
        </a:spcAft>
        <a:defRPr sz="8000">
          <a:solidFill>
            <a:srgbClr val="000000"/>
          </a:solidFill>
          <a:latin typeface="+mj-lt"/>
          <a:ea typeface="+mj-ea"/>
          <a:cs typeface="+mj-cs"/>
          <a:sym typeface="Helvetica Light" charset="0"/>
        </a:defRPr>
      </a:lvl1pPr>
      <a:lvl2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2pPr>
      <a:lvl3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3pPr>
      <a:lvl4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4pPr>
      <a:lvl5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p:titleStyle>
    <p:bodyStyle>
      <a:lvl1pPr algn="l" defTabSz="584200" rtl="0" fontAlgn="base" hangingPunct="0">
        <a:spcBef>
          <a:spcPts val="4200"/>
        </a:spcBef>
        <a:spcAft>
          <a:spcPct val="0"/>
        </a:spcAft>
        <a:defRPr sz="3600">
          <a:solidFill>
            <a:srgbClr val="000000"/>
          </a:solidFill>
          <a:latin typeface="+mn-lt"/>
          <a:ea typeface="+mn-ea"/>
          <a:cs typeface="+mn-cs"/>
          <a:sym typeface="Helvetica Light" charset="0"/>
        </a:defRPr>
      </a:lvl1pPr>
      <a:lvl2pPr marL="228600" algn="l" defTabSz="584200" rtl="0" fontAlgn="base" hangingPunct="0">
        <a:spcBef>
          <a:spcPts val="4200"/>
        </a:spcBef>
        <a:spcAft>
          <a:spcPct val="0"/>
        </a:spcAft>
        <a:defRPr sz="3600">
          <a:solidFill>
            <a:srgbClr val="000000"/>
          </a:solidFill>
          <a:latin typeface="+mn-lt"/>
          <a:ea typeface="+mn-ea"/>
          <a:cs typeface="+mn-cs"/>
          <a:sym typeface="Helvetica Light" charset="0"/>
        </a:defRPr>
      </a:lvl2pPr>
      <a:lvl3pPr marL="457200" algn="l" defTabSz="584200" rtl="0" fontAlgn="base" hangingPunct="0">
        <a:spcBef>
          <a:spcPts val="4200"/>
        </a:spcBef>
        <a:spcAft>
          <a:spcPct val="0"/>
        </a:spcAft>
        <a:defRPr sz="3600">
          <a:solidFill>
            <a:srgbClr val="000000"/>
          </a:solidFill>
          <a:latin typeface="+mn-lt"/>
          <a:ea typeface="+mn-ea"/>
          <a:cs typeface="+mn-cs"/>
          <a:sym typeface="Helvetica Light" charset="0"/>
        </a:defRPr>
      </a:lvl3pPr>
      <a:lvl4pPr marL="685800" algn="l" defTabSz="584200" rtl="0" fontAlgn="base" hangingPunct="0">
        <a:spcBef>
          <a:spcPts val="4200"/>
        </a:spcBef>
        <a:spcAft>
          <a:spcPct val="0"/>
        </a:spcAft>
        <a:defRPr sz="3600">
          <a:solidFill>
            <a:srgbClr val="000000"/>
          </a:solidFill>
          <a:latin typeface="+mn-lt"/>
          <a:ea typeface="+mn-ea"/>
          <a:cs typeface="+mn-cs"/>
          <a:sym typeface="Helvetica Light" charset="0"/>
        </a:defRPr>
      </a:lvl4pPr>
      <a:lvl5pPr marL="914400" algn="l" defTabSz="584200" rtl="0" fontAlgn="base" hangingPunct="0">
        <a:spcBef>
          <a:spcPts val="4200"/>
        </a:spcBef>
        <a:spcAft>
          <a:spcPct val="0"/>
        </a:spcAft>
        <a:defRPr sz="3600">
          <a:solidFill>
            <a:srgbClr val="000000"/>
          </a:solidFill>
          <a:latin typeface="+mn-lt"/>
          <a:ea typeface="+mn-ea"/>
          <a:cs typeface="+mn-cs"/>
          <a:sym typeface="Helvetica Light" charset="0"/>
        </a:defRPr>
      </a:lvl5pPr>
      <a:lvl6pPr marL="1371600" algn="l" defTabSz="584200" rtl="0" fontAlgn="base" hangingPunct="0">
        <a:spcBef>
          <a:spcPts val="4200"/>
        </a:spcBef>
        <a:spcAft>
          <a:spcPct val="0"/>
        </a:spcAft>
        <a:defRPr sz="3600">
          <a:solidFill>
            <a:srgbClr val="000000"/>
          </a:solidFill>
          <a:latin typeface="+mn-lt"/>
          <a:ea typeface="+mn-ea"/>
          <a:cs typeface="+mn-cs"/>
          <a:sym typeface="Helvetica Light" charset="0"/>
        </a:defRPr>
      </a:lvl6pPr>
      <a:lvl7pPr marL="1828800" algn="l" defTabSz="584200" rtl="0" fontAlgn="base" hangingPunct="0">
        <a:spcBef>
          <a:spcPts val="4200"/>
        </a:spcBef>
        <a:spcAft>
          <a:spcPct val="0"/>
        </a:spcAft>
        <a:defRPr sz="3600">
          <a:solidFill>
            <a:srgbClr val="000000"/>
          </a:solidFill>
          <a:latin typeface="+mn-lt"/>
          <a:ea typeface="+mn-ea"/>
          <a:cs typeface="+mn-cs"/>
          <a:sym typeface="Helvetica Light" charset="0"/>
        </a:defRPr>
      </a:lvl7pPr>
      <a:lvl8pPr marL="2286000" algn="l" defTabSz="584200" rtl="0" fontAlgn="base" hangingPunct="0">
        <a:spcBef>
          <a:spcPts val="4200"/>
        </a:spcBef>
        <a:spcAft>
          <a:spcPct val="0"/>
        </a:spcAft>
        <a:defRPr sz="3600">
          <a:solidFill>
            <a:srgbClr val="000000"/>
          </a:solidFill>
          <a:latin typeface="+mn-lt"/>
          <a:ea typeface="+mn-ea"/>
          <a:cs typeface="+mn-cs"/>
          <a:sym typeface="Helvetica Light" charset="0"/>
        </a:defRPr>
      </a:lvl8pPr>
      <a:lvl9pPr marL="2743200" algn="l" defTabSz="584200" rtl="0" fontAlgn="base" hangingPunct="0">
        <a:spcBef>
          <a:spcPts val="4200"/>
        </a:spcBef>
        <a:spcAft>
          <a:spcPct val="0"/>
        </a:spcAft>
        <a:defRPr sz="3600">
          <a:solidFill>
            <a:srgbClr val="000000"/>
          </a:solidFill>
          <a:latin typeface="+mn-lt"/>
          <a:ea typeface="+mn-ea"/>
          <a:cs typeface="+mn-cs"/>
          <a:sym typeface="Helvetica Light"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p:cNvSpPr>
          <p:nvPr>
            <p:ph type="title"/>
          </p:nvPr>
        </p:nvSpPr>
        <p:spPr bwMode="auto">
          <a:xfrm>
            <a:off x="1270000" y="1638300"/>
            <a:ext cx="10464800" cy="3302000"/>
          </a:xfrm>
          <a:prstGeom prst="rect">
            <a:avLst/>
          </a:prstGeom>
          <a:noFill/>
          <a:ln w="12700" cap="flat" cmpd="sng">
            <a:noFill/>
            <a:prstDash val="solid"/>
            <a:miter lim="0"/>
            <a:headEnd/>
            <a:tailEnd/>
          </a:ln>
          <a:effectLst/>
        </p:spPr>
        <p:txBody>
          <a:bodyPr vert="horz" wrap="square" lIns="0" tIns="0" rIns="0" bIns="0" numCol="1" anchor="b" anchorCtr="0" compatLnSpc="1">
            <a:prstTxWarp prst="textNoShape">
              <a:avLst/>
            </a:prstTxWarp>
          </a:bodyPr>
          <a:lstStyle/>
          <a:p>
            <a:pPr lvl="0"/>
            <a:r>
              <a:rPr lang="zh-CN" altLang="zh-CN" smtClean="0">
                <a:sym typeface="Helvetica Light" charset="0"/>
              </a:rPr>
              <a:t>Click to edit Master title style</a:t>
            </a:r>
          </a:p>
        </p:txBody>
      </p:sp>
      <p:sp>
        <p:nvSpPr>
          <p:cNvPr id="2050" name="Rectangle 2"/>
          <p:cNvSpPr>
            <a:spLocks noGrp="1"/>
          </p:cNvSpPr>
          <p:nvPr>
            <p:ph type="body" idx="1"/>
          </p:nvPr>
        </p:nvSpPr>
        <p:spPr bwMode="auto">
          <a:xfrm>
            <a:off x="1270000" y="5029200"/>
            <a:ext cx="10464800" cy="1130300"/>
          </a:xfrm>
          <a:prstGeom prst="rect">
            <a:avLst/>
          </a:prstGeom>
          <a:noFill/>
          <a:ln w="12700" cap="flat" cmpd="sng">
            <a:noFill/>
            <a:prstDash val="solid"/>
            <a:miter lim="0"/>
            <a:headEnd/>
            <a:tailEnd/>
          </a:ln>
          <a:effectLst/>
        </p:spPr>
        <p:txBody>
          <a:bodyPr vert="horz" wrap="square" lIns="0" tIns="0" rIns="0" bIns="0" numCol="1" anchor="t" anchorCtr="0" compatLnSpc="1">
            <a:prstTxWarp prst="textNoShape">
              <a:avLst/>
            </a:prstTxWarp>
          </a:bodyPr>
          <a:lstStyle/>
          <a:p>
            <a:pPr lvl="0"/>
            <a:r>
              <a:rPr lang="zh-CN" altLang="zh-CN" smtClean="0">
                <a:sym typeface="Helvetica Light" charset="0"/>
              </a:rPr>
              <a:t>Click to edit Master text styles</a:t>
            </a:r>
          </a:p>
          <a:p>
            <a:pPr lvl="1"/>
            <a:r>
              <a:rPr lang="zh-CN" altLang="zh-CN" smtClean="0">
                <a:sym typeface="Helvetica Light" charset="0"/>
              </a:rPr>
              <a:t>Second level</a:t>
            </a:r>
          </a:p>
          <a:p>
            <a:pPr lvl="2"/>
            <a:r>
              <a:rPr lang="zh-CN" altLang="zh-CN" smtClean="0">
                <a:sym typeface="Helvetica Light" charset="0"/>
              </a:rPr>
              <a:t>Third level</a:t>
            </a:r>
          </a:p>
          <a:p>
            <a:pPr lvl="3"/>
            <a:r>
              <a:rPr lang="zh-CN" altLang="zh-CN" smtClean="0">
                <a:sym typeface="Helvetica Light" charset="0"/>
              </a:rPr>
              <a:t>Fourth level</a:t>
            </a:r>
          </a:p>
          <a:p>
            <a:pPr lvl="4"/>
            <a:r>
              <a:rPr lang="zh-CN" altLang="zh-CN" smtClean="0">
                <a:sym typeface="Helvetica Light" charset="0"/>
              </a:rPr>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584200" rtl="0" fontAlgn="base" hangingPunct="0">
        <a:spcBef>
          <a:spcPct val="0"/>
        </a:spcBef>
        <a:spcAft>
          <a:spcPct val="0"/>
        </a:spcAft>
        <a:defRPr sz="8000">
          <a:solidFill>
            <a:srgbClr val="000000"/>
          </a:solidFill>
          <a:latin typeface="+mj-lt"/>
          <a:ea typeface="+mj-ea"/>
          <a:cs typeface="+mj-cs"/>
          <a:sym typeface="Helvetica Light" charset="0"/>
        </a:defRPr>
      </a:lvl1pPr>
      <a:lvl2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2pPr>
      <a:lvl3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3pPr>
      <a:lvl4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4pPr>
      <a:lvl5pPr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p:titleStyle>
    <p:bodyStyle>
      <a:lvl1pPr algn="l" defTabSz="584200" rtl="0" fontAlgn="base" hangingPunct="0">
        <a:spcBef>
          <a:spcPts val="4200"/>
        </a:spcBef>
        <a:spcAft>
          <a:spcPct val="0"/>
        </a:spcAft>
        <a:defRPr sz="3600">
          <a:solidFill>
            <a:srgbClr val="000000"/>
          </a:solidFill>
          <a:latin typeface="+mn-lt"/>
          <a:ea typeface="+mn-ea"/>
          <a:cs typeface="+mn-cs"/>
          <a:sym typeface="Helvetica Light" charset="0"/>
        </a:defRPr>
      </a:lvl1pPr>
      <a:lvl2pPr marL="228600" algn="l" defTabSz="584200" rtl="0" fontAlgn="base" hangingPunct="0">
        <a:spcBef>
          <a:spcPts val="4200"/>
        </a:spcBef>
        <a:spcAft>
          <a:spcPct val="0"/>
        </a:spcAft>
        <a:defRPr sz="3600">
          <a:solidFill>
            <a:srgbClr val="000000"/>
          </a:solidFill>
          <a:latin typeface="+mn-lt"/>
          <a:ea typeface="+mn-ea"/>
          <a:cs typeface="+mn-cs"/>
          <a:sym typeface="Helvetica Light" charset="0"/>
        </a:defRPr>
      </a:lvl2pPr>
      <a:lvl3pPr marL="457200" algn="l" defTabSz="584200" rtl="0" fontAlgn="base" hangingPunct="0">
        <a:spcBef>
          <a:spcPts val="4200"/>
        </a:spcBef>
        <a:spcAft>
          <a:spcPct val="0"/>
        </a:spcAft>
        <a:defRPr sz="3600">
          <a:solidFill>
            <a:srgbClr val="000000"/>
          </a:solidFill>
          <a:latin typeface="+mn-lt"/>
          <a:ea typeface="+mn-ea"/>
          <a:cs typeface="+mn-cs"/>
          <a:sym typeface="Helvetica Light" charset="0"/>
        </a:defRPr>
      </a:lvl3pPr>
      <a:lvl4pPr marL="685800" algn="l" defTabSz="584200" rtl="0" fontAlgn="base" hangingPunct="0">
        <a:spcBef>
          <a:spcPts val="4200"/>
        </a:spcBef>
        <a:spcAft>
          <a:spcPct val="0"/>
        </a:spcAft>
        <a:defRPr sz="3600">
          <a:solidFill>
            <a:srgbClr val="000000"/>
          </a:solidFill>
          <a:latin typeface="+mn-lt"/>
          <a:ea typeface="+mn-ea"/>
          <a:cs typeface="+mn-cs"/>
          <a:sym typeface="Helvetica Light" charset="0"/>
        </a:defRPr>
      </a:lvl4pPr>
      <a:lvl5pPr marL="914400" algn="l" defTabSz="584200" rtl="0" fontAlgn="base" hangingPunct="0">
        <a:spcBef>
          <a:spcPts val="4200"/>
        </a:spcBef>
        <a:spcAft>
          <a:spcPct val="0"/>
        </a:spcAft>
        <a:defRPr sz="3600">
          <a:solidFill>
            <a:srgbClr val="000000"/>
          </a:solidFill>
          <a:latin typeface="+mn-lt"/>
          <a:ea typeface="+mn-ea"/>
          <a:cs typeface="+mn-cs"/>
          <a:sym typeface="Helvetica Light" charset="0"/>
        </a:defRPr>
      </a:lvl5pPr>
      <a:lvl6pPr marL="1371600" algn="l" defTabSz="584200" rtl="0" fontAlgn="base" hangingPunct="0">
        <a:spcBef>
          <a:spcPts val="4200"/>
        </a:spcBef>
        <a:spcAft>
          <a:spcPct val="0"/>
        </a:spcAft>
        <a:defRPr sz="3600">
          <a:solidFill>
            <a:srgbClr val="000000"/>
          </a:solidFill>
          <a:latin typeface="+mn-lt"/>
          <a:ea typeface="+mn-ea"/>
          <a:cs typeface="+mn-cs"/>
          <a:sym typeface="Helvetica Light" charset="0"/>
        </a:defRPr>
      </a:lvl6pPr>
      <a:lvl7pPr marL="1828800" algn="l" defTabSz="584200" rtl="0" fontAlgn="base" hangingPunct="0">
        <a:spcBef>
          <a:spcPts val="4200"/>
        </a:spcBef>
        <a:spcAft>
          <a:spcPct val="0"/>
        </a:spcAft>
        <a:defRPr sz="3600">
          <a:solidFill>
            <a:srgbClr val="000000"/>
          </a:solidFill>
          <a:latin typeface="+mn-lt"/>
          <a:ea typeface="+mn-ea"/>
          <a:cs typeface="+mn-cs"/>
          <a:sym typeface="Helvetica Light" charset="0"/>
        </a:defRPr>
      </a:lvl7pPr>
      <a:lvl8pPr marL="2286000" algn="l" defTabSz="584200" rtl="0" fontAlgn="base" hangingPunct="0">
        <a:spcBef>
          <a:spcPts val="4200"/>
        </a:spcBef>
        <a:spcAft>
          <a:spcPct val="0"/>
        </a:spcAft>
        <a:defRPr sz="3600">
          <a:solidFill>
            <a:srgbClr val="000000"/>
          </a:solidFill>
          <a:latin typeface="+mn-lt"/>
          <a:ea typeface="+mn-ea"/>
          <a:cs typeface="+mn-cs"/>
          <a:sym typeface="Helvetica Light" charset="0"/>
        </a:defRPr>
      </a:lvl8pPr>
      <a:lvl9pPr marL="2743200" algn="l" defTabSz="584200" rtl="0" fontAlgn="base" hangingPunct="0">
        <a:spcBef>
          <a:spcPts val="4200"/>
        </a:spcBef>
        <a:spcAft>
          <a:spcPct val="0"/>
        </a:spcAft>
        <a:defRPr sz="3600">
          <a:solidFill>
            <a:srgbClr val="000000"/>
          </a:solidFill>
          <a:latin typeface="+mn-lt"/>
          <a:ea typeface="+mn-ea"/>
          <a:cs typeface="+mn-cs"/>
          <a:sym typeface="Helvetica Light"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p:txBody>
          <a:bodyPr/>
          <a:lstStyle/>
          <a:p>
            <a:r>
              <a:rPr lang="en-US" altLang="zh-CN" sz="6000" dirty="0" smtClean="0"/>
              <a:t>Consideration on </a:t>
            </a:r>
            <a:r>
              <a:rPr lang="zh-CN" altLang="zh-CN" sz="6000" dirty="0" smtClean="0"/>
              <a:t>MDT </a:t>
            </a:r>
            <a:r>
              <a:rPr lang="en-US" altLang="zh-CN" sz="6000" dirty="0" smtClean="0"/>
              <a:t>Further Enhancements</a:t>
            </a:r>
            <a:endParaRPr lang="zh-CN" altLang="zh-CN" sz="6000" dirty="0"/>
          </a:p>
        </p:txBody>
      </p:sp>
      <p:sp>
        <p:nvSpPr>
          <p:cNvPr id="4098" name="Rectangle 2"/>
          <p:cNvSpPr>
            <a:spLocks noGrp="1" noChangeArrowheads="1"/>
          </p:cNvSpPr>
          <p:nvPr>
            <p:ph type="body" idx="1"/>
          </p:nvPr>
        </p:nvSpPr>
        <p:spPr>
          <a:xfrm>
            <a:off x="1270000" y="5762724"/>
            <a:ext cx="10464800" cy="1130300"/>
          </a:xfrm>
        </p:spPr>
        <p:txBody>
          <a:bodyPr/>
          <a:lstStyle/>
          <a:p>
            <a:pPr algn="ctr">
              <a:spcBef>
                <a:spcPct val="0"/>
              </a:spcBef>
            </a:pPr>
            <a:r>
              <a:rPr lang="en-US" altLang="zh-CN" sz="4400" dirty="0" smtClean="0"/>
              <a:t>CMCC</a:t>
            </a:r>
            <a:endParaRPr lang="zh-CN" altLang="zh-CN" sz="4400" dirty="0"/>
          </a:p>
        </p:txBody>
      </p:sp>
      <p:sp>
        <p:nvSpPr>
          <p:cNvPr id="8" name="正方形/長方形 5"/>
          <p:cNvSpPr>
            <a:spLocks noChangeArrowheads="1"/>
          </p:cNvSpPr>
          <p:nvPr/>
        </p:nvSpPr>
        <p:spPr bwMode="auto">
          <a:xfrm>
            <a:off x="10389790" y="700336"/>
            <a:ext cx="1873250" cy="461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900"/>
              </a:spcAft>
              <a:tabLst>
                <a:tab pos="1260475" algn="l"/>
              </a:tabLst>
            </a:pPr>
            <a:r>
              <a:rPr lang="en-GB" altLang="zh-CN" sz="2400" dirty="0" smtClean="0">
                <a:ea typeface="MS PGothic" charset="0"/>
                <a:cs typeface="MS PGothic" charset="0"/>
              </a:rPr>
              <a:t>RP</a:t>
            </a:r>
            <a:r>
              <a:rPr lang="en-US" altLang="zh-CN" sz="2400" smtClean="0">
                <a:ea typeface="MS PGothic" charset="0"/>
                <a:cs typeface="MS PGothic" charset="0"/>
              </a:rPr>
              <a:t>-151182</a:t>
            </a:r>
            <a:endParaRPr lang="en-GB" altLang="zh-CN" sz="2400" dirty="0">
              <a:ea typeface="MS PGothic" charset="0"/>
              <a:cs typeface="MS PGothic" charset="0"/>
            </a:endParaRPr>
          </a:p>
        </p:txBody>
      </p:sp>
      <p:sp>
        <p:nvSpPr>
          <p:cNvPr id="9" name="正方形/長方形 6"/>
          <p:cNvSpPr>
            <a:spLocks noChangeArrowheads="1"/>
          </p:cNvSpPr>
          <p:nvPr/>
        </p:nvSpPr>
        <p:spPr bwMode="auto">
          <a:xfrm>
            <a:off x="323850" y="401638"/>
            <a:ext cx="6466582" cy="131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90000"/>
              </a:lnSpc>
              <a:tabLst>
                <a:tab pos="1260475" algn="l"/>
              </a:tabLst>
            </a:pPr>
            <a:r>
              <a:rPr lang="en-GB" altLang="zh-CN" sz="2200" dirty="0" smtClean="0">
                <a:ea typeface="Batang" charset="0"/>
              </a:rPr>
              <a:t>3GPP </a:t>
            </a:r>
            <a:r>
              <a:rPr lang="en-GB" altLang="zh-CN" sz="2200" dirty="0">
                <a:ea typeface="Batang" charset="0"/>
              </a:rPr>
              <a:t>TSG RAN Meeting #</a:t>
            </a:r>
            <a:r>
              <a:rPr lang="en-GB" altLang="zh-CN" sz="2200" dirty="0" smtClean="0">
                <a:ea typeface="Batang" charset="0"/>
              </a:rPr>
              <a:t>69</a:t>
            </a:r>
          </a:p>
          <a:p>
            <a:pPr algn="l">
              <a:lnSpc>
                <a:spcPct val="90000"/>
              </a:lnSpc>
              <a:tabLst>
                <a:tab pos="1260475" algn="l"/>
              </a:tabLst>
            </a:pPr>
            <a:r>
              <a:rPr lang="nl-NL" altLang="zh-CN" sz="2200" dirty="0">
                <a:ea typeface="Batang" charset="0"/>
              </a:rPr>
              <a:t>Phoenix, USA, Sep. 14 - 16, 2015</a:t>
            </a:r>
            <a:endParaRPr lang="en-US" altLang="zh-CN" sz="2200" dirty="0">
              <a:ea typeface="Batang" charset="0"/>
            </a:endParaRPr>
          </a:p>
          <a:p>
            <a:pPr algn="l">
              <a:lnSpc>
                <a:spcPct val="90000"/>
              </a:lnSpc>
              <a:tabLst>
                <a:tab pos="1260475" algn="l"/>
              </a:tabLst>
            </a:pPr>
            <a:r>
              <a:rPr lang="en-US" altLang="ko-KR" sz="2200" dirty="0">
                <a:ea typeface="Batang" charset="0"/>
              </a:rPr>
              <a:t>Agenda Item:	</a:t>
            </a:r>
            <a:r>
              <a:rPr lang="en-US" altLang="zh-CN" sz="2200" dirty="0" smtClean="0">
                <a:ea typeface="Batang" charset="0"/>
              </a:rPr>
              <a:t>1</a:t>
            </a:r>
            <a:r>
              <a:rPr lang="zh-CN" altLang="zh-CN" sz="2200" dirty="0">
                <a:ea typeface="Batang" charset="0"/>
              </a:rPr>
              <a:t>4</a:t>
            </a:r>
            <a:r>
              <a:rPr lang="en-US" altLang="zh-CN" sz="2200" dirty="0" smtClean="0">
                <a:ea typeface="Batang" charset="0"/>
              </a:rPr>
              <a:t>.1.2</a:t>
            </a:r>
            <a:endParaRPr lang="en-US" altLang="ko-KR" sz="2200" dirty="0">
              <a:ea typeface="Batang" charset="0"/>
            </a:endParaRPr>
          </a:p>
          <a:p>
            <a:pPr algn="l">
              <a:lnSpc>
                <a:spcPct val="90000"/>
              </a:lnSpc>
              <a:tabLst>
                <a:tab pos="1260475" algn="l"/>
              </a:tabLst>
            </a:pPr>
            <a:r>
              <a:rPr lang="en-US" altLang="ko-KR" sz="2200" dirty="0">
                <a:ea typeface="Batang" charset="0"/>
              </a:rPr>
              <a:t>Document for: </a:t>
            </a:r>
            <a:r>
              <a:rPr lang="en-US" altLang="ko-KR" sz="2200" dirty="0" smtClean="0">
                <a:ea typeface="Batang" charset="0"/>
              </a:rPr>
              <a:t>Discussion</a:t>
            </a:r>
            <a:r>
              <a:rPr lang="zh-CN" altLang="en-US" sz="2200" dirty="0" smtClean="0">
                <a:ea typeface="Batang" charset="0"/>
              </a:rPr>
              <a:t> </a:t>
            </a:r>
            <a:r>
              <a:rPr lang="en-US" altLang="zh-CN" sz="2200" dirty="0" smtClean="0">
                <a:ea typeface="Batang" charset="0"/>
              </a:rPr>
              <a:t>and Decision</a:t>
            </a:r>
            <a:endParaRPr lang="en-GB" altLang="ja-JP" sz="2200" dirty="0">
              <a:ea typeface="Batang" charset="0"/>
            </a:endParaRPr>
          </a:p>
        </p:txBody>
      </p:sp>
    </p:spTree>
  </p:cSld>
  <p:clrMapOvr>
    <a:masterClrMapping/>
  </p:clrMapOvr>
  <p:transition xmlns:p14="http://schemas.microsoft.com/office/powerpoint/2010/mai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p:txBody>
          <a:bodyPr/>
          <a:lstStyle/>
          <a:p>
            <a:r>
              <a:rPr lang="en-US" altLang="zh-CN" dirty="0" smtClean="0"/>
              <a:t>General</a:t>
            </a:r>
            <a:endParaRPr lang="zh-CN" altLang="zh-CN" dirty="0"/>
          </a:p>
        </p:txBody>
      </p:sp>
      <p:sp>
        <p:nvSpPr>
          <p:cNvPr id="5122" name="Rectangle 2"/>
          <p:cNvSpPr>
            <a:spLocks noGrp="1" noChangeArrowheads="1"/>
          </p:cNvSpPr>
          <p:nvPr>
            <p:ph type="body" idx="1"/>
          </p:nvPr>
        </p:nvSpPr>
        <p:spPr/>
        <p:txBody>
          <a:bodyPr/>
          <a:lstStyle/>
          <a:p>
            <a:pPr marL="444500" indent="-444500">
              <a:buSzPct val="75000"/>
              <a:buFontTx/>
              <a:buChar char="•"/>
            </a:pPr>
            <a:r>
              <a:rPr lang="en-US" altLang="zh-CN" dirty="0" smtClean="0"/>
              <a:t>The</a:t>
            </a:r>
            <a:r>
              <a:rPr lang="en-US" altLang="zh-CN" dirty="0"/>
              <a:t> SI </a:t>
            </a:r>
            <a:r>
              <a:rPr lang="en-US" altLang="zh-CN" dirty="0" smtClean="0"/>
              <a:t>“Further </a:t>
            </a:r>
            <a:r>
              <a:rPr lang="en-US" altLang="zh-CN" dirty="0"/>
              <a:t>Enhancements of Minimization of Drive Tests for E-</a:t>
            </a:r>
            <a:r>
              <a:rPr lang="en-US" altLang="zh-CN" dirty="0" smtClean="0"/>
              <a:t>UTRAN” (</a:t>
            </a:r>
            <a:r>
              <a:rPr lang="en-US" altLang="zh-CN" dirty="0" err="1" smtClean="0"/>
              <a:t>feMDT</a:t>
            </a:r>
            <a:r>
              <a:rPr lang="en-US" altLang="zh-CN" dirty="0" smtClean="0"/>
              <a:t>) is completed at RAN2#91</a:t>
            </a:r>
          </a:p>
          <a:p>
            <a:pPr marL="444500" indent="-444500">
              <a:buSzPct val="75000"/>
              <a:buFontTx/>
              <a:buChar char="•"/>
            </a:pPr>
            <a:r>
              <a:rPr lang="en-US" altLang="zh-CN" dirty="0" smtClean="0"/>
              <a:t>A new WI should be started</a:t>
            </a:r>
            <a:r>
              <a:rPr lang="zh-CN" altLang="en-US" dirty="0" smtClean="0"/>
              <a:t> </a:t>
            </a:r>
            <a:r>
              <a:rPr lang="zh-CN" altLang="zh-CN" dirty="0"/>
              <a:t> </a:t>
            </a:r>
            <a:r>
              <a:rPr lang="en-US" altLang="zh-CN" dirty="0" smtClean="0"/>
              <a:t>to</a:t>
            </a:r>
            <a:r>
              <a:rPr lang="zh-CN" altLang="en-US" dirty="0" smtClean="0"/>
              <a:t> </a:t>
            </a:r>
            <a:r>
              <a:rPr lang="en-US" altLang="zh-CN" dirty="0" smtClean="0"/>
              <a:t>specify</a:t>
            </a:r>
            <a:r>
              <a:rPr lang="zh-CN" altLang="en-US" dirty="0" smtClean="0"/>
              <a:t> </a:t>
            </a:r>
            <a:r>
              <a:rPr lang="en-US" altLang="zh-CN" dirty="0" smtClean="0"/>
              <a:t>the</a:t>
            </a:r>
            <a:r>
              <a:rPr lang="zh-CN" altLang="en-US" dirty="0" smtClean="0"/>
              <a:t> </a:t>
            </a:r>
            <a:r>
              <a:rPr lang="en-US" altLang="zh-CN" dirty="0" smtClean="0"/>
              <a:t>corresponding</a:t>
            </a:r>
            <a:r>
              <a:rPr lang="zh-CN" altLang="en-US" dirty="0" smtClean="0"/>
              <a:t> </a:t>
            </a:r>
            <a:r>
              <a:rPr lang="en-US" altLang="zh-CN" dirty="0" smtClean="0"/>
              <a:t>concluded</a:t>
            </a:r>
            <a:r>
              <a:rPr lang="zh-CN" altLang="en-US" dirty="0" smtClean="0"/>
              <a:t> </a:t>
            </a:r>
            <a:r>
              <a:rPr lang="en-US" altLang="zh-CN" dirty="0" smtClean="0"/>
              <a:t>solutions (marked in red in the following two slides)</a:t>
            </a:r>
            <a:endParaRPr lang="zh-CN" altLang="zh-CN" dirty="0"/>
          </a:p>
        </p:txBody>
      </p:sp>
    </p:spTree>
  </p:cSld>
  <p:clrMapOvr>
    <a:masterClrMapping/>
  </p:clrMapOvr>
  <p:transition xmlns:p14="http://schemas.microsoft.com/office/powerpoint/2010/mai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p:txBody>
          <a:bodyPr>
            <a:normAutofit/>
          </a:bodyPr>
          <a:lstStyle/>
          <a:p>
            <a:r>
              <a:rPr lang="en-US" altLang="zh-CN" sz="5400" dirty="0" smtClean="0"/>
              <a:t>Conclusions of</a:t>
            </a:r>
            <a:r>
              <a:rPr lang="zh-CN" altLang="en-US" sz="5400" dirty="0"/>
              <a:t> </a:t>
            </a:r>
            <a:r>
              <a:rPr lang="en-US" altLang="zh-CN" sz="5400" dirty="0" err="1" smtClean="0"/>
              <a:t>feMDT</a:t>
            </a:r>
            <a:r>
              <a:rPr lang="zh-CN" altLang="en-US" sz="5400" dirty="0" smtClean="0"/>
              <a:t> </a:t>
            </a:r>
            <a:r>
              <a:rPr lang="en-US" altLang="zh-CN" sz="5400" dirty="0" smtClean="0"/>
              <a:t>study(1/2)</a:t>
            </a:r>
            <a:endParaRPr lang="zh-CN" altLang="zh-CN" sz="5400" dirty="0"/>
          </a:p>
        </p:txBody>
      </p:sp>
      <p:sp>
        <p:nvSpPr>
          <p:cNvPr id="6146" name="Rectangle 2"/>
          <p:cNvSpPr>
            <a:spLocks noGrp="1" noChangeArrowheads="1"/>
          </p:cNvSpPr>
          <p:nvPr>
            <p:ph type="body" idx="1"/>
          </p:nvPr>
        </p:nvSpPr>
        <p:spPr/>
        <p:txBody>
          <a:bodyPr>
            <a:normAutofit fontScale="55000" lnSpcReduction="20000"/>
          </a:bodyPr>
          <a:lstStyle/>
          <a:p>
            <a:pPr marL="444500" indent="-444500">
              <a:buSzPct val="75000"/>
              <a:buFontTx/>
              <a:buChar char="•"/>
            </a:pPr>
            <a:r>
              <a:rPr lang="en-US" altLang="zh-CN" dirty="0"/>
              <a:t>On solutions for </a:t>
            </a:r>
            <a:r>
              <a:rPr lang="en-US" altLang="zh-CN" dirty="0" err="1"/>
              <a:t>QoS</a:t>
            </a:r>
            <a:r>
              <a:rPr lang="en-US" altLang="zh-CN" dirty="0"/>
              <a:t> verification</a:t>
            </a:r>
            <a:r>
              <a:rPr lang="en-US" altLang="zh-CN" dirty="0" smtClean="0"/>
              <a:t>: </a:t>
            </a:r>
            <a:r>
              <a:rPr lang="en-US" altLang="zh-CN" dirty="0"/>
              <a:t>it is considered as beneficial to obtain the latency, packet loss and traffic drop metrics of MMTEL voice and video traffic. </a:t>
            </a:r>
          </a:p>
          <a:p>
            <a:pPr marL="673100" lvl="1" indent="-444500">
              <a:buSzPct val="75000"/>
              <a:buFontTx/>
              <a:buChar char="•"/>
            </a:pPr>
            <a:r>
              <a:rPr lang="en-US" altLang="zh-CN" dirty="0" smtClean="0">
                <a:solidFill>
                  <a:srgbClr val="FF0000"/>
                </a:solidFill>
              </a:rPr>
              <a:t>Regarding </a:t>
            </a:r>
            <a:r>
              <a:rPr lang="en-US" altLang="zh-CN" dirty="0">
                <a:solidFill>
                  <a:srgbClr val="FF0000"/>
                </a:solidFill>
              </a:rPr>
              <a:t>latency metrics collection</a:t>
            </a:r>
            <a:r>
              <a:rPr lang="en-US" altLang="zh-CN" dirty="0"/>
              <a:t>, UL PDCP queuing delay measurement should be performed per QCI per UE and should reflect the packet delay observed at UE’s PDCP layer only (from packet arrival at PDCP upper SAP until the packet starts to be delivered to RLC).</a:t>
            </a:r>
          </a:p>
          <a:p>
            <a:pPr marL="673100" lvl="1" indent="-444500">
              <a:buSzPct val="75000"/>
              <a:buFontTx/>
              <a:buChar char="•"/>
            </a:pPr>
            <a:r>
              <a:rPr lang="en-US" altLang="zh-CN" dirty="0" smtClean="0">
                <a:solidFill>
                  <a:srgbClr val="FF0000"/>
                </a:solidFill>
              </a:rPr>
              <a:t>Regarding </a:t>
            </a:r>
            <a:r>
              <a:rPr lang="en-US" altLang="zh-CN" dirty="0">
                <a:solidFill>
                  <a:srgbClr val="FF0000"/>
                </a:solidFill>
              </a:rPr>
              <a:t>packet loss metrics collection</a:t>
            </a:r>
            <a:r>
              <a:rPr lang="en-US" altLang="zh-CN" dirty="0"/>
              <a:t>, data loss measurement for UL and DL (except for UL dropping of PDCP SDUs) can be done based on existing L2 measurements. For UL dropping of PDCP SDUs the UE should log number of PDCP SDUs that are discarded and reports statistics thereof to the </a:t>
            </a:r>
            <a:r>
              <a:rPr lang="en-US" altLang="zh-CN" dirty="0" err="1"/>
              <a:t>eNB</a:t>
            </a:r>
            <a:r>
              <a:rPr lang="en-US" altLang="zh-CN" dirty="0"/>
              <a:t>.</a:t>
            </a:r>
          </a:p>
          <a:p>
            <a:pPr marL="673100" lvl="1" indent="-444500">
              <a:buSzPct val="75000"/>
              <a:buFontTx/>
              <a:buChar char="•"/>
            </a:pPr>
            <a:r>
              <a:rPr lang="en-US" altLang="zh-CN" dirty="0" smtClean="0">
                <a:solidFill>
                  <a:srgbClr val="FF0000"/>
                </a:solidFill>
              </a:rPr>
              <a:t>Regarding </a:t>
            </a:r>
            <a:r>
              <a:rPr lang="en-US" altLang="zh-CN" dirty="0">
                <a:solidFill>
                  <a:srgbClr val="FF0000"/>
                </a:solidFill>
              </a:rPr>
              <a:t>traffic drop metric collection</a:t>
            </a:r>
            <a:r>
              <a:rPr lang="en-US" altLang="zh-CN" dirty="0"/>
              <a:t>, UE should include presence of a QCI 1 bearer at the time of RLF in the RLF report. The UE should also indicate failure of subsequent re-establishment and NAS recovery.</a:t>
            </a:r>
          </a:p>
          <a:p>
            <a:pPr marL="673100" lvl="1" indent="-444500">
              <a:buSzPct val="75000"/>
              <a:buFontTx/>
              <a:buChar char="•"/>
            </a:pPr>
            <a:r>
              <a:rPr lang="en-US" altLang="zh-CN" dirty="0" smtClean="0"/>
              <a:t>Regarding </a:t>
            </a:r>
            <a:r>
              <a:rPr lang="en-US" altLang="zh-CN" dirty="0"/>
              <a:t>user distribution, the </a:t>
            </a:r>
            <a:r>
              <a:rPr lang="en-US" altLang="zh-CN" dirty="0" err="1"/>
              <a:t>VoLTE</a:t>
            </a:r>
            <a:r>
              <a:rPr lang="en-US" altLang="zh-CN" dirty="0"/>
              <a:t> user distribution among different geographical areas during different time can be derived through </a:t>
            </a:r>
            <a:r>
              <a:rPr lang="en-US" altLang="zh-CN" dirty="0" err="1"/>
              <a:t>eNB</a:t>
            </a:r>
            <a:r>
              <a:rPr lang="en-US" altLang="zh-CN" dirty="0"/>
              <a:t> implementation and Rel-11 MDT functionality.</a:t>
            </a:r>
          </a:p>
        </p:txBody>
      </p:sp>
    </p:spTree>
  </p:cSld>
  <p:clrMapOvr>
    <a:masterClrMapping/>
  </p:clrMapOvr>
  <p:transition xmlns:p14="http://schemas.microsoft.com/office/powerpoint/2010/mai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p:txBody>
          <a:bodyPr>
            <a:normAutofit/>
          </a:bodyPr>
          <a:lstStyle/>
          <a:p>
            <a:r>
              <a:rPr lang="en-US" altLang="zh-CN" sz="5400" dirty="0" smtClean="0"/>
              <a:t>Conclusions of</a:t>
            </a:r>
            <a:r>
              <a:rPr lang="zh-CN" altLang="en-US" sz="5400" dirty="0"/>
              <a:t> </a:t>
            </a:r>
            <a:r>
              <a:rPr lang="en-US" altLang="zh-CN" sz="5400" dirty="0" err="1" smtClean="0"/>
              <a:t>feMDT</a:t>
            </a:r>
            <a:r>
              <a:rPr lang="zh-CN" altLang="en-US" sz="5400" dirty="0" smtClean="0"/>
              <a:t> </a:t>
            </a:r>
            <a:r>
              <a:rPr lang="en-US" altLang="zh-CN" sz="5400" dirty="0" smtClean="0"/>
              <a:t>study(2/2)</a:t>
            </a:r>
            <a:endParaRPr lang="zh-CN" altLang="zh-CN" sz="5400" dirty="0"/>
          </a:p>
        </p:txBody>
      </p:sp>
      <p:sp>
        <p:nvSpPr>
          <p:cNvPr id="6146" name="Rectangle 2"/>
          <p:cNvSpPr>
            <a:spLocks noGrp="1" noChangeArrowheads="1"/>
          </p:cNvSpPr>
          <p:nvPr>
            <p:ph type="body" idx="1"/>
          </p:nvPr>
        </p:nvSpPr>
        <p:spPr/>
        <p:txBody>
          <a:bodyPr>
            <a:normAutofit lnSpcReduction="10000"/>
          </a:bodyPr>
          <a:lstStyle/>
          <a:p>
            <a:pPr marL="444500" indent="-444500">
              <a:buSzPct val="75000"/>
              <a:buFontTx/>
              <a:buChar char="•"/>
            </a:pPr>
            <a:r>
              <a:rPr lang="en-US" altLang="zh-CN" dirty="0"/>
              <a:t>On solutions for enhanced coverage optimization:</a:t>
            </a:r>
          </a:p>
          <a:p>
            <a:pPr marL="673100" lvl="1" indent="-444500">
              <a:buSzPct val="75000"/>
              <a:buFontTx/>
              <a:buChar char="•"/>
            </a:pPr>
            <a:r>
              <a:rPr lang="en-US" altLang="zh-CN" dirty="0"/>
              <a:t>I</a:t>
            </a:r>
            <a:r>
              <a:rPr lang="en-US" altLang="zh-CN" dirty="0" smtClean="0"/>
              <a:t>t </a:t>
            </a:r>
            <a:r>
              <a:rPr lang="en-US" altLang="zh-CN" dirty="0"/>
              <a:t>is considered as beneficial when UEs in RRC_IDLE supporting the IDC mechanism </a:t>
            </a:r>
            <a:r>
              <a:rPr lang="en-US" altLang="zh-CN" dirty="0">
                <a:solidFill>
                  <a:srgbClr val="FF0000"/>
                </a:solidFill>
              </a:rPr>
              <a:t>should remove measurements from the Logged MDT report that were affected by IDC interference</a:t>
            </a:r>
            <a:r>
              <a:rPr lang="en-US" altLang="zh-CN" dirty="0"/>
              <a:t>.</a:t>
            </a:r>
          </a:p>
          <a:p>
            <a:pPr marL="673100" lvl="1" indent="-444500">
              <a:buSzPct val="75000"/>
              <a:buFontTx/>
              <a:buChar char="•"/>
            </a:pPr>
            <a:r>
              <a:rPr lang="en-US" altLang="zh-CN" dirty="0"/>
              <a:t>On network side </a:t>
            </a:r>
            <a:r>
              <a:rPr lang="en-US" altLang="zh-CN" dirty="0">
                <a:solidFill>
                  <a:srgbClr val="FF0000"/>
                </a:solidFill>
              </a:rPr>
              <a:t>solutions can be considered </a:t>
            </a:r>
            <a:r>
              <a:rPr lang="en-US" altLang="zh-CN" dirty="0"/>
              <a:t>where either the </a:t>
            </a:r>
            <a:r>
              <a:rPr lang="en-US" altLang="zh-CN" dirty="0" err="1"/>
              <a:t>eNB</a:t>
            </a:r>
            <a:r>
              <a:rPr lang="en-US" altLang="zh-CN" dirty="0"/>
              <a:t> indicates to the TCE whether measurements have been collected while </a:t>
            </a:r>
            <a:r>
              <a:rPr lang="en-US" altLang="zh-CN" dirty="0" err="1"/>
              <a:t>eICIC</a:t>
            </a:r>
            <a:r>
              <a:rPr lang="en-US" altLang="zh-CN" dirty="0"/>
              <a:t> was configured or the </a:t>
            </a:r>
            <a:r>
              <a:rPr lang="en-US" altLang="zh-CN" dirty="0" err="1"/>
              <a:t>eNB</a:t>
            </a:r>
            <a:r>
              <a:rPr lang="en-US" altLang="zh-CN" dirty="0"/>
              <a:t> decides to not report those results to the TCE.</a:t>
            </a:r>
          </a:p>
        </p:txBody>
      </p:sp>
    </p:spTree>
    <p:extLst>
      <p:ext uri="{BB962C8B-B14F-4D97-AF65-F5344CB8AC3E}">
        <p14:creationId xmlns:p14="http://schemas.microsoft.com/office/powerpoint/2010/main" val="3988768827"/>
      </p:ext>
    </p:extLst>
  </p:cSld>
  <p:clrMapOvr>
    <a:masterClrMapping/>
  </p:clrMapOvr>
  <p:transition xmlns:p14="http://schemas.microsoft.com/office/powerpoint/2010/mai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p:txBody>
          <a:bodyPr>
            <a:noAutofit/>
          </a:bodyPr>
          <a:lstStyle/>
          <a:p>
            <a:r>
              <a:rPr lang="zh-CN" altLang="zh-CN" sz="4800" dirty="0" smtClean="0"/>
              <a:t>Objective</a:t>
            </a:r>
            <a:r>
              <a:rPr lang="en-US" altLang="zh-CN" sz="4800" dirty="0" smtClean="0"/>
              <a:t>s of </a:t>
            </a:r>
            <a:r>
              <a:rPr lang="en-US" altLang="zh-CN" sz="4800" dirty="0" err="1" smtClean="0"/>
              <a:t>feMDT</a:t>
            </a:r>
            <a:r>
              <a:rPr lang="en-US" altLang="zh-CN" sz="4800" dirty="0"/>
              <a:t> WI</a:t>
            </a:r>
            <a:br>
              <a:rPr lang="en-US" altLang="zh-CN" sz="4800" dirty="0"/>
            </a:br>
            <a:r>
              <a:rPr lang="en-US" altLang="zh-CN" sz="4800" dirty="0"/>
              <a:t>Enhanced </a:t>
            </a:r>
            <a:r>
              <a:rPr lang="en-US" altLang="zh-CN" sz="4800" dirty="0" err="1"/>
              <a:t>QoS</a:t>
            </a:r>
            <a:r>
              <a:rPr lang="en-US" altLang="zh-CN" sz="4800" dirty="0"/>
              <a:t> Verification Use Case</a:t>
            </a:r>
            <a:endParaRPr lang="zh-CN" altLang="zh-CN" sz="4800" dirty="0"/>
          </a:p>
        </p:txBody>
      </p:sp>
      <p:sp>
        <p:nvSpPr>
          <p:cNvPr id="10242" name="Rectangle 2"/>
          <p:cNvSpPr>
            <a:spLocks noGrp="1" noChangeArrowheads="1"/>
          </p:cNvSpPr>
          <p:nvPr>
            <p:ph type="body" idx="1"/>
          </p:nvPr>
        </p:nvSpPr>
        <p:spPr/>
        <p:txBody>
          <a:bodyPr>
            <a:normAutofit fontScale="70000" lnSpcReduction="20000"/>
          </a:bodyPr>
          <a:lstStyle/>
          <a:p>
            <a:pPr marL="444500" indent="-444500">
              <a:buSzPct val="75000"/>
              <a:buFontTx/>
              <a:buChar char="•"/>
            </a:pPr>
            <a:r>
              <a:rPr lang="en-US" altLang="zh-CN" dirty="0" smtClean="0"/>
              <a:t>Specify </a:t>
            </a:r>
            <a:r>
              <a:rPr lang="en-US" altLang="zh-CN" dirty="0"/>
              <a:t>MDT measurements and procedures to support better understanding of the </a:t>
            </a:r>
            <a:r>
              <a:rPr lang="en-US" altLang="zh-CN" dirty="0" err="1"/>
              <a:t>QoS</a:t>
            </a:r>
            <a:r>
              <a:rPr lang="en-US" altLang="zh-CN" dirty="0"/>
              <a:t> and its limiting factors for MMTEL voice and video traffic, including:  </a:t>
            </a:r>
          </a:p>
          <a:p>
            <a:pPr marL="673100" lvl="1" indent="-444500">
              <a:buSzPct val="75000"/>
              <a:buFontTx/>
              <a:buChar char="•"/>
            </a:pPr>
            <a:r>
              <a:rPr lang="en-US" altLang="zh-CN" dirty="0" smtClean="0"/>
              <a:t>UL </a:t>
            </a:r>
            <a:r>
              <a:rPr lang="en-US" altLang="zh-CN" dirty="0"/>
              <a:t>PDCP queuing delay measurement, which should be performed per QCI per UE and should reflect the packet delay observed at UE’s PDCP layer only (from packet arrival at PDCP upper SAP until the packet starts to be delivered to RLC). </a:t>
            </a:r>
          </a:p>
          <a:p>
            <a:pPr marL="673100" lvl="1" indent="-444500">
              <a:buSzPct val="75000"/>
              <a:buFontTx/>
              <a:buChar char="•"/>
            </a:pPr>
            <a:r>
              <a:rPr lang="en-US" altLang="zh-CN" dirty="0" smtClean="0"/>
              <a:t>Data </a:t>
            </a:r>
            <a:r>
              <a:rPr lang="en-US" altLang="zh-CN" dirty="0"/>
              <a:t>loss measurement for UL and DL (except for UL dropping of PDCP SDUs), which should be done based on existing L2 measurements. For UL dropping of PDCP SDUs the UE should log number of PDCP SDUs that are discarded and reports statistics thereof to the </a:t>
            </a:r>
            <a:r>
              <a:rPr lang="en-US" altLang="zh-CN" dirty="0" err="1"/>
              <a:t>eNB</a:t>
            </a:r>
            <a:r>
              <a:rPr lang="en-US" altLang="zh-CN" dirty="0"/>
              <a:t>. </a:t>
            </a:r>
          </a:p>
          <a:p>
            <a:pPr marL="673100" lvl="1" indent="-444500">
              <a:buSzPct val="75000"/>
              <a:buFontTx/>
              <a:buChar char="•"/>
            </a:pPr>
            <a:r>
              <a:rPr lang="en-US" altLang="zh-CN" dirty="0" smtClean="0"/>
              <a:t>Traffic </a:t>
            </a:r>
            <a:r>
              <a:rPr lang="en-US" altLang="zh-CN" dirty="0"/>
              <a:t>drop metric collection. UE should include presence of a QCI 1 bearer at the time of RLF in the RLF report. The UE should also indicate failure of subsequent re-establishment and NAS recovery.</a:t>
            </a:r>
          </a:p>
        </p:txBody>
      </p:sp>
    </p:spTree>
  </p:cSld>
  <p:clrMapOvr>
    <a:masterClrMapping/>
  </p:clrMapOvr>
  <p:transition xmlns:p14="http://schemas.microsoft.com/office/powerpoint/2010/mai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p:txBody>
          <a:bodyPr>
            <a:noAutofit/>
          </a:bodyPr>
          <a:lstStyle/>
          <a:p>
            <a:r>
              <a:rPr lang="zh-CN" altLang="zh-CN" sz="4800" dirty="0" smtClean="0"/>
              <a:t>Objective</a:t>
            </a:r>
            <a:r>
              <a:rPr lang="en-US" altLang="zh-CN" sz="4800" dirty="0" smtClean="0"/>
              <a:t>s of </a:t>
            </a:r>
            <a:r>
              <a:rPr lang="en-US" altLang="zh-CN" sz="4800" dirty="0" err="1" smtClean="0"/>
              <a:t>feMDT</a:t>
            </a:r>
            <a:r>
              <a:rPr lang="en-US" altLang="zh-CN" sz="4800" dirty="0"/>
              <a:t> </a:t>
            </a:r>
            <a:r>
              <a:rPr lang="en-US" altLang="zh-CN" sz="4800" dirty="0" smtClean="0"/>
              <a:t>WI</a:t>
            </a:r>
            <a:br>
              <a:rPr lang="en-US" altLang="zh-CN" sz="4800" dirty="0" smtClean="0"/>
            </a:br>
            <a:r>
              <a:rPr lang="en-US" altLang="zh-CN" sz="4400" dirty="0" smtClean="0"/>
              <a:t>Enhanced </a:t>
            </a:r>
            <a:r>
              <a:rPr lang="en-US" altLang="zh-CN" sz="4400" dirty="0"/>
              <a:t>Coverage Optimization Use Case</a:t>
            </a:r>
            <a:endParaRPr lang="zh-CN" altLang="zh-CN" sz="4400" dirty="0"/>
          </a:p>
        </p:txBody>
      </p:sp>
      <p:sp>
        <p:nvSpPr>
          <p:cNvPr id="10242" name="Rectangle 2"/>
          <p:cNvSpPr>
            <a:spLocks noGrp="1" noChangeArrowheads="1"/>
          </p:cNvSpPr>
          <p:nvPr>
            <p:ph type="body" idx="1"/>
          </p:nvPr>
        </p:nvSpPr>
        <p:spPr/>
        <p:txBody>
          <a:bodyPr>
            <a:normAutofit/>
          </a:bodyPr>
          <a:lstStyle/>
          <a:p>
            <a:pPr marL="444500" indent="-444500">
              <a:buSzPct val="75000"/>
              <a:buFontTx/>
              <a:buChar char="•"/>
            </a:pPr>
            <a:r>
              <a:rPr lang="en-US" altLang="zh-CN" dirty="0" smtClean="0"/>
              <a:t>Specify </a:t>
            </a:r>
            <a:r>
              <a:rPr lang="en-US" altLang="zh-CN" dirty="0"/>
              <a:t>corresponding procedures to support the following solutions, including:</a:t>
            </a:r>
          </a:p>
          <a:p>
            <a:pPr marL="673100" lvl="1" indent="-444500">
              <a:buSzPct val="75000"/>
              <a:buFontTx/>
              <a:buChar char="•"/>
            </a:pPr>
            <a:r>
              <a:rPr lang="en-US" altLang="zh-CN" dirty="0" smtClean="0"/>
              <a:t>UEs </a:t>
            </a:r>
            <a:r>
              <a:rPr lang="en-US" altLang="zh-CN" dirty="0"/>
              <a:t>in RRC_IDLE supporting the IDC mechanism should remove measurements from the Logged MDT report that were affected by IDC interference.</a:t>
            </a:r>
          </a:p>
          <a:p>
            <a:pPr marL="673100" lvl="1" indent="-444500">
              <a:buSzPct val="75000"/>
              <a:buFontTx/>
              <a:buChar char="•"/>
            </a:pPr>
            <a:r>
              <a:rPr lang="en-US" altLang="zh-CN" dirty="0" err="1" smtClean="0"/>
              <a:t>eNB</a:t>
            </a:r>
            <a:r>
              <a:rPr lang="en-US" altLang="zh-CN" dirty="0" smtClean="0"/>
              <a:t> </a:t>
            </a:r>
            <a:r>
              <a:rPr lang="en-US" altLang="zh-CN" dirty="0"/>
              <a:t>indicates to the TCE whether measurements have been collected while </a:t>
            </a:r>
            <a:r>
              <a:rPr lang="en-US" altLang="zh-CN" dirty="0" err="1"/>
              <a:t>eICIC</a:t>
            </a:r>
            <a:r>
              <a:rPr lang="en-US" altLang="zh-CN" dirty="0"/>
              <a:t> was configured or </a:t>
            </a:r>
            <a:r>
              <a:rPr lang="en-US" altLang="zh-CN" dirty="0" err="1"/>
              <a:t>eNB</a:t>
            </a:r>
            <a:r>
              <a:rPr lang="en-US" altLang="zh-CN" dirty="0"/>
              <a:t> decides to not report those results to the TCE.</a:t>
            </a:r>
          </a:p>
        </p:txBody>
      </p:sp>
    </p:spTree>
    <p:extLst>
      <p:ext uri="{BB962C8B-B14F-4D97-AF65-F5344CB8AC3E}">
        <p14:creationId xmlns:p14="http://schemas.microsoft.com/office/powerpoint/2010/main" val="3977438331"/>
      </p:ext>
    </p:extLst>
  </p:cSld>
  <p:clrMapOvr>
    <a:masterClrMapping/>
  </p:clrMapOvr>
  <p:transition xmlns:p14="http://schemas.microsoft.com/office/powerpoint/2010/mai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57784" y="3221856"/>
            <a:ext cx="11099800" cy="2159000"/>
          </a:xfrm>
        </p:spPr>
        <p:txBody>
          <a:bodyPr/>
          <a:lstStyle/>
          <a:p>
            <a:r>
              <a:rPr kumimoji="1" lang="en-US" altLang="zh-CN" dirty="0" smtClean="0"/>
              <a:t>Thank</a:t>
            </a:r>
            <a:r>
              <a:rPr kumimoji="1" lang="zh-CN" altLang="en-US" dirty="0" smtClean="0"/>
              <a:t> </a:t>
            </a:r>
            <a:r>
              <a:rPr kumimoji="1" lang="en-US" altLang="zh-CN" dirty="0" smtClean="0"/>
              <a:t>you</a:t>
            </a:r>
            <a:endParaRPr kumimoji="1" lang="zh-CN" altLang="en-US" dirty="0"/>
          </a:p>
        </p:txBody>
      </p:sp>
    </p:spTree>
  </p:cSld>
  <p:clrMapOvr>
    <a:masterClrMapping/>
  </p:clrMapOvr>
  <p:transition xmlns:p14="http://schemas.microsoft.com/office/powerpoint/2010/mai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主题">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584200" rtl="0" eaLnBrk="1" fontAlgn="base" latinLnBrk="0" hangingPunct="0">
          <a:lnSpc>
            <a:spcPct val="100000"/>
          </a:lnSpc>
          <a:spcBef>
            <a:spcPct val="0"/>
          </a:spcBef>
          <a:spcAft>
            <a:spcPct val="0"/>
          </a:spcAft>
          <a:buClrTx/>
          <a:buSzTx/>
          <a:buFontTx/>
          <a:buNone/>
          <a:tabLst/>
          <a:defRPr kumimoji="0" lang="zh-CN" altLang="zh-CN"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584200" rtl="0" eaLnBrk="1" fontAlgn="base" latinLnBrk="0" hangingPunct="0">
          <a:lnSpc>
            <a:spcPct val="100000"/>
          </a:lnSpc>
          <a:spcBef>
            <a:spcPct val="0"/>
          </a:spcBef>
          <a:spcAft>
            <a:spcPct val="0"/>
          </a:spcAft>
          <a:buClrTx/>
          <a:buSzTx/>
          <a:buFontTx/>
          <a:buNone/>
          <a:tabLst/>
          <a:defRPr kumimoji="0" lang="zh-CN" altLang="zh-CN"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主题">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584200" rtl="0" eaLnBrk="1" fontAlgn="base" latinLnBrk="0" hangingPunct="0">
          <a:lnSpc>
            <a:spcPct val="100000"/>
          </a:lnSpc>
          <a:spcBef>
            <a:spcPct val="0"/>
          </a:spcBef>
          <a:spcAft>
            <a:spcPct val="0"/>
          </a:spcAft>
          <a:buClrTx/>
          <a:buSzTx/>
          <a:buFontTx/>
          <a:buNone/>
          <a:tabLst/>
          <a:defRPr kumimoji="0" lang="zh-CN" altLang="zh-CN"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ctr" defTabSz="584200" rtl="0" eaLnBrk="1" fontAlgn="base" latinLnBrk="0" hangingPunct="0">
          <a:lnSpc>
            <a:spcPct val="100000"/>
          </a:lnSpc>
          <a:spcBef>
            <a:spcPct val="0"/>
          </a:spcBef>
          <a:spcAft>
            <a:spcPct val="0"/>
          </a:spcAft>
          <a:buClrTx/>
          <a:buSzTx/>
          <a:buFontTx/>
          <a:buNone/>
          <a:tabLst/>
          <a:defRPr kumimoji="0" lang="zh-CN" altLang="zh-CN"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TotalTime>
  <Words>597</Words>
  <Application>Microsoft Macintosh PowerPoint</Application>
  <PresentationFormat>自定义</PresentationFormat>
  <Paragraphs>30</Paragraphs>
  <Slides>7</Slides>
  <Notes>0</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Office 主题</vt:lpstr>
      <vt:lpstr>Office 主题</vt:lpstr>
      <vt:lpstr>Consideration on MDT Further Enhancements</vt:lpstr>
      <vt:lpstr>General</vt:lpstr>
      <vt:lpstr>Conclusions of feMDT study(1/2)</vt:lpstr>
      <vt:lpstr>Conclusions of feMDT study(2/2)</vt:lpstr>
      <vt:lpstr>Objectives of feMDT WI Enhanced QoS Verification Use Case</vt:lpstr>
      <vt:lpstr>Objectives of feMDT WI Enhanced Coverage Optimization Use Case</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Continue MDT Study</dc:title>
  <dc:creator>Chen Zhuo</dc:creator>
  <cp:lastModifiedBy>HuNan CMCC</cp:lastModifiedBy>
  <cp:revision>29</cp:revision>
  <dcterms:modified xsi:type="dcterms:W3CDTF">2015-09-08T03:23:51Z</dcterms:modified>
</cp:coreProperties>
</file>