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736" r:id="rId3"/>
    <p:sldId id="738" r:id="rId4"/>
    <p:sldId id="739" r:id="rId5"/>
    <p:sldId id="753" r:id="rId6"/>
    <p:sldId id="741" r:id="rId7"/>
    <p:sldId id="756" r:id="rId8"/>
    <p:sldId id="760" r:id="rId9"/>
    <p:sldId id="743" r:id="rId10"/>
    <p:sldId id="746" r:id="rId11"/>
    <p:sldId id="747" r:id="rId12"/>
    <p:sldId id="761" r:id="rId13"/>
    <p:sldId id="762" r:id="rId14"/>
    <p:sldId id="763" r:id="rId15"/>
    <p:sldId id="750" r:id="rId16"/>
    <p:sldId id="749" r:id="rId17"/>
    <p:sldId id="757" r:id="rId18"/>
    <p:sldId id="748" r:id="rId19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276" autoAdjust="0"/>
    <p:restoredTop sz="92385" autoAdjust="0"/>
  </p:normalViewPr>
  <p:slideViewPr>
    <p:cSldViewPr snapToGrid="0">
      <p:cViewPr varScale="1">
        <p:scale>
          <a:sx n="81" d="100"/>
          <a:sy n="81" d="100"/>
        </p:scale>
        <p:origin x="-1253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7,%20Aug%202015\Chairman%20tasks\Chairmans%20Report\TSG%20GERAN\Workload_G%2351-G%2367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Summary!$D$12</c:f>
              <c:strCache>
                <c:ptCount val="1"/>
                <c:pt idx="0">
                  <c:v>Tdocs</c:v>
                </c:pt>
              </c:strCache>
            </c:strRef>
          </c:tx>
          <c:invertIfNegative val="0"/>
          <c:cat>
            <c:strRef>
              <c:f>Summary!$J$11:$U$11</c:f>
              <c:strCache>
                <c:ptCount val="12"/>
                <c:pt idx="0">
                  <c:v>G#56</c:v>
                </c:pt>
                <c:pt idx="1">
                  <c:v>G#57</c:v>
                </c:pt>
                <c:pt idx="2">
                  <c:v>G#58</c:v>
                </c:pt>
                <c:pt idx="3">
                  <c:v>G#59</c:v>
                </c:pt>
                <c:pt idx="4">
                  <c:v>G#60</c:v>
                </c:pt>
                <c:pt idx="5">
                  <c:v>G#61</c:v>
                </c:pt>
                <c:pt idx="6">
                  <c:v>G#62</c:v>
                </c:pt>
                <c:pt idx="7">
                  <c:v>G#63</c:v>
                </c:pt>
                <c:pt idx="8">
                  <c:v>G#64</c:v>
                </c:pt>
                <c:pt idx="9">
                  <c:v>G#65</c:v>
                </c:pt>
                <c:pt idx="10">
                  <c:v>G#66</c:v>
                </c:pt>
                <c:pt idx="11">
                  <c:v>G#67</c:v>
                </c:pt>
              </c:strCache>
            </c:strRef>
          </c:cat>
          <c:val>
            <c:numRef>
              <c:f>Summary!$J$12:$U$12</c:f>
              <c:numCache>
                <c:formatCode>General</c:formatCode>
                <c:ptCount val="12"/>
                <c:pt idx="0">
                  <c:v>244</c:v>
                </c:pt>
                <c:pt idx="1">
                  <c:v>303</c:v>
                </c:pt>
                <c:pt idx="2">
                  <c:v>236</c:v>
                </c:pt>
                <c:pt idx="3">
                  <c:v>329</c:v>
                </c:pt>
                <c:pt idx="4">
                  <c:v>245</c:v>
                </c:pt>
                <c:pt idx="5">
                  <c:v>245</c:v>
                </c:pt>
                <c:pt idx="6">
                  <c:v>183</c:v>
                </c:pt>
                <c:pt idx="7">
                  <c:v>292</c:v>
                </c:pt>
                <c:pt idx="8">
                  <c:v>271</c:v>
                </c:pt>
                <c:pt idx="9">
                  <c:v>323</c:v>
                </c:pt>
                <c:pt idx="10">
                  <c:v>349</c:v>
                </c:pt>
                <c:pt idx="11">
                  <c:v>374</c:v>
                </c:pt>
              </c:numCache>
            </c:numRef>
          </c:val>
        </c:ser>
        <c:ser>
          <c:idx val="1"/>
          <c:order val="1"/>
          <c:tx>
            <c:strRef>
              <c:f>Summary!$D$13</c:f>
              <c:strCache>
                <c:ptCount val="1"/>
                <c:pt idx="0">
                  <c:v>Approved CRs</c:v>
                </c:pt>
              </c:strCache>
            </c:strRef>
          </c:tx>
          <c:invertIfNegative val="0"/>
          <c:cat>
            <c:strRef>
              <c:f>Summary!$J$11:$U$11</c:f>
              <c:strCache>
                <c:ptCount val="12"/>
                <c:pt idx="0">
                  <c:v>G#56</c:v>
                </c:pt>
                <c:pt idx="1">
                  <c:v>G#57</c:v>
                </c:pt>
                <c:pt idx="2">
                  <c:v>G#58</c:v>
                </c:pt>
                <c:pt idx="3">
                  <c:v>G#59</c:v>
                </c:pt>
                <c:pt idx="4">
                  <c:v>G#60</c:v>
                </c:pt>
                <c:pt idx="5">
                  <c:v>G#61</c:v>
                </c:pt>
                <c:pt idx="6">
                  <c:v>G#62</c:v>
                </c:pt>
                <c:pt idx="7">
                  <c:v>G#63</c:v>
                </c:pt>
                <c:pt idx="8">
                  <c:v>G#64</c:v>
                </c:pt>
                <c:pt idx="9">
                  <c:v>G#65</c:v>
                </c:pt>
                <c:pt idx="10">
                  <c:v>G#66</c:v>
                </c:pt>
                <c:pt idx="11">
                  <c:v>G#67</c:v>
                </c:pt>
              </c:strCache>
            </c:strRef>
          </c:cat>
          <c:val>
            <c:numRef>
              <c:f>Summary!$J$13:$U$13</c:f>
              <c:numCache>
                <c:formatCode>General</c:formatCode>
                <c:ptCount val="12"/>
                <c:pt idx="0">
                  <c:v>63</c:v>
                </c:pt>
                <c:pt idx="1">
                  <c:v>75</c:v>
                </c:pt>
                <c:pt idx="2">
                  <c:v>55</c:v>
                </c:pt>
                <c:pt idx="3">
                  <c:v>73</c:v>
                </c:pt>
                <c:pt idx="4">
                  <c:v>66</c:v>
                </c:pt>
                <c:pt idx="5">
                  <c:v>68</c:v>
                </c:pt>
                <c:pt idx="6">
                  <c:v>41</c:v>
                </c:pt>
                <c:pt idx="7">
                  <c:v>38</c:v>
                </c:pt>
                <c:pt idx="8">
                  <c:v>78</c:v>
                </c:pt>
                <c:pt idx="9">
                  <c:v>41</c:v>
                </c:pt>
                <c:pt idx="10">
                  <c:v>28</c:v>
                </c:pt>
                <c:pt idx="11">
                  <c:v>7</c:v>
                </c:pt>
              </c:numCache>
            </c:numRef>
          </c:val>
        </c:ser>
        <c:ser>
          <c:idx val="2"/>
          <c:order val="2"/>
          <c:tx>
            <c:strRef>
              <c:f>Summary!$D$14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Summary!$J$11:$U$11</c:f>
              <c:strCache>
                <c:ptCount val="12"/>
                <c:pt idx="0">
                  <c:v>G#56</c:v>
                </c:pt>
                <c:pt idx="1">
                  <c:v>G#57</c:v>
                </c:pt>
                <c:pt idx="2">
                  <c:v>G#58</c:v>
                </c:pt>
                <c:pt idx="3">
                  <c:v>G#59</c:v>
                </c:pt>
                <c:pt idx="4">
                  <c:v>G#60</c:v>
                </c:pt>
                <c:pt idx="5">
                  <c:v>G#61</c:v>
                </c:pt>
                <c:pt idx="6">
                  <c:v>G#62</c:v>
                </c:pt>
                <c:pt idx="7">
                  <c:v>G#63</c:v>
                </c:pt>
                <c:pt idx="8">
                  <c:v>G#64</c:v>
                </c:pt>
                <c:pt idx="9">
                  <c:v>G#65</c:v>
                </c:pt>
                <c:pt idx="10">
                  <c:v>G#66</c:v>
                </c:pt>
                <c:pt idx="11">
                  <c:v>G#67</c:v>
                </c:pt>
              </c:strCache>
            </c:strRef>
          </c:cat>
          <c:val>
            <c:numRef>
              <c:f>Summary!$J$14:$U$14</c:f>
              <c:numCache>
                <c:formatCode>General</c:formatCode>
                <c:ptCount val="12"/>
                <c:pt idx="0">
                  <c:v>47</c:v>
                </c:pt>
                <c:pt idx="1">
                  <c:v>55</c:v>
                </c:pt>
                <c:pt idx="2">
                  <c:v>46</c:v>
                </c:pt>
                <c:pt idx="3">
                  <c:v>45</c:v>
                </c:pt>
                <c:pt idx="4">
                  <c:v>35</c:v>
                </c:pt>
                <c:pt idx="5">
                  <c:v>38</c:v>
                </c:pt>
                <c:pt idx="6">
                  <c:v>34</c:v>
                </c:pt>
                <c:pt idx="7">
                  <c:v>39</c:v>
                </c:pt>
                <c:pt idx="8">
                  <c:v>40</c:v>
                </c:pt>
                <c:pt idx="9">
                  <c:v>47</c:v>
                </c:pt>
                <c:pt idx="10">
                  <c:v>53</c:v>
                </c:pt>
                <c:pt idx="11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499328"/>
        <c:axId val="59089280"/>
        <c:axId val="0"/>
      </c:bar3DChart>
      <c:catAx>
        <c:axId val="112499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59089280"/>
        <c:crosses val="autoZero"/>
        <c:auto val="1"/>
        <c:lblAlgn val="ctr"/>
        <c:lblOffset val="100"/>
        <c:noMultiLvlLbl val="0"/>
      </c:catAx>
      <c:valAx>
        <c:axId val="59089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4993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833355205599294"/>
          <c:y val="0.34682118853640403"/>
          <c:w val="0.2416666666666667"/>
          <c:h val="0.2976882405595254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9/7/2015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9/7/2015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D88CD259-BF34-436C-810C-49AD5E7E5FC2}" type="slidenum">
              <a:rPr lang="en-GB" altLang="en-US" smtClean="0"/>
              <a:pPr>
                <a:defRPr/>
              </a:pPr>
              <a:t>2</a:t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959E78-8E66-43D4-B7A8-0E3BF71563B7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215455-AE7B-4DB1-A9C2-54DD4FB2C7D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8E7F8E-3F5D-48B6-B19C-108030B1C2A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534DFA-802B-4F95-BC5F-9617ED93EE0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18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06263" y="6383817"/>
            <a:ext cx="6489959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900" spc="300" dirty="0">
                <a:latin typeface="Arial" pitchFamily="34" charset="0"/>
                <a:cs typeface="Arial" pitchFamily="34" charset="0"/>
              </a:rPr>
              <a:t>3GPP TSG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SA#69/RAN#69, SP-150396/RP-151157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NULL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SP-150396/RP-151157 </a:t>
            </a:r>
            <a:br>
              <a:rPr lang="en-US" sz="3600" b="1" dirty="0" smtClean="0"/>
            </a:br>
            <a:r>
              <a:rPr lang="en-US" sz="3600" b="1" dirty="0" smtClean="0"/>
              <a:t>TSG GERAN#67 STATUS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5" y="134151"/>
            <a:ext cx="3743549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TSG SA#69, RAN#69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Phoenix, US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14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-18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Sep, 2015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STUDY ITEMS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err="1" smtClean="0"/>
              <a:t>FS_Energy_BTS</a:t>
            </a:r>
            <a:endParaRPr lang="en-US" sz="2200" dirty="0"/>
          </a:p>
          <a:p>
            <a:pPr lvl="1"/>
            <a:r>
              <a:rPr lang="en-US" sz="1800" dirty="0" smtClean="0"/>
              <a:t>TR 45.926 v1.6.0 agreed with a conclusion section added. </a:t>
            </a:r>
          </a:p>
          <a:p>
            <a:r>
              <a:rPr lang="en-US" sz="2200" dirty="0" smtClean="0"/>
              <a:t>FS_DOMIMO </a:t>
            </a:r>
          </a:p>
          <a:p>
            <a:pPr lvl="1"/>
            <a:r>
              <a:rPr lang="en-US" sz="1800" dirty="0"/>
              <a:t>No input presented besides the </a:t>
            </a:r>
            <a:r>
              <a:rPr lang="en-US" sz="1800" dirty="0" smtClean="0"/>
              <a:t>work plan.</a:t>
            </a:r>
          </a:p>
          <a:p>
            <a:r>
              <a:rPr lang="en-US" sz="2200" dirty="0" smtClean="0"/>
              <a:t>FS_UL_MU-MIMO</a:t>
            </a:r>
          </a:p>
          <a:p>
            <a:pPr lvl="1"/>
            <a:r>
              <a:rPr lang="en-US" sz="1800" dirty="0" smtClean="0"/>
              <a:t>No input.</a:t>
            </a:r>
          </a:p>
          <a:p>
            <a:r>
              <a:rPr lang="en-US" sz="2000" dirty="0" err="1" smtClean="0"/>
              <a:t>FS_uPoD</a:t>
            </a:r>
            <a:endParaRPr lang="en-US" sz="2000" dirty="0" smtClean="0"/>
          </a:p>
          <a:p>
            <a:pPr lvl="1"/>
            <a:r>
              <a:rPr lang="en-US" sz="1800" dirty="0" smtClean="0"/>
              <a:t>TR 43.869 v2.0.0 approved. 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 err="1" smtClean="0"/>
              <a:t>FS_uPoD</a:t>
            </a:r>
            <a:r>
              <a:rPr lang="en-US" sz="1800" dirty="0" smtClean="0"/>
              <a:t> SI is completed.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88950" y="79484"/>
            <a:ext cx="6827838" cy="1143000"/>
          </a:xfrm>
        </p:spPr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STUDY ITEMS: </a:t>
            </a:r>
            <a:r>
              <a:rPr lang="en-GB" sz="2000" dirty="0" err="1"/>
              <a:t>FS_IoT_LC</a:t>
            </a:r>
            <a:endParaRPr lang="en-US" sz="20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69874" y="1433236"/>
            <a:ext cx="8494747" cy="4830763"/>
          </a:xfrm>
        </p:spPr>
        <p:txBody>
          <a:bodyPr/>
          <a:lstStyle/>
          <a:p>
            <a:pPr marL="342900" lvl="1" indent="-342900">
              <a:buClrTx/>
              <a:buBlip>
                <a:blip r:embed="rId2"/>
              </a:buBlip>
            </a:pPr>
            <a:r>
              <a:rPr lang="en-US" dirty="0" smtClean="0"/>
              <a:t>After </a:t>
            </a:r>
            <a:r>
              <a:rPr lang="en-US" dirty="0" smtClean="0"/>
              <a:t>GERAN#67 the </a:t>
            </a:r>
            <a:r>
              <a:rPr lang="en-US" dirty="0">
                <a:hlinkClick r:id="rId3" invalidUrl="ftp://www.3gpp.org/tsg_geran/TSG_GERAN/AD-HOCs/Ad-hoc_GERAN1-GERAN2_CIoT/TR 45 820v210_approved.zip"/>
              </a:rPr>
              <a:t>TR </a:t>
            </a:r>
            <a:r>
              <a:rPr lang="en-US" dirty="0" smtClean="0">
                <a:hlinkClick r:id="rId4" invalidUrl="ftp://www.3gpp.org/tsg_geran/TSG_GERAN/AD-HOCs/Ad-hoc_GERAN1-GERAN2_CIoT/TR 45 820v210_approved.zip"/>
              </a:rPr>
              <a:t>45.820 </a:t>
            </a:r>
            <a:r>
              <a:rPr lang="en-US" dirty="0" smtClean="0"/>
              <a:t>was approved by correspondence in version 2.1.0.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sz="2000" dirty="0" smtClean="0"/>
              <a:t>In total seven candidate techniques are captured in th</a:t>
            </a:r>
            <a:r>
              <a:rPr lang="en-US" dirty="0" smtClean="0"/>
              <a:t>e TR;</a:t>
            </a:r>
            <a:endParaRPr lang="en-US" sz="2000" dirty="0" smtClean="0"/>
          </a:p>
          <a:p>
            <a:pPr lvl="1"/>
            <a:r>
              <a:rPr lang="en-US" sz="1600" dirty="0" smtClean="0"/>
              <a:t>EC-GSM, N-GSM, and,</a:t>
            </a:r>
          </a:p>
          <a:p>
            <a:pPr lvl="1"/>
            <a:r>
              <a:rPr lang="en-US" sz="1600" dirty="0" smtClean="0"/>
              <a:t>NB M2M, NB OFDMA,</a:t>
            </a:r>
            <a:r>
              <a:rPr lang="en-US" sz="1600" dirty="0"/>
              <a:t> </a:t>
            </a:r>
            <a:r>
              <a:rPr lang="en-US" sz="1600" dirty="0" smtClean="0"/>
              <a:t>Cooperative </a:t>
            </a:r>
            <a:r>
              <a:rPr lang="en-US" sz="1600" dirty="0"/>
              <a:t>Ultra </a:t>
            </a:r>
            <a:r>
              <a:rPr lang="en-US" sz="1600" dirty="0" smtClean="0"/>
              <a:t>Narrowband, NB </a:t>
            </a:r>
            <a:r>
              <a:rPr lang="en-US" sz="1600" dirty="0" err="1" smtClean="0"/>
              <a:t>CIoT</a:t>
            </a:r>
            <a:r>
              <a:rPr lang="en-US" sz="1600" dirty="0" smtClean="0"/>
              <a:t> </a:t>
            </a:r>
            <a:r>
              <a:rPr lang="en-US" sz="1600" dirty="0" smtClean="0"/>
              <a:t>and NB </a:t>
            </a:r>
            <a:r>
              <a:rPr lang="en-US" sz="1600" dirty="0" smtClean="0"/>
              <a:t>LTE.</a:t>
            </a:r>
            <a:endParaRPr lang="en-US" sz="1600" dirty="0"/>
          </a:p>
          <a:p>
            <a:r>
              <a:rPr lang="en-US" sz="2000" dirty="0" smtClean="0"/>
              <a:t>The study item is thereby completed with the following outcome;</a:t>
            </a:r>
          </a:p>
          <a:p>
            <a:pPr lvl="1" fontAlgn="auto" hangingPunct="1"/>
            <a:r>
              <a:rPr lang="en-GB" sz="1600" dirty="0"/>
              <a:t>EC-GSM concluded and shown compliance to all objectives. </a:t>
            </a:r>
            <a:endParaRPr lang="en-US" sz="1600" dirty="0"/>
          </a:p>
          <a:p>
            <a:pPr lvl="1" fontAlgn="auto" hangingPunct="1"/>
            <a:r>
              <a:rPr lang="en-GB" sz="1600" dirty="0"/>
              <a:t>NB-</a:t>
            </a:r>
            <a:r>
              <a:rPr lang="en-GB" sz="1600" dirty="0" err="1"/>
              <a:t>CIoT</a:t>
            </a:r>
            <a:r>
              <a:rPr lang="en-GB" sz="1600" dirty="0"/>
              <a:t> concluded and shown compliance to all objectives. </a:t>
            </a:r>
            <a:endParaRPr lang="en-US" sz="1600" dirty="0"/>
          </a:p>
          <a:p>
            <a:pPr lvl="1" fontAlgn="auto" hangingPunct="1"/>
            <a:r>
              <a:rPr lang="en-GB" sz="1600" dirty="0" smtClean="0"/>
              <a:t>NB-LTE, </a:t>
            </a:r>
            <a:r>
              <a:rPr lang="en-GB" sz="1600" dirty="0"/>
              <a:t>NB-M2M</a:t>
            </a:r>
            <a:r>
              <a:rPr lang="en-GB" sz="1600" dirty="0"/>
              <a:t>, NB-OFDMA, </a:t>
            </a:r>
            <a:r>
              <a:rPr lang="en-GB" sz="1600" dirty="0" smtClean="0"/>
              <a:t>N-GSM and </a:t>
            </a:r>
            <a:r>
              <a:rPr lang="en-GB" sz="1600" dirty="0"/>
              <a:t>C-UNB </a:t>
            </a:r>
            <a:r>
              <a:rPr lang="en-GB" sz="1600" dirty="0" smtClean="0"/>
              <a:t>are </a:t>
            </a:r>
            <a:r>
              <a:rPr lang="en-GB" sz="1600" dirty="0"/>
              <a:t>partially described</a:t>
            </a:r>
            <a:r>
              <a:rPr lang="en-GB" sz="1600" dirty="0" smtClean="0"/>
              <a:t>.</a:t>
            </a:r>
            <a:endParaRPr lang="en-US" sz="1600" dirty="0" smtClean="0"/>
          </a:p>
          <a:p>
            <a:r>
              <a:rPr lang="en-US" sz="2000" dirty="0" smtClean="0"/>
              <a:t>As a consequence;</a:t>
            </a:r>
          </a:p>
          <a:p>
            <a:pPr lvl="1"/>
            <a:r>
              <a:rPr lang="en-US" sz="1600" dirty="0" smtClean="0"/>
              <a:t>A WI on the EC-GSM candidate was approved (1039).</a:t>
            </a:r>
          </a:p>
          <a:p>
            <a:pPr lvl="1"/>
            <a:r>
              <a:rPr lang="en-GB" sz="1600" dirty="0" smtClean="0"/>
              <a:t>A LS </a:t>
            </a:r>
            <a:r>
              <a:rPr lang="en-GB" sz="1600" dirty="0"/>
              <a:t>on Completion of Study Item on Cellular System Support for Ultra Low Complexity and Low Throughput Internet of Things (</a:t>
            </a:r>
            <a:r>
              <a:rPr lang="en-GB" sz="1600" dirty="0" err="1"/>
              <a:t>FS_IoT_LC</a:t>
            </a:r>
            <a:r>
              <a:rPr lang="en-GB" sz="1600" dirty="0"/>
              <a:t>), </a:t>
            </a:r>
            <a:r>
              <a:rPr lang="en-GB" sz="1600" dirty="0" smtClean="0"/>
              <a:t>was sent to </a:t>
            </a:r>
            <a:r>
              <a:rPr lang="en-GB" sz="1600" dirty="0"/>
              <a:t>TSG RAN, TSG SA, SA2, SA3, TSG CT (1041</a:t>
            </a:r>
            <a:r>
              <a:rPr lang="en-GB" sz="1600" dirty="0" smtClean="0"/>
              <a:t>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ITEMS: </a:t>
            </a:r>
            <a:r>
              <a:rPr lang="en-GB" sz="2000" dirty="0" err="1"/>
              <a:t>FS_IoT_LC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Below follows a summary of the conclusions for the performance objectives in TR 45.820 v2.1.0; </a:t>
            </a:r>
          </a:p>
          <a:p>
            <a:pPr lvl="1"/>
            <a:r>
              <a:rPr lang="en-GB" sz="1600" dirty="0" smtClean="0"/>
              <a:t>Summary </a:t>
            </a:r>
            <a:r>
              <a:rPr lang="en-GB" sz="1600" dirty="0"/>
              <a:t>of compliance with performance objectives for completed </a:t>
            </a:r>
            <a:r>
              <a:rPr lang="en-GB" sz="1600" dirty="0" smtClean="0"/>
              <a:t>techniques;</a:t>
            </a:r>
          </a:p>
          <a:p>
            <a:pPr lvl="1"/>
            <a:endParaRPr lang="en-GB" sz="1600" dirty="0"/>
          </a:p>
          <a:p>
            <a:endParaRPr lang="en-GB" sz="2000" dirty="0" smtClean="0"/>
          </a:p>
          <a:p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lvl="1"/>
            <a:r>
              <a:rPr lang="en-GB" sz="1600" dirty="0" smtClean="0"/>
              <a:t>Summary </a:t>
            </a:r>
            <a:r>
              <a:rPr lang="en-GB" sz="1600" dirty="0"/>
              <a:t>of compliance with performance objectives for partially described </a:t>
            </a:r>
            <a:r>
              <a:rPr lang="en-GB" sz="1600" dirty="0" smtClean="0"/>
              <a:t>techniques;</a:t>
            </a:r>
            <a:endParaRPr lang="en-US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902269"/>
              </p:ext>
            </p:extLst>
          </p:nvPr>
        </p:nvGraphicFramePr>
        <p:xfrm>
          <a:off x="1310326" y="2478373"/>
          <a:ext cx="6627045" cy="96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9955"/>
                <a:gridCol w="1649691"/>
                <a:gridCol w="1687399"/>
              </a:tblGrid>
              <a:tr h="13144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Performance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Objective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Completed techniques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EC-GSM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NB-CIoT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</a:rPr>
                        <a:t>Improved indoor coverage (see  4.1.1)</a:t>
                      </a:r>
                      <a:endParaRPr lang="en-US" sz="900" b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Support of massive number of low throughput devices (see  4.1.2)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Reduced device complexity (see  4.1.3)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</a:rPr>
                        <a:t>Improved power efficiency (see  4.1.4)</a:t>
                      </a:r>
                      <a:endParaRPr lang="en-US" sz="900" b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Latency (see  4.1.5)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437807"/>
              </p:ext>
            </p:extLst>
          </p:nvPr>
        </p:nvGraphicFramePr>
        <p:xfrm>
          <a:off x="1338606" y="4174258"/>
          <a:ext cx="7192651" cy="1783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60"/>
                <a:gridCol w="1198051"/>
                <a:gridCol w="1345904"/>
                <a:gridCol w="1345904"/>
                <a:gridCol w="1113976"/>
                <a:gridCol w="940756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Performance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Objective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Partially described techniques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NB-LTE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NB-M2M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NB-OFDMA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N-GSM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C-UNB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Improved indoor coverage (see  4.1.1)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 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Support of massive number of low throughput devices (see  4.1.2)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</a:rPr>
                        <a:t>Reduced device complexity (see  4.1.3)</a:t>
                      </a:r>
                      <a:endParaRPr lang="en-US" sz="900" b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</a:rPr>
                        <a:t>Improved power efficiency (see  4.1.4)</a:t>
                      </a:r>
                      <a:endParaRPr lang="en-US" sz="900" b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Latency (see  4.1.5)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7399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ITEMS: </a:t>
            </a:r>
            <a:r>
              <a:rPr lang="en-GB" sz="2000" dirty="0" err="1"/>
              <a:t>FS_IoT_LC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Below follows a summary of the conclusions for the compatibility objectives in TR 45.820 v2.1.0; </a:t>
            </a:r>
          </a:p>
          <a:p>
            <a:pPr lvl="1"/>
            <a:r>
              <a:rPr lang="en-GB" sz="1600" dirty="0" smtClean="0"/>
              <a:t>Summary </a:t>
            </a:r>
            <a:r>
              <a:rPr lang="en-GB" sz="1600" dirty="0"/>
              <a:t>of compliance with </a:t>
            </a:r>
            <a:r>
              <a:rPr lang="en-GB" sz="1600" dirty="0" smtClean="0"/>
              <a:t>compatibility objectives </a:t>
            </a:r>
            <a:r>
              <a:rPr lang="en-GB" sz="1600" dirty="0"/>
              <a:t>for completed </a:t>
            </a:r>
            <a:r>
              <a:rPr lang="en-GB" sz="1600" dirty="0" smtClean="0"/>
              <a:t>techniques;</a:t>
            </a:r>
          </a:p>
          <a:p>
            <a:pPr lvl="1"/>
            <a:endParaRPr lang="en-GB" sz="1600" dirty="0"/>
          </a:p>
          <a:p>
            <a:endParaRPr lang="en-GB" sz="2000" dirty="0" smtClean="0"/>
          </a:p>
          <a:p>
            <a:pPr lvl="1"/>
            <a:endParaRPr lang="en-GB" sz="1600" dirty="0" smtClean="0"/>
          </a:p>
          <a:p>
            <a:pPr lvl="1"/>
            <a:r>
              <a:rPr lang="en-GB" sz="1600" dirty="0" smtClean="0"/>
              <a:t>Summary </a:t>
            </a:r>
            <a:r>
              <a:rPr lang="en-GB" sz="1600" dirty="0"/>
              <a:t>of compliance with compatibility </a:t>
            </a:r>
            <a:r>
              <a:rPr lang="en-GB" sz="1600" dirty="0" smtClean="0"/>
              <a:t>objectives </a:t>
            </a:r>
            <a:r>
              <a:rPr lang="en-GB" sz="1600" dirty="0"/>
              <a:t>for partially described </a:t>
            </a:r>
            <a:r>
              <a:rPr lang="en-GB" sz="1600" dirty="0" smtClean="0"/>
              <a:t>techniques;</a:t>
            </a:r>
            <a:endParaRPr lang="en-US" sz="1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613763"/>
              </p:ext>
            </p:extLst>
          </p:nvPr>
        </p:nvGraphicFramePr>
        <p:xfrm>
          <a:off x="1338604" y="2448569"/>
          <a:ext cx="6645899" cy="5672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0843"/>
                <a:gridCol w="2147528"/>
                <a:gridCol w="2147528"/>
              </a:tblGrid>
              <a:tr h="105998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Compatibility</a:t>
                      </a:r>
                      <a:endParaRPr lang="en-US" sz="900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Objective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Completed techniques</a:t>
                      </a:r>
                      <a:endParaRPr lang="en-US" sz="900" b="1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9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EC-GSM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NB-</a:t>
                      </a:r>
                      <a:r>
                        <a:rPr lang="en-GB" sz="900" b="1" dirty="0" err="1">
                          <a:solidFill>
                            <a:sysClr val="windowText" lastClr="000000"/>
                          </a:solidFill>
                          <a:effectLst/>
                        </a:rPr>
                        <a:t>CIoT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9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ysClr val="windowText" lastClr="000000"/>
                          </a:solidFill>
                          <a:effectLst/>
                        </a:rPr>
                        <a:t>Co-existence with GSM/UMTS/LTE (see  4.2.1)</a:t>
                      </a:r>
                      <a:endParaRPr lang="en-US" sz="900" b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ysClr val="windowText" lastClr="000000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7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ysClr val="windowText" lastClr="000000"/>
                          </a:solidFill>
                          <a:effectLst/>
                        </a:rPr>
                        <a:t>Impact on GSM/EDGE BTS hardware (see  4.2.2)</a:t>
                      </a:r>
                      <a:endParaRPr lang="en-US" sz="900" b="0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004354"/>
              </p:ext>
            </p:extLst>
          </p:nvPr>
        </p:nvGraphicFramePr>
        <p:xfrm>
          <a:off x="1346628" y="3674053"/>
          <a:ext cx="7156348" cy="8413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9618"/>
                <a:gridCol w="1220224"/>
                <a:gridCol w="1211424"/>
                <a:gridCol w="1127093"/>
                <a:gridCol w="1127093"/>
                <a:gridCol w="1080896"/>
              </a:tblGrid>
              <a:tr h="11830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Compatibility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Objective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Partially described techniques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NB-LTE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NB-M2M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NB-OFDMA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N-GSM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C-UNB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6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Co-existence with GSM/UMTS/LTE (see  4.2.1)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74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Impact on GSM/EDGE BTS hardware (see  4.2.2)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Not </a:t>
                      </a:r>
                      <a:r>
                        <a:rPr lang="en-GB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compliant</a:t>
                      </a:r>
                      <a:endParaRPr lang="en-US" sz="9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23011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ITEMS: </a:t>
            </a:r>
            <a:r>
              <a:rPr lang="en-GB" sz="2000" dirty="0" err="1"/>
              <a:t>FS_IoT_LC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On Overall </a:t>
            </a:r>
            <a:r>
              <a:rPr lang="en-GB" sz="2000" dirty="0"/>
              <a:t>Architecture </a:t>
            </a:r>
            <a:r>
              <a:rPr lang="en-GB" sz="2000" dirty="0" smtClean="0"/>
              <a:t>the following was concluded </a:t>
            </a:r>
            <a:r>
              <a:rPr lang="en-GB" sz="2000" dirty="0"/>
              <a:t>in </a:t>
            </a:r>
            <a:r>
              <a:rPr lang="en-GB" sz="2000" dirty="0" smtClean="0"/>
              <a:t>TR 45.820 v2.1.0 ;</a:t>
            </a:r>
            <a:endParaRPr lang="en-US" sz="2000" dirty="0"/>
          </a:p>
          <a:p>
            <a:pPr lvl="1"/>
            <a:r>
              <a:rPr lang="en-GB" sz="1800" dirty="0"/>
              <a:t>For evolutions of GSM, a Gb based architecture is selected.</a:t>
            </a:r>
            <a:endParaRPr lang="en-US" sz="1800" dirty="0"/>
          </a:p>
          <a:p>
            <a:pPr lvl="1"/>
            <a:r>
              <a:rPr lang="en-GB" sz="1800" dirty="0"/>
              <a:t>For ‘clean slate’ concepts described in section 7, section 8.4 has concluded that a Gb based architecture is better than the current (June 2015) S1 based architecture in terms of transmission efficiency and device energy consumption.</a:t>
            </a:r>
            <a:endParaRPr lang="en-US" sz="1800" dirty="0"/>
          </a:p>
          <a:p>
            <a:pPr lvl="1"/>
            <a:r>
              <a:rPr lang="en-GB" sz="1800" dirty="0" smtClean="0"/>
              <a:t>NOTE: Since </a:t>
            </a:r>
            <a:r>
              <a:rPr lang="en-GB" sz="1800" dirty="0"/>
              <a:t>June 2015, 3GPP TSG SA WG 2 has commenced work to examine improvements to the S1 based architecture for the type of traffic models considered in this Technical Report. 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6538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400" dirty="0" smtClean="0"/>
              <a:t>GERAN3new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smtClean="0"/>
              <a:t>G3new held an electronic meeting.</a:t>
            </a:r>
          </a:p>
          <a:p>
            <a:r>
              <a:rPr lang="en-GB" sz="2200" dirty="0" smtClean="0"/>
              <a:t>The group is experiencing a period of low work load as no Rel-13 normative work in G3new has started.</a:t>
            </a:r>
          </a:p>
          <a:p>
            <a:r>
              <a:rPr lang="en-GB" sz="2200" dirty="0" smtClean="0"/>
              <a:t>7 pre Rel-13 CRs were approved on various topics.</a:t>
            </a:r>
          </a:p>
          <a:p>
            <a:pPr marL="0" indent="0">
              <a:buNone/>
            </a:pPr>
            <a:endParaRPr lang="en-GB" sz="22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PLANNED MEETINGS</a:t>
            </a:r>
            <a:br>
              <a:rPr lang="en-US" smtClean="0"/>
            </a:br>
            <a:r>
              <a:rPr lang="en-US" sz="2000" smtClean="0"/>
              <a:t>PLENARY AND AD-HOC MEETINGS</a:t>
            </a:r>
            <a:endParaRPr 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GERAN#68, 16-20 Nov 2015, Anaheim, USA </a:t>
            </a:r>
            <a:r>
              <a:rPr lang="en-GB" dirty="0" smtClean="0">
                <a:solidFill>
                  <a:srgbClr val="2A6EA8"/>
                </a:solidFill>
              </a:rPr>
              <a:t>[Co-located with RAN WGs]</a:t>
            </a:r>
          </a:p>
          <a:p>
            <a:r>
              <a:rPr lang="en-GB" dirty="0" smtClean="0"/>
              <a:t>GERAN#69, 15-19 Feb 2016, Malta </a:t>
            </a:r>
            <a:r>
              <a:rPr lang="en-GB" dirty="0" smtClean="0">
                <a:solidFill>
                  <a:srgbClr val="2A6EA8"/>
                </a:solidFill>
              </a:rPr>
              <a:t>[Co-located </a:t>
            </a:r>
            <a:r>
              <a:rPr lang="en-GB" dirty="0">
                <a:solidFill>
                  <a:srgbClr val="2A6EA8"/>
                </a:solidFill>
              </a:rPr>
              <a:t>with RAN WGs]</a:t>
            </a:r>
          </a:p>
          <a:p>
            <a:endParaRPr lang="en-GB" dirty="0" smtClean="0">
              <a:solidFill>
                <a:srgbClr val="2A6EA8"/>
              </a:solidFill>
            </a:endParaRPr>
          </a:p>
          <a:p>
            <a:pPr lvl="1"/>
            <a:endParaRPr lang="en-GB" dirty="0" smtClean="0">
              <a:solidFill>
                <a:srgbClr val="2A6EA8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GUIDANCE &amp; INFORMATION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73075" y="1301750"/>
            <a:ext cx="8388350" cy="4830763"/>
          </a:xfrm>
        </p:spPr>
        <p:txBody>
          <a:bodyPr/>
          <a:lstStyle/>
          <a:p>
            <a:r>
              <a:rPr lang="en-US" sz="2200" dirty="0" smtClean="0"/>
              <a:t>Guidance</a:t>
            </a:r>
          </a:p>
          <a:p>
            <a:pPr lvl="1"/>
            <a:r>
              <a:rPr lang="en-US" sz="1800" dirty="0" smtClean="0"/>
              <a:t>None</a:t>
            </a:r>
          </a:p>
          <a:p>
            <a:r>
              <a:rPr lang="en-US" sz="2200" dirty="0" smtClean="0"/>
              <a:t>Information</a:t>
            </a:r>
          </a:p>
          <a:p>
            <a:pPr lvl="1"/>
            <a:r>
              <a:rPr lang="en-US" sz="1800" dirty="0" smtClean="0"/>
              <a:t>None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18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GERAN 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TSG GERAN </a:t>
            </a:r>
            <a:r>
              <a:rPr lang="en-GB" altLang="en-US" dirty="0" smtClean="0"/>
              <a:t>ORGANISATION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03688" cy="4525963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TSG GERAN officials</a:t>
            </a:r>
          </a:p>
          <a:p>
            <a:pPr lvl="1" eaLnBrk="1" hangingPunct="1"/>
            <a:r>
              <a:rPr lang="en-US" altLang="en-US" sz="1800" dirty="0" smtClean="0"/>
              <a:t>Chairman:</a:t>
            </a:r>
          </a:p>
          <a:p>
            <a:pPr lvl="2" eaLnBrk="1" hangingPunct="1"/>
            <a:r>
              <a:rPr lang="en-GB" altLang="en-US" dirty="0" smtClean="0"/>
              <a:t>Mr Olof Liberg</a:t>
            </a:r>
            <a:br>
              <a:rPr lang="en-GB" altLang="en-US" dirty="0" smtClean="0"/>
            </a:br>
            <a:r>
              <a:rPr lang="da-DK" altLang="en-US" sz="1400" dirty="0" smtClean="0"/>
              <a:t>(Ericsson LM / ETSI)</a:t>
            </a:r>
            <a:endParaRPr lang="en-GB" altLang="en-US" sz="1400" dirty="0" smtClean="0"/>
          </a:p>
          <a:p>
            <a:pPr lvl="1" eaLnBrk="1" hangingPunct="1"/>
            <a:r>
              <a:rPr lang="en-US" altLang="en-US" sz="1800" dirty="0" smtClean="0"/>
              <a:t>Vice chairs:</a:t>
            </a:r>
            <a:endParaRPr lang="en-GB" altLang="en-US" sz="1800" dirty="0" smtClean="0"/>
          </a:p>
          <a:p>
            <a:pPr lvl="2" eaLnBrk="1" hangingPunct="1"/>
            <a:r>
              <a:rPr lang="en-GB" altLang="en-US" dirty="0" smtClean="0"/>
              <a:t>Mr Davide </a:t>
            </a:r>
            <a:r>
              <a:rPr lang="en-GB" altLang="en-US" dirty="0" err="1" smtClean="0"/>
              <a:t>Sorbara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1400" dirty="0" smtClean="0"/>
              <a:t>(Telecom Italia </a:t>
            </a:r>
            <a:r>
              <a:rPr lang="en-GB" altLang="en-US" sz="1400" dirty="0" err="1" smtClean="0"/>
              <a:t>S.p.A</a:t>
            </a:r>
            <a:r>
              <a:rPr lang="en-GB" altLang="en-US" sz="1400" dirty="0" smtClean="0"/>
              <a:t> / ETSI)</a:t>
            </a:r>
            <a:endParaRPr lang="en-US" altLang="en-US" sz="1400" dirty="0" smtClean="0"/>
          </a:p>
          <a:p>
            <a:pPr lvl="2" eaLnBrk="1" hangingPunct="1"/>
            <a:r>
              <a:rPr lang="en-GB" altLang="en-US" dirty="0" smtClean="0"/>
              <a:t>Mr Xinhui Wang</a:t>
            </a:r>
            <a:br>
              <a:rPr lang="en-GB" altLang="en-US" dirty="0" smtClean="0"/>
            </a:br>
            <a:r>
              <a:rPr lang="en-GB" altLang="en-US" sz="1400" dirty="0" smtClean="0"/>
              <a:t>(ZTE Corporation / CCSA)</a:t>
            </a:r>
          </a:p>
          <a:p>
            <a:pPr lvl="2" eaLnBrk="1" hangingPunct="1"/>
            <a:r>
              <a:rPr lang="en-GB" altLang="en-US" dirty="0" smtClean="0"/>
              <a:t>Mr </a:t>
            </a:r>
            <a:r>
              <a:rPr lang="en-GB" altLang="en-US" dirty="0" err="1" smtClean="0"/>
              <a:t>Zhixi</a:t>
            </a:r>
            <a:r>
              <a:rPr lang="en-GB" altLang="en-US" dirty="0" smtClean="0"/>
              <a:t> Wang</a:t>
            </a:r>
            <a:br>
              <a:rPr lang="en-GB" altLang="en-US" dirty="0" smtClean="0"/>
            </a:br>
            <a:r>
              <a:rPr lang="en-GB" altLang="en-US" sz="1400" dirty="0" smtClean="0"/>
              <a:t>(Huawei Technologies Co Ltd / ETSI)</a:t>
            </a:r>
          </a:p>
          <a:p>
            <a:pPr lvl="1" eaLnBrk="1" hangingPunct="1"/>
            <a:r>
              <a:rPr lang="en-GB" altLang="en-US" sz="1800" dirty="0" smtClean="0"/>
              <a:t>MCC support: Mr Paolo </a:t>
            </a:r>
            <a:r>
              <a:rPr lang="en-GB" altLang="en-US" sz="1800" dirty="0" err="1" smtClean="0"/>
              <a:t>Usai</a:t>
            </a:r>
            <a:endParaRPr lang="en-GB" altLang="en-US" sz="18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00988" y="6292850"/>
            <a:ext cx="39528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2CE777-A603-4A8D-9105-5747CC8476B2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83063" y="1587500"/>
            <a:ext cx="41958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sz="2000" kern="0" dirty="0">
                <a:latin typeface="+mn-lt"/>
              </a:rPr>
              <a:t>TSG GERAN WGs officials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WG1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da-DK" sz="1600" kern="0" dirty="0">
                <a:latin typeface="+mn-lt"/>
              </a:rPr>
              <a:t>Chairman: </a:t>
            </a:r>
            <a:r>
              <a:rPr lang="da-DK" sz="1600" kern="0" dirty="0" smtClean="0">
                <a:latin typeface="+mn-lt"/>
              </a:rPr>
              <a:t>Mr </a:t>
            </a:r>
            <a:r>
              <a:rPr lang="da-DK" sz="1600" kern="0" dirty="0">
                <a:latin typeface="+mn-lt"/>
              </a:rPr>
              <a:t>Olof Liberg </a:t>
            </a:r>
            <a:r>
              <a:rPr lang="da-DK" sz="1400" kern="0" dirty="0" smtClean="0">
                <a:latin typeface="+mn-lt"/>
              </a:rPr>
              <a:t>(Ericsson LM </a:t>
            </a:r>
            <a:r>
              <a:rPr lang="da-DK" sz="1400" kern="0" dirty="0">
                <a:latin typeface="+mn-lt"/>
              </a:rPr>
              <a:t>/ ETSI)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Paolo </a:t>
            </a:r>
            <a:r>
              <a:rPr lang="en-GB" sz="1600" kern="0" dirty="0">
                <a:latin typeface="+mn-lt"/>
              </a:rPr>
              <a:t>Usai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WG2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Chairlady: Ms Yang Zhao</a:t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(Huawei Technologies Co., Ltd / CCSA)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Gert Thomasen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WG3new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Chairman: Mr </a:t>
            </a:r>
            <a:r>
              <a:rPr lang="en-GB" sz="1600" kern="0" dirty="0" err="1">
                <a:latin typeface="+mn-lt"/>
              </a:rPr>
              <a:t>Rémi</a:t>
            </a:r>
            <a:r>
              <a:rPr lang="en-GB" sz="1600" kern="0" dirty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Lascoux</a:t>
            </a:r>
            <a:r>
              <a:rPr lang="en-GB" sz="1600" kern="0" dirty="0">
                <a:latin typeface="+mn-lt"/>
              </a:rPr>
              <a:t/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(Sierra Wireless, S.A. / ETSI)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Ingbert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Sigovich</a:t>
            </a:r>
            <a:endParaRPr lang="en-GB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07297"/>
            <a:ext cx="6827838" cy="1143000"/>
          </a:xfrm>
        </p:spPr>
        <p:txBody>
          <a:bodyPr/>
          <a:lstStyle/>
          <a:p>
            <a:r>
              <a:rPr lang="en-US" dirty="0" smtClean="0"/>
              <a:t>GERAN#67 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72896" y="927352"/>
            <a:ext cx="8388350" cy="6103035"/>
          </a:xfrm>
        </p:spPr>
        <p:txBody>
          <a:bodyPr/>
          <a:lstStyle/>
          <a:p>
            <a:r>
              <a:rPr lang="en-US" sz="1800" dirty="0" smtClean="0"/>
              <a:t>In total 374 documents was dealt with.</a:t>
            </a:r>
          </a:p>
          <a:p>
            <a:pPr lvl="1"/>
            <a:r>
              <a:rPr lang="en-US" sz="1400" dirty="0" smtClean="0"/>
              <a:t>9 incoming &amp; 4 outgoing liaisons.</a:t>
            </a:r>
          </a:p>
          <a:p>
            <a:pPr lvl="1"/>
            <a:r>
              <a:rPr lang="en-US" sz="1400" dirty="0" smtClean="0"/>
              <a:t>7 Change Requests approved</a:t>
            </a:r>
          </a:p>
          <a:p>
            <a:pPr lvl="2"/>
            <a:r>
              <a:rPr lang="en-US" sz="1200" dirty="0" smtClean="0"/>
              <a:t>0 from WG1</a:t>
            </a:r>
          </a:p>
          <a:p>
            <a:pPr lvl="2"/>
            <a:r>
              <a:rPr lang="en-US" sz="1200" dirty="0"/>
              <a:t>0</a:t>
            </a:r>
            <a:r>
              <a:rPr lang="en-US" sz="1200" dirty="0" smtClean="0"/>
              <a:t> from WG2</a:t>
            </a:r>
          </a:p>
          <a:p>
            <a:pPr lvl="2"/>
            <a:r>
              <a:rPr lang="en-US" sz="1200" dirty="0"/>
              <a:t>7</a:t>
            </a:r>
            <a:r>
              <a:rPr lang="en-US" sz="1200" dirty="0" smtClean="0"/>
              <a:t> from WG3new</a:t>
            </a:r>
          </a:p>
          <a:p>
            <a:pPr lvl="1"/>
            <a:r>
              <a:rPr lang="en-US" sz="1400" dirty="0" smtClean="0"/>
              <a:t>Most input submitted under agenda item </a:t>
            </a:r>
            <a:r>
              <a:rPr lang="en-US" sz="1400" i="1" dirty="0" smtClean="0"/>
              <a:t>Cellular System Support for Ultra Low Complexity and Low Throughput Internet of Things </a:t>
            </a:r>
            <a:r>
              <a:rPr lang="en-US" sz="1400" dirty="0" smtClean="0"/>
              <a:t>(</a:t>
            </a:r>
            <a:r>
              <a:rPr lang="en-US" sz="1400" dirty="0" err="1" smtClean="0"/>
              <a:t>FS_IoT_LC</a:t>
            </a:r>
            <a:r>
              <a:rPr lang="en-US" sz="1400" dirty="0" smtClean="0"/>
              <a:t>).</a:t>
            </a:r>
          </a:p>
          <a:p>
            <a:r>
              <a:rPr lang="en-US" sz="1800" dirty="0" smtClean="0"/>
              <a:t>7 work items at start of meeting</a:t>
            </a:r>
          </a:p>
          <a:p>
            <a:pPr lvl="1"/>
            <a:r>
              <a:rPr lang="en-US" sz="1400" dirty="0" smtClean="0"/>
              <a:t>2 Features/Building blocks/Work tasks</a:t>
            </a:r>
          </a:p>
          <a:p>
            <a:pPr lvl="1"/>
            <a:r>
              <a:rPr lang="en-US" sz="1400" dirty="0" smtClean="0"/>
              <a:t>5 study items</a:t>
            </a:r>
          </a:p>
          <a:p>
            <a:pPr lvl="1"/>
            <a:r>
              <a:rPr lang="en-US" sz="1400" dirty="0" smtClean="0"/>
              <a:t>1 new Work item approved and 2 Study </a:t>
            </a:r>
            <a:r>
              <a:rPr lang="en-US" sz="1400" dirty="0"/>
              <a:t>items completed at closing plenary.</a:t>
            </a:r>
            <a:endParaRPr lang="en-US" sz="1400" dirty="0" smtClean="0"/>
          </a:p>
          <a:p>
            <a:r>
              <a:rPr lang="en-US" sz="1800" dirty="0" smtClean="0"/>
              <a:t>WG Elections</a:t>
            </a:r>
          </a:p>
          <a:p>
            <a:pPr lvl="1"/>
            <a:r>
              <a:rPr lang="en-US" sz="1400" dirty="0" smtClean="0"/>
              <a:t>GERAN3 chairman </a:t>
            </a:r>
            <a:r>
              <a:rPr lang="en-US" sz="1400" dirty="0" err="1" smtClean="0"/>
              <a:t>Mr</a:t>
            </a:r>
            <a:r>
              <a:rPr lang="en-US" sz="1400" dirty="0" smtClean="0"/>
              <a:t> </a:t>
            </a:r>
            <a:r>
              <a:rPr lang="en-GB" sz="1400" dirty="0" err="1"/>
              <a:t>Rémi</a:t>
            </a:r>
            <a:r>
              <a:rPr lang="en-GB" sz="1400" dirty="0"/>
              <a:t> </a:t>
            </a:r>
            <a:r>
              <a:rPr lang="en-GB" sz="1400" dirty="0" err="1" smtClean="0"/>
              <a:t>Lascoux</a:t>
            </a:r>
            <a:r>
              <a:rPr lang="en-GB" sz="1400" dirty="0" smtClean="0"/>
              <a:t> </a:t>
            </a:r>
            <a:r>
              <a:rPr lang="en-GB" sz="1400" dirty="0"/>
              <a:t>(Sierra Wireless, S.A. / ETSI</a:t>
            </a:r>
            <a:r>
              <a:rPr lang="en-GB" sz="1400" dirty="0" smtClean="0"/>
              <a:t>)</a:t>
            </a:r>
            <a:r>
              <a:rPr lang="en-US" sz="1400" dirty="0" smtClean="0"/>
              <a:t> was re-elected.</a:t>
            </a:r>
          </a:p>
          <a:p>
            <a:r>
              <a:rPr lang="en-US" sz="1800" dirty="0" smtClean="0"/>
              <a:t>At closing plenary 62 delegates participated.</a:t>
            </a:r>
            <a:endParaRPr lang="en-US" sz="1800" dirty="0" smtClean="0">
              <a:solidFill>
                <a:srgbClr val="FF0000"/>
              </a:solidFill>
            </a:endParaRPr>
          </a:p>
          <a:p>
            <a:r>
              <a:rPr lang="en-US" sz="1800" dirty="0" smtClean="0"/>
              <a:t>WG reports (chairman &amp; MCC reports)</a:t>
            </a:r>
          </a:p>
          <a:p>
            <a:pPr lvl="1"/>
            <a:r>
              <a:rPr lang="en-US" sz="1400" dirty="0" smtClean="0"/>
              <a:t>WG1 in GP-15</a:t>
            </a:r>
            <a:r>
              <a:rPr lang="en-US" sz="1400" u="sng" dirty="0" smtClean="0"/>
              <a:t>1010</a:t>
            </a:r>
            <a:r>
              <a:rPr lang="en-US" sz="1400" dirty="0" smtClean="0"/>
              <a:t> &amp; 1005.</a:t>
            </a:r>
          </a:p>
          <a:p>
            <a:pPr lvl="1"/>
            <a:r>
              <a:rPr lang="en-US" sz="1400" dirty="0" smtClean="0"/>
              <a:t>WG2 in 1017 &amp; 0990.</a:t>
            </a:r>
          </a:p>
          <a:p>
            <a:pPr lvl="1"/>
            <a:r>
              <a:rPr lang="en-US" sz="1400" dirty="0" smtClean="0"/>
              <a:t>WG3new (electronic meeting) in 0685 &amp; 0686.</a:t>
            </a:r>
          </a:p>
          <a:p>
            <a:endParaRPr lang="en-US" sz="2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WORKLOAD</a:t>
            </a:r>
            <a:br>
              <a:rPr lang="en-US" dirty="0" smtClean="0"/>
            </a:br>
            <a:r>
              <a:rPr lang="en-US" sz="2000" dirty="0" smtClean="0"/>
              <a:t>FROM GERAN#56 TO GERAN#67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869325"/>
          </a:xfrm>
        </p:spPr>
        <p:txBody>
          <a:bodyPr/>
          <a:lstStyle/>
          <a:p>
            <a:r>
              <a:rPr lang="en-US" sz="2200" dirty="0" smtClean="0"/>
              <a:t>Notice that a GERAN1 &amp; GERAN2 Ad Hoc meeting on </a:t>
            </a:r>
            <a:r>
              <a:rPr lang="en-US" sz="2200" dirty="0" err="1" smtClean="0"/>
              <a:t>FS_IoT_LC</a:t>
            </a:r>
            <a:r>
              <a:rPr lang="en-US" sz="2200" dirty="0" smtClean="0"/>
              <a:t> and </a:t>
            </a:r>
            <a:r>
              <a:rPr lang="en-US" sz="2200" dirty="0" err="1" smtClean="0"/>
              <a:t>uPoD</a:t>
            </a:r>
            <a:r>
              <a:rPr lang="en-US" sz="2200" dirty="0" smtClean="0"/>
              <a:t> was held between G#66 and G#67 with 329 input documents.</a:t>
            </a:r>
            <a:endParaRPr lang="en-US" sz="22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4157584"/>
              </p:ext>
            </p:extLst>
          </p:nvPr>
        </p:nvGraphicFramePr>
        <p:xfrm>
          <a:off x="1484721" y="2318129"/>
          <a:ext cx="5679650" cy="3620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11150" y="228600"/>
            <a:ext cx="7321550" cy="1143000"/>
          </a:xfrm>
        </p:spPr>
        <p:txBody>
          <a:bodyPr/>
          <a:lstStyle/>
          <a:p>
            <a:r>
              <a:rPr lang="en-US" smtClean="0"/>
              <a:t>ONGOING WORK ITEMS</a:t>
            </a:r>
            <a:br>
              <a:rPr lang="en-US" smtClean="0"/>
            </a:br>
            <a:r>
              <a:rPr lang="en-US" sz="2000" smtClean="0"/>
              <a:t>NAME [ACRONYM]</a:t>
            </a:r>
            <a:r>
              <a:rPr lang="en-US" sz="1200" smtClean="0"/>
              <a:t> </a:t>
            </a:r>
            <a:r>
              <a:rPr lang="en-US" sz="2000" smtClean="0"/>
              <a:t>/ RESPONSIBLE GROUP(S) / COMPLETION LEVEL</a:t>
            </a:r>
            <a:endParaRPr 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291818"/>
              </p:ext>
            </p:extLst>
          </p:nvPr>
        </p:nvGraphicFramePr>
        <p:xfrm>
          <a:off x="304800" y="1285875"/>
          <a:ext cx="8750300" cy="4038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0"/>
                <a:gridCol w="114300"/>
                <a:gridCol w="748493"/>
                <a:gridCol w="775507"/>
              </a:tblGrid>
              <a:tr h="459453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items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27" marB="4572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for GSM/EDGE BTS Energy Saving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FS_Energy_BTS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MIMO [FS_DOMIMO]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of Power Saving for MTC Devices 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FS_uPoD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Uplink MU-MIMO [FS_UL_MU-MIMO]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Cellular System Support for Ultra Low Complexity and Low Throughput Internet of Things</a:t>
                      </a:r>
                      <a:r>
                        <a:rPr lang="en-GB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FS_IoT_LC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3744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Features/Building Blocks/Work Tasks</a:t>
                      </a:r>
                    </a:p>
                  </a:txBody>
                  <a:tcPr marL="36000" marR="36000" marT="46807" marB="4680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aspects for improvements to CS/PS coordination in GERAN Shared Networks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CSPS_Coord_GERAN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DRX (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GSM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CIoT_EC_GSM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 rot="1257537">
            <a:off x="4204842" y="2601796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COMPLETED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257537">
            <a:off x="7019850" y="3394027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COMPLETED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257537">
            <a:off x="3352406" y="4456786"/>
            <a:ext cx="890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/>
                </a:solidFill>
              </a:rPr>
              <a:t>NEW</a:t>
            </a:r>
          </a:p>
          <a:p>
            <a:pPr algn="ctr"/>
            <a:r>
              <a:rPr lang="en-US" b="1" dirty="0" smtClean="0">
                <a:solidFill>
                  <a:schemeClr val="accent3"/>
                </a:solidFill>
              </a:rPr>
              <a:t>From June Ad Hoc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257537">
            <a:off x="6910204" y="4964532"/>
            <a:ext cx="4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</a:t>
            </a:r>
            <a:endParaRPr lang="en-US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APPROVED CHANGE REQUESTS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85775" y="1490033"/>
            <a:ext cx="8388350" cy="4830763"/>
          </a:xfrm>
        </p:spPr>
        <p:txBody>
          <a:bodyPr/>
          <a:lstStyle/>
          <a:p>
            <a:r>
              <a:rPr lang="en-US" dirty="0" smtClean="0"/>
              <a:t>No CRs were approved for Rel-13.</a:t>
            </a:r>
          </a:p>
          <a:p>
            <a:r>
              <a:rPr lang="en-US" dirty="0" smtClean="0"/>
              <a:t>Pre-release 13</a:t>
            </a:r>
          </a:p>
          <a:p>
            <a:pPr lvl="1"/>
            <a:r>
              <a:rPr lang="en-US" sz="1800" dirty="0" smtClean="0"/>
              <a:t>WG3new approved </a:t>
            </a:r>
            <a:r>
              <a:rPr lang="en-US" sz="1800" dirty="0"/>
              <a:t>7</a:t>
            </a:r>
            <a:r>
              <a:rPr lang="en-US" sz="1800" dirty="0" smtClean="0"/>
              <a:t> CRs.</a:t>
            </a:r>
          </a:p>
          <a:p>
            <a:pPr lvl="1"/>
            <a:endParaRPr lang="en-GB" sz="1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LIAISONS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44" y="1055624"/>
            <a:ext cx="8388350" cy="5402326"/>
          </a:xfrm>
        </p:spPr>
        <p:txBody>
          <a:bodyPr/>
          <a:lstStyle/>
          <a:p>
            <a:r>
              <a:rPr lang="en-US" sz="2000" dirty="0" smtClean="0"/>
              <a:t>Incoming</a:t>
            </a:r>
          </a:p>
          <a:p>
            <a:pPr lvl="1"/>
            <a:r>
              <a:rPr lang="en-GB" sz="1600" dirty="0"/>
              <a:t>Reply LS RAN assumptions from SA2 for </a:t>
            </a:r>
            <a:r>
              <a:rPr lang="en-GB" sz="1600" dirty="0" err="1"/>
              <a:t>FS_eDRX</a:t>
            </a:r>
            <a:r>
              <a:rPr lang="en-US" sz="1600" dirty="0"/>
              <a:t>, source RAN2 (0722)</a:t>
            </a:r>
          </a:p>
          <a:p>
            <a:pPr lvl="1"/>
            <a:r>
              <a:rPr lang="en-GB" sz="1600" dirty="0"/>
              <a:t>LS on architecture for Clean Slate </a:t>
            </a:r>
            <a:r>
              <a:rPr lang="en-GB" sz="1600" dirty="0" err="1"/>
              <a:t>CIoT</a:t>
            </a:r>
            <a:r>
              <a:rPr lang="en-GB" sz="1600" dirty="0"/>
              <a:t>, source </a:t>
            </a:r>
            <a:r>
              <a:rPr lang="en-GB" sz="1600" dirty="0" smtClean="0"/>
              <a:t>TSG RAN </a:t>
            </a:r>
            <a:r>
              <a:rPr lang="en-GB" sz="1600" dirty="0"/>
              <a:t>(0723)</a:t>
            </a:r>
          </a:p>
          <a:p>
            <a:pPr lvl="1"/>
            <a:r>
              <a:rPr lang="en-GB" sz="1600" dirty="0"/>
              <a:t>LS on considerations for clean slate </a:t>
            </a:r>
            <a:r>
              <a:rPr lang="en-GB" sz="1600" dirty="0" err="1"/>
              <a:t>CIoT</a:t>
            </a:r>
            <a:r>
              <a:rPr lang="en-GB" sz="1600" dirty="0"/>
              <a:t> for Rel‑13, source </a:t>
            </a:r>
            <a:r>
              <a:rPr lang="en-GB" sz="1600" dirty="0" smtClean="0"/>
              <a:t>TSG SA </a:t>
            </a:r>
            <a:r>
              <a:rPr lang="en-GB" sz="1600" dirty="0"/>
              <a:t>(0724)</a:t>
            </a:r>
          </a:p>
          <a:p>
            <a:pPr lvl="1"/>
            <a:r>
              <a:rPr lang="en-GB" sz="1600" dirty="0"/>
              <a:t>LS on Establishment of new Focus Group on "IMT-2020”, source ITU-T SG13 (0719)</a:t>
            </a:r>
          </a:p>
          <a:p>
            <a:pPr lvl="1"/>
            <a:r>
              <a:rPr lang="en-GB" sz="1600" dirty="0"/>
              <a:t>LIAISON STATEMENT TO EXTERNAL ORGANIZATIONS ON THE UPDATED SCHEDULE FOR RECOMMENDATION ITU-R M.1457 TO REVISION 13, source ITU-R Working Party 5D (0720)</a:t>
            </a:r>
          </a:p>
          <a:p>
            <a:pPr lvl="1"/>
            <a:r>
              <a:rPr lang="en-GB" sz="1600" dirty="0"/>
              <a:t>LS on Outstanding audio scenarios, source GCF PAG (0721)</a:t>
            </a:r>
          </a:p>
          <a:p>
            <a:pPr lvl="1"/>
            <a:r>
              <a:rPr lang="en-GB" sz="1600" dirty="0"/>
              <a:t>LS on the GSMA Mobile </a:t>
            </a:r>
            <a:r>
              <a:rPr lang="en-GB" sz="1600" dirty="0" err="1"/>
              <a:t>IoT</a:t>
            </a:r>
            <a:r>
              <a:rPr lang="en-GB" sz="1600" dirty="0"/>
              <a:t> initiative to improve time to market of licensed Low Power Use Case solutions operating in licensed spectrum, source GSMA Connected Living Programme</a:t>
            </a:r>
            <a:r>
              <a:rPr lang="en-GB" sz="1600" dirty="0" smtClean="0"/>
              <a:t> </a:t>
            </a:r>
            <a:r>
              <a:rPr lang="en-GB" sz="1600" dirty="0"/>
              <a:t>(0843)</a:t>
            </a:r>
          </a:p>
          <a:p>
            <a:pPr lvl="1"/>
            <a:r>
              <a:rPr lang="en-US" sz="1600" dirty="0"/>
              <a:t>Reply LS on Introduction of extended EARFCN value range in GERAN, source CT1 (0718)</a:t>
            </a:r>
          </a:p>
          <a:p>
            <a:pPr lvl="1"/>
            <a:r>
              <a:rPr lang="en-GB" sz="1600" dirty="0"/>
              <a:t>LS on Way Forward to Test Optimisation, source RAN5 (0682)</a:t>
            </a:r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3937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LIAISONS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44" y="1055624"/>
            <a:ext cx="8388350" cy="4830763"/>
          </a:xfrm>
        </p:spPr>
        <p:txBody>
          <a:bodyPr/>
          <a:lstStyle/>
          <a:p>
            <a:r>
              <a:rPr lang="en-US" sz="2000" dirty="0" smtClean="0"/>
              <a:t>Outgoing</a:t>
            </a:r>
          </a:p>
          <a:p>
            <a:pPr lvl="1"/>
            <a:r>
              <a:rPr lang="en-GB" sz="1600" dirty="0"/>
              <a:t>Reply LS to GSMA Mobile </a:t>
            </a:r>
            <a:r>
              <a:rPr lang="en-GB" sz="1600" dirty="0" err="1"/>
              <a:t>IoT</a:t>
            </a:r>
            <a:r>
              <a:rPr lang="en-GB" sz="1600" dirty="0"/>
              <a:t> on Time to market improvement of Cellular </a:t>
            </a:r>
            <a:r>
              <a:rPr lang="en-GB" sz="1600" dirty="0" err="1"/>
              <a:t>IoT</a:t>
            </a:r>
            <a:r>
              <a:rPr lang="en-US" sz="1600" dirty="0" smtClean="0"/>
              <a:t>, </a:t>
            </a:r>
            <a:r>
              <a:rPr lang="en-US" sz="1600" dirty="0"/>
              <a:t>to </a:t>
            </a:r>
            <a:r>
              <a:rPr lang="en-GB" sz="1600" dirty="0"/>
              <a:t>GSMA Connected Living Programme</a:t>
            </a:r>
            <a:r>
              <a:rPr lang="en-US" sz="1600" dirty="0" smtClean="0"/>
              <a:t> (1042)</a:t>
            </a:r>
            <a:endParaRPr lang="en-US" sz="1600" dirty="0"/>
          </a:p>
          <a:p>
            <a:pPr lvl="1"/>
            <a:r>
              <a:rPr lang="en-GB" sz="1600" dirty="0"/>
              <a:t>LS on Completion of Study Item on Cellular System Support for Ultra Low Complexity and Low Throughput Internet of Things (</a:t>
            </a:r>
            <a:r>
              <a:rPr lang="en-GB" sz="1600" dirty="0" err="1"/>
              <a:t>FS_IoT_LC</a:t>
            </a:r>
            <a:r>
              <a:rPr lang="en-GB" sz="1600" dirty="0" smtClean="0"/>
              <a:t>), to TSG RAN, TSG SA, SA2, SA3, </a:t>
            </a:r>
            <a:r>
              <a:rPr lang="en-GB" sz="1600" dirty="0"/>
              <a:t>TSG </a:t>
            </a:r>
            <a:r>
              <a:rPr lang="en-GB" sz="1600" dirty="0" smtClean="0"/>
              <a:t>CT (1041)</a:t>
            </a:r>
          </a:p>
          <a:p>
            <a:pPr lvl="1"/>
            <a:r>
              <a:rPr lang="en-GB" sz="1600" dirty="0"/>
              <a:t>LS from GERAN to SA3 on EC-GSM </a:t>
            </a:r>
            <a:r>
              <a:rPr lang="en-GB" sz="1600" dirty="0" smtClean="0"/>
              <a:t>Progress, to SA3 (1044)</a:t>
            </a:r>
          </a:p>
          <a:p>
            <a:pPr lvl="1"/>
            <a:r>
              <a:rPr lang="en-GB" sz="1600" dirty="0"/>
              <a:t>Follow </a:t>
            </a:r>
            <a:r>
              <a:rPr lang="en-GB" sz="1600" dirty="0" smtClean="0"/>
              <a:t>up </a:t>
            </a:r>
            <a:r>
              <a:rPr lang="en-GB" sz="1600" dirty="0"/>
              <a:t>LS on RAN assumptions from SA2 for </a:t>
            </a:r>
            <a:r>
              <a:rPr lang="en-GB" sz="1600" dirty="0" err="1"/>
              <a:t>FS_eDRX</a:t>
            </a:r>
            <a:r>
              <a:rPr lang="en-GB" sz="1600" dirty="0"/>
              <a:t>, </a:t>
            </a:r>
            <a:r>
              <a:rPr lang="en-GB" sz="1600" dirty="0" smtClean="0"/>
              <a:t>to SA2 (0988)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251293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FEATURES/BUILDING BLOCKS/WORK TASKS</a:t>
            </a:r>
            <a:endParaRPr 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REL 13</a:t>
            </a:r>
          </a:p>
          <a:p>
            <a:pPr lvl="1"/>
            <a:r>
              <a:rPr lang="en-US" sz="1800" dirty="0" smtClean="0"/>
              <a:t>Both in case of </a:t>
            </a:r>
            <a:r>
              <a:rPr lang="en-US" sz="1800" kern="1200" dirty="0" err="1" smtClean="0">
                <a:solidFill>
                  <a:schemeClr val="dk1"/>
                </a:solidFill>
              </a:rPr>
              <a:t>CSPS_Coord_GERAN</a:t>
            </a:r>
            <a:r>
              <a:rPr lang="en-US" sz="1800" kern="1200" dirty="0" smtClean="0">
                <a:solidFill>
                  <a:schemeClr val="dk1"/>
                </a:solidFill>
              </a:rPr>
              <a:t> and </a:t>
            </a:r>
            <a:r>
              <a:rPr lang="en-US" sz="1800" kern="1200" dirty="0" err="1" smtClean="0">
                <a:solidFill>
                  <a:schemeClr val="dk1"/>
                </a:solidFill>
              </a:rPr>
              <a:t>eDRX_GSM</a:t>
            </a:r>
            <a:r>
              <a:rPr lang="en-US" sz="1800" kern="1200" dirty="0" smtClean="0">
                <a:solidFill>
                  <a:schemeClr val="dk1"/>
                </a:solidFill>
              </a:rPr>
              <a:t> a first </a:t>
            </a:r>
            <a:r>
              <a:rPr lang="en-US" sz="1800" dirty="0" smtClean="0"/>
              <a:t>set of CRs to GERAN core specifications were presented and postponed.</a:t>
            </a:r>
          </a:p>
          <a:p>
            <a:r>
              <a:rPr lang="en-US" sz="2000" dirty="0" smtClean="0"/>
              <a:t>REL 12 and earlier</a:t>
            </a:r>
          </a:p>
          <a:p>
            <a:pPr lvl="1"/>
            <a:r>
              <a:rPr lang="en-US" sz="1800" dirty="0" smtClean="0"/>
              <a:t>A discussion paper on relaxing VAMOS and TIGHTER MS performance requirements when supporting LTE Carrier Aggregation was presented.</a:t>
            </a:r>
            <a:endParaRPr lang="en-US" sz="1600" dirty="0" smtClean="0"/>
          </a:p>
          <a:p>
            <a:pPr lvl="2"/>
            <a:endParaRPr lang="en-US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35663</TotalTime>
  <Words>1358</Words>
  <Application>Microsoft Office PowerPoint</Application>
  <PresentationFormat>On-screen Show (4:3)</PresentationFormat>
  <Paragraphs>262</Paragraphs>
  <Slides>18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SP-150396/RP-151157  TSG GERAN#67 STATUS REPORT</vt:lpstr>
      <vt:lpstr>TSG GERAN ORGANISATION</vt:lpstr>
      <vt:lpstr>GERAN#67 OVERVIEW</vt:lpstr>
      <vt:lpstr>EVOLUTION OF WORKLOAD FROM GERAN#56 TO GERAN#67</vt:lpstr>
      <vt:lpstr>ONGOING WORK ITEMS NAME [ACRONYM] / RESPONSIBLE GROUP(S) / COMPLETION LEVEL</vt:lpstr>
      <vt:lpstr>APPROVED CHANGE REQUESTS</vt:lpstr>
      <vt:lpstr>LIAISONS</vt:lpstr>
      <vt:lpstr>LIAISONS cont.</vt:lpstr>
      <vt:lpstr>GENERAL INFORMATION WG1 &amp; WG2 FEATURES/BUILDING BLOCKS/WORK TASKS</vt:lpstr>
      <vt:lpstr>GENERAL INFORMATION WG1 &amp; WG2 STUDY ITEMS</vt:lpstr>
      <vt:lpstr>GENERAL INFORMATION WG1 &amp; WG2 STUDY ITEMS: FS_IoT_LC</vt:lpstr>
      <vt:lpstr>GENERAL INFORMATION WG1 &amp; WG2 STUDY ITEMS: FS_IoT_LC</vt:lpstr>
      <vt:lpstr>GENERAL INFORMATION WG1 &amp; WG2 STUDY ITEMS: FS_IoT_LC</vt:lpstr>
      <vt:lpstr>GENERAL INFORMATION WG1 &amp; WG2 STUDY ITEMS: FS_IoT_LC</vt:lpstr>
      <vt:lpstr>GENERAL INFORMATION GERAN3new</vt:lpstr>
      <vt:lpstr>FUTURE PLANNED MEETINGS PLENARY AND AD-HOC MEETINGS</vt:lpstr>
      <vt:lpstr>GUIDANCE &amp; INFORMATION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Olof Liberg</cp:lastModifiedBy>
  <cp:revision>1108</cp:revision>
  <dcterms:created xsi:type="dcterms:W3CDTF">2008-08-30T09:32:10Z</dcterms:created>
  <dcterms:modified xsi:type="dcterms:W3CDTF">2015-09-07T06:25:01Z</dcterms:modified>
</cp:coreProperties>
</file>