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New </a:t>
            </a:r>
            <a:r>
              <a:rPr lang="en-US" smtClean="0"/>
              <a:t>LTE WI/SIs </a:t>
            </a:r>
            <a:r>
              <a:rPr lang="en-US" dirty="0" smtClean="0"/>
              <a:t>for Rel-13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AT&amp;T, CATR, </a:t>
            </a:r>
            <a:r>
              <a:rPr lang="en-US" smtClean="0"/>
              <a:t>China Telecom, Intel</a:t>
            </a:r>
            <a:r>
              <a:rPr lang="en-US" dirty="0"/>
              <a:t>, </a:t>
            </a:r>
            <a:r>
              <a:rPr lang="en-US" dirty="0" smtClean="0"/>
              <a:t>ITL, KDDI, SoftBank Mobile, SK Telecom, </a:t>
            </a:r>
            <a:r>
              <a:rPr lang="en-US" dirty="0"/>
              <a:t>TeliaSonera, </a:t>
            </a:r>
            <a:r>
              <a:rPr lang="en-US" dirty="0" smtClean="0"/>
              <a:t>Verizon Wireless, ZTE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7849438" y="16406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RP-151075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" y="266881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3GPP </a:t>
            </a:r>
            <a:r>
              <a:rPr lang="en-US" altLang="ja-JP" dirty="0" smtClean="0"/>
              <a:t>TSG-RAN#68</a:t>
            </a:r>
            <a:endParaRPr lang="en-US" altLang="ja-JP" dirty="0"/>
          </a:p>
          <a:p>
            <a:r>
              <a:rPr lang="de-DE" altLang="ja-JP" dirty="0"/>
              <a:t>Malmö, Sweden, June 15 - 18, 2015</a:t>
            </a:r>
            <a:endParaRPr lang="en-US" altLang="ja-JP" dirty="0"/>
          </a:p>
          <a:p>
            <a:r>
              <a:rPr lang="en-US" altLang="ja-JP" dirty="0"/>
              <a:t>Agenda: </a:t>
            </a:r>
            <a:r>
              <a:rPr lang="en-US" altLang="ja-JP" dirty="0" smtClean="0"/>
              <a:t>13.1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3891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Approve the following WIs/SIs in RAN 68</a:t>
            </a:r>
          </a:p>
          <a:p>
            <a:pPr lvl="1"/>
            <a:r>
              <a:rPr lang="en-US" dirty="0" smtClean="0"/>
              <a:t>LAA WI (RAN1-led): RP-15xxxx</a:t>
            </a:r>
          </a:p>
          <a:p>
            <a:pPr lvl="1"/>
            <a:r>
              <a:rPr lang="en-US" dirty="0" smtClean="0"/>
              <a:t>FD-MIMO WI (RAN1-led): RP-15xxxx</a:t>
            </a:r>
          </a:p>
          <a:p>
            <a:pPr lvl="1"/>
            <a:r>
              <a:rPr lang="en-US" dirty="0" smtClean="0"/>
              <a:t>LTE V2X SI (RAN1-led): RP-15xxxx</a:t>
            </a:r>
          </a:p>
          <a:p>
            <a:pPr lvl="1"/>
            <a:r>
              <a:rPr lang="en-US" dirty="0" smtClean="0"/>
              <a:t>Control Channel IM (RAN4-led): RP-15xxxx</a:t>
            </a:r>
          </a:p>
          <a:p>
            <a:r>
              <a:rPr lang="en-US" dirty="0" smtClean="0"/>
              <a:t>Note: this WF only treats RAN1/4-led WI/SI.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275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Appendix: TUs in Q3 2015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3297121"/>
              </p:ext>
            </p:extLst>
          </p:nvPr>
        </p:nvGraphicFramePr>
        <p:xfrm>
          <a:off x="228600" y="1371600"/>
          <a:ext cx="8839197" cy="361695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450034"/>
                <a:gridCol w="914479"/>
                <a:gridCol w="914479"/>
                <a:gridCol w="914479"/>
                <a:gridCol w="914479"/>
                <a:gridCol w="914479"/>
                <a:gridCol w="914479"/>
                <a:gridCol w="914479"/>
                <a:gridCol w="914479"/>
                <a:gridCol w="73331"/>
              </a:tblGrid>
              <a:tr h="28491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gridSpan="9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r>
                        <a:rPr lang="en-GB" sz="1600" dirty="0">
                          <a:effectLst/>
                        </a:rPr>
                        <a:t>RAN #68	Q3/2015	RAN #69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876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R1L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R1U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R2L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R2U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R2J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R3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R4RF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R4RD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1385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82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82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91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91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91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89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76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76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64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1. LAA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64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2. FD-MIMO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64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3. LTE-V2X SI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64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4. Control C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H IM WI (R4-led)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646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Total requested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10.5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lt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600" dirty="0">
                        <a:solidFill>
                          <a:schemeClr val="accent6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565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Appendix: TUs in Q4 2015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5218103"/>
              </p:ext>
            </p:extLst>
          </p:nvPr>
        </p:nvGraphicFramePr>
        <p:xfrm>
          <a:off x="152400" y="1981200"/>
          <a:ext cx="8839217" cy="28486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339793"/>
                <a:gridCol w="406214"/>
                <a:gridCol w="406214"/>
                <a:gridCol w="406214"/>
                <a:gridCol w="406214"/>
                <a:gridCol w="406214"/>
                <a:gridCol w="406214"/>
                <a:gridCol w="406214"/>
                <a:gridCol w="406214"/>
                <a:gridCol w="406214"/>
                <a:gridCol w="406214"/>
                <a:gridCol w="406214"/>
                <a:gridCol w="406214"/>
                <a:gridCol w="406214"/>
                <a:gridCol w="406214"/>
                <a:gridCol w="406214"/>
                <a:gridCol w="406214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gridSpan="16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r>
                        <a:rPr lang="en-GB" sz="1600" dirty="0">
                          <a:effectLst/>
                        </a:rPr>
                        <a:t>RAN #69	Q4/2015	RAN #70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R1L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R1U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R2L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R2U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R2J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R3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R4RF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R4RD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R1L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R1U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R2L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R2U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R2J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R3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R4RF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</a:rPr>
                        <a:t>R4RD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82bis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82bis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91bis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91bis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91bis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89bis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76bis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76bis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83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83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92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92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92</a:t>
                      </a:r>
                      <a:endParaRPr lang="en-US" sz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77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77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1. LAA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2. FD-MIMO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3. LTE-V2X SI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4. Control C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H IM WI (R4-led)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Total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 requested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12.5</a:t>
                      </a:r>
                      <a:endParaRPr lang="en-US" sz="1200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200" kern="1200" dirty="0">
                        <a:solidFill>
                          <a:schemeClr val="accent6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12.5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3.5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985" marR="6985" marT="17780" marB="177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0118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Appendix: TUs in Q1 2016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4641514"/>
              </p:ext>
            </p:extLst>
          </p:nvPr>
        </p:nvGraphicFramePr>
        <p:xfrm>
          <a:off x="228600" y="1600200"/>
          <a:ext cx="8686798" cy="44465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588780"/>
                <a:gridCol w="753143"/>
                <a:gridCol w="753143"/>
                <a:gridCol w="753143"/>
                <a:gridCol w="753143"/>
                <a:gridCol w="753143"/>
                <a:gridCol w="753143"/>
                <a:gridCol w="753143"/>
                <a:gridCol w="753143"/>
                <a:gridCol w="72874"/>
              </a:tblGrid>
              <a:tr h="43358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gridSpan="9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r>
                        <a:rPr lang="en-GB" sz="1200" dirty="0">
                          <a:effectLst/>
                        </a:rPr>
                        <a:t>RAN #70	Q1/2016	RAN #71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258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R1L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R1U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R2L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R2U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R2J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R3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R4RF</a:t>
                      </a:r>
                      <a:endParaRPr lang="en-US" sz="12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R4RD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9229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84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84</a:t>
                      </a: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78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78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178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1. LAA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178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2. FD-MIMO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178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3. LTE-V2X SI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178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4. Control C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H IM WI (R4-led)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r>
                        <a:rPr lang="en-GB" sz="1200" dirty="0" smtClean="0">
                          <a:effectLst/>
                        </a:rPr>
                        <a:t>0.5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178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Total requested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3.5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5182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Appendix: TUs in Q2 2016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5940759"/>
              </p:ext>
            </p:extLst>
          </p:nvPr>
        </p:nvGraphicFramePr>
        <p:xfrm>
          <a:off x="76200" y="1676400"/>
          <a:ext cx="8991596" cy="400920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184524"/>
                <a:gridCol w="362942"/>
                <a:gridCol w="362942"/>
                <a:gridCol w="362942"/>
                <a:gridCol w="362942"/>
                <a:gridCol w="362942"/>
                <a:gridCol w="362942"/>
                <a:gridCol w="362942"/>
                <a:gridCol w="362942"/>
                <a:gridCol w="362942"/>
                <a:gridCol w="362942"/>
                <a:gridCol w="362942"/>
                <a:gridCol w="362942"/>
                <a:gridCol w="362942"/>
                <a:gridCol w="362942"/>
                <a:gridCol w="362942"/>
                <a:gridCol w="362942"/>
              </a:tblGrid>
              <a:tr h="29759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gridSpan="16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700655" algn="l"/>
                          <a:tab pos="5328920" algn="l"/>
                          <a:tab pos="5400675" algn="l"/>
                        </a:tabLst>
                      </a:pPr>
                      <a:r>
                        <a:rPr lang="en-GB" sz="1200" dirty="0">
                          <a:effectLst/>
                        </a:rPr>
                        <a:t>RAN #71	Q2/2016	RAN #72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3066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R1L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R1U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R2L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R2U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R2J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R3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R4RF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R4RD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R1L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R1U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R2L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R2U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R2J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R3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R4RF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</a:rPr>
                        <a:t>R4RD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63548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84bis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84bis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92bis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92bis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</a:rPr>
                        <a:t>92bis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91bis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78bis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78bis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85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85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93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93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93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92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79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79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6985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5545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1. LAA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5545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2. FD-MIMO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5545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3. LTE-V2X SI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 WI (R1-led)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5545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/>
                          <a:ea typeface="Times New Roman"/>
                        </a:rPr>
                        <a:t>4. Control C</a:t>
                      </a:r>
                      <a:r>
                        <a:rPr lang="en-US" sz="1600" baseline="0" dirty="0" smtClean="0">
                          <a:effectLst/>
                          <a:latin typeface="Times New Roman"/>
                          <a:ea typeface="Times New Roman"/>
                        </a:rPr>
                        <a:t>H IM WI (R4-led)</a:t>
                      </a:r>
                      <a:endParaRPr lang="en-US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0.5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</a:rPr>
                        <a:t>0.5</a:t>
                      </a: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5545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Total</a:t>
                      </a:r>
                      <a:r>
                        <a:rPr lang="en-US" sz="1200" baseline="0" dirty="0" smtClean="0">
                          <a:effectLst/>
                          <a:latin typeface="Times New Roman"/>
                          <a:ea typeface="Times New Roman"/>
                        </a:rPr>
                        <a:t> requested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3.5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Times New Roman"/>
                        </a:rPr>
                        <a:t>3.5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985" marR="6985" marT="17780" marB="177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915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425</Words>
  <Application>Microsoft Office PowerPoint</Application>
  <PresentationFormat>On-screen Show (4:3)</PresentationFormat>
  <Paragraphs>261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WF on New LTE WI/SIs for Rel-13</vt:lpstr>
      <vt:lpstr>Proposals</vt:lpstr>
      <vt:lpstr>Appendix: TUs in Q3 2015</vt:lpstr>
      <vt:lpstr>Appendix: TUs in Q4 2015</vt:lpstr>
      <vt:lpstr>Appendix: TUs in Q1 2016</vt:lpstr>
      <vt:lpstr>Appendix: TUs in Q2 2016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New WI/SIs for Rel-13</dc:title>
  <dc:creator>Han, Seunghee</dc:creator>
  <cp:lastModifiedBy>Han, Seunghee</cp:lastModifiedBy>
  <cp:revision>85</cp:revision>
  <dcterms:created xsi:type="dcterms:W3CDTF">2006-08-16T00:00:00Z</dcterms:created>
  <dcterms:modified xsi:type="dcterms:W3CDTF">2015-06-18T06:07:06Z</dcterms:modified>
</cp:coreProperties>
</file>