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2" r:id="rId1"/>
  </p:sldMasterIdLst>
  <p:notesMasterIdLst>
    <p:notesMasterId r:id="rId8"/>
  </p:notesMasterIdLst>
  <p:handoutMasterIdLst>
    <p:handoutMasterId r:id="rId9"/>
  </p:handoutMasterIdLst>
  <p:sldIdLst>
    <p:sldId id="259" r:id="rId2"/>
    <p:sldId id="285" r:id="rId3"/>
    <p:sldId id="301" r:id="rId4"/>
    <p:sldId id="313" r:id="rId5"/>
    <p:sldId id="309" r:id="rId6"/>
    <p:sldId id="261" r:id="rId7"/>
  </p:sldIdLst>
  <p:sldSz cx="12192000" cy="6858000"/>
  <p:notesSz cx="6884988" cy="10018713"/>
  <p:embeddedFontLst>
    <p:embeddedFont>
      <p:font typeface="Ericsson Capital TT" panose="02000503000000020004" pitchFamily="2" charset="0"/>
      <p:regular r:id="rId10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85"/>
            <p14:sldId id="301"/>
            <p14:sldId id="313"/>
            <p14:sldId id="309"/>
            <p14:sldId id="261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fano Sorrentino" initials="SS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9D4"/>
    <a:srgbClr val="9FB7D3"/>
    <a:srgbClr val="8BC5FF"/>
    <a:srgbClr val="99CCFF"/>
    <a:srgbClr val="6A8FBF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87" autoAdjust="0"/>
    <p:restoredTop sz="95319" autoAdjust="0"/>
  </p:normalViewPr>
  <p:slideViewPr>
    <p:cSldViewPr snapToGrid="0" snapToObjects="1">
      <p:cViewPr>
        <p:scale>
          <a:sx n="70" d="100"/>
          <a:sy n="70" d="100"/>
        </p:scale>
        <p:origin x="-1176" y="-102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2015-03-03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E46A-B671-4B49-9A0D-EA7A6CF1C147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ACDC01-0B94-4843-A328-D69F6E2A66CE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931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309A69-963E-4326-8FD0-47A3659CD920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941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309A69-963E-4326-8FD0-47A3659CD920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9411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1D9FA0-14AC-494C-8AFA-F8261DAFCB67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598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F9722-C36E-4569-8505-2734BC07E2FC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824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587015" y="158449"/>
            <a:ext cx="10645428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292" y="6509933"/>
            <a:ext cx="70908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6318" y="1284288"/>
            <a:ext cx="10646833" cy="51260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53992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Ericsson Confidential  |  2015-03-03  |  Page </a:t>
            </a:r>
            <a:fld id="{6D2C0874-ABDE-47DC-A156-EB139E81BD5F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1" r:id="rId18"/>
    <p:sldLayoutId id="2147483700" r:id="rId19"/>
    <p:sldLayoutId id="2147483680" r:id="rId20"/>
    <p:sldLayoutId id="2147483699" r:id="rId21"/>
    <p:sldLayoutId id="2147483696" r:id="rId22"/>
    <p:sldLayoutId id="2147483698" r:id="rId23"/>
    <p:sldLayoutId id="2147483697" r:id="rId2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dirty="0"/>
              <a:t>  </a:t>
            </a:r>
            <a:r>
              <a:rPr lang="en-US" sz="2800" dirty="0" smtClean="0"/>
              <a:t>RP-150847 </a:t>
            </a:r>
            <a:r>
              <a:rPr lang="en-US" sz="2800" dirty="0"/>
              <a:t>- Motivation for New proposed </a:t>
            </a:r>
            <a:r>
              <a:rPr lang="en-US" sz="2800" dirty="0" smtClean="0"/>
              <a:t>WI</a:t>
            </a:r>
            <a:endParaRPr lang="en-US" dirty="0"/>
          </a:p>
        </p:txBody>
      </p:sp>
      <p:sp>
        <p:nvSpPr>
          <p:cNvPr id="6" name="Title 3"/>
          <p:cNvSpPr>
            <a:spLocks noGrp="1"/>
          </p:cNvSpPr>
          <p:nvPr>
            <p:ph type="ctrTitle"/>
          </p:nvPr>
        </p:nvSpPr>
        <p:spPr>
          <a:xfrm>
            <a:off x="393699" y="1808709"/>
            <a:ext cx="11561739" cy="3159076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blipFill>
                  <a:blip r:embed="rId4"/>
                  <a:stretch>
                    <a:fillRect/>
                  </a:stretch>
                </a:blipFill>
              </a:rPr>
              <a:t>Small data coverage enhancements for </a:t>
            </a:r>
            <a:r>
              <a:rPr lang="en-US" dirty="0" err="1" smtClean="0">
                <a:blipFill>
                  <a:blip r:embed="rId4"/>
                  <a:stretch>
                    <a:fillRect/>
                  </a:stretch>
                </a:blipFill>
              </a:rPr>
              <a:t>umts</a:t>
            </a:r>
            <a:endParaRPr lang="en-US" sz="6600" dirty="0">
              <a:blipFill>
                <a:blip r:embed="rId4"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 hangingPunct="0"/>
            <a:r>
              <a:rPr lang="en-US" dirty="0" smtClean="0"/>
              <a:t>During the Study Item phase </a:t>
            </a:r>
            <a:r>
              <a:rPr lang="en-GB" dirty="0" smtClean="0"/>
              <a:t>several </a:t>
            </a:r>
            <a:r>
              <a:rPr lang="en-GB" dirty="0"/>
              <a:t>physical channels were subject to coverage evaluations in order to identify potential bottle necks</a:t>
            </a:r>
            <a:r>
              <a:rPr lang="en-US" dirty="0" smtClean="0"/>
              <a:t>.</a:t>
            </a:r>
          </a:p>
          <a:p>
            <a:pPr marL="0" indent="0" algn="just" hangingPunct="0">
              <a:buNone/>
            </a:pPr>
            <a:endParaRPr lang="en-US" dirty="0" smtClean="0"/>
          </a:p>
          <a:p>
            <a:pPr algn="just" hangingPunct="0"/>
            <a:r>
              <a:rPr lang="en-GB" dirty="0" smtClean="0"/>
              <a:t>From the investigations performed it was concluded that the </a:t>
            </a:r>
            <a:r>
              <a:rPr lang="en-GB" dirty="0"/>
              <a:t>PRACH preamble, the </a:t>
            </a:r>
            <a:r>
              <a:rPr lang="en-GB" dirty="0" smtClean="0"/>
              <a:t>PRACH </a:t>
            </a:r>
            <a:r>
              <a:rPr lang="en-GB" dirty="0"/>
              <a:t>message, </a:t>
            </a:r>
            <a:r>
              <a:rPr lang="en-GB" dirty="0" smtClean="0"/>
              <a:t>EUL</a:t>
            </a:r>
            <a:r>
              <a:rPr lang="en-GB" dirty="0"/>
              <a:t>, and </a:t>
            </a:r>
            <a:r>
              <a:rPr lang="en-GB" dirty="0" smtClean="0"/>
              <a:t>PCH are </a:t>
            </a:r>
            <a:r>
              <a:rPr lang="en-GB" dirty="0"/>
              <a:t>the </a:t>
            </a:r>
            <a:r>
              <a:rPr lang="en-GB" dirty="0" smtClean="0"/>
              <a:t>channels </a:t>
            </a:r>
            <a:r>
              <a:rPr lang="en-GB" dirty="0"/>
              <a:t>more limited in coverage among the ones that were </a:t>
            </a:r>
            <a:r>
              <a:rPr lang="en-GB" dirty="0" smtClean="0"/>
              <a:t>evaluated.</a:t>
            </a:r>
          </a:p>
          <a:p>
            <a:pPr marL="0" indent="0" algn="just" hangingPunct="0">
              <a:buNone/>
            </a:pPr>
            <a:endParaRPr lang="en-US" dirty="0" smtClean="0"/>
          </a:p>
          <a:p>
            <a:pPr algn="just" hangingPunct="0"/>
            <a:r>
              <a:rPr lang="en-GB" dirty="0" smtClean="0"/>
              <a:t>Since that conclusion was made, and due to the different nature of the channels, the TSG RAN WG1 has focused </a:t>
            </a:r>
            <a:r>
              <a:rPr lang="en-GB" dirty="0"/>
              <a:t>most of </a:t>
            </a:r>
            <a:r>
              <a:rPr lang="en-GB" dirty="0" smtClean="0"/>
              <a:t>their </a:t>
            </a:r>
            <a:r>
              <a:rPr lang="en-GB" dirty="0"/>
              <a:t>efforts and investigations on finding potential solutions for improving the coverage of those </a:t>
            </a:r>
            <a:r>
              <a:rPr lang="en-GB" dirty="0" smtClean="0"/>
              <a:t>channels along with L1 signalling optimizations on the E-DPCCH.</a:t>
            </a:r>
            <a:endParaRPr lang="en-US" sz="24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7494588" cy="108585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Ericsson Capital TT" pitchFamily="2" charset="0"/>
              </a:rPr>
              <a:t>Background</a:t>
            </a:r>
            <a:endParaRPr lang="en-US" altLang="en-US" sz="3600" dirty="0" smtClean="0">
              <a:latin typeface="Ericsson Capital 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4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Coverage </a:t>
            </a:r>
            <a:r>
              <a:rPr lang="en-GB" dirty="0"/>
              <a:t>enhancements: Specify </a:t>
            </a:r>
            <a:r>
              <a:rPr lang="en-GB" dirty="0" smtClean="0"/>
              <a:t>a technical </a:t>
            </a:r>
            <a:r>
              <a:rPr lang="en-GB" dirty="0"/>
              <a:t>solution for each of the physical channels that during the SI phase were identified as bottlenecks</a:t>
            </a:r>
            <a:r>
              <a:rPr lang="en-GB" dirty="0" smtClean="0"/>
              <a:t>.</a:t>
            </a:r>
          </a:p>
          <a:p>
            <a:pPr marL="0" lvl="0" indent="0" hangingPunct="0">
              <a:buNone/>
            </a:pPr>
            <a:endParaRPr lang="sv-SE" dirty="0"/>
          </a:p>
          <a:p>
            <a:pPr lvl="1" hangingPunct="0"/>
            <a:r>
              <a:rPr lang="en-GB" dirty="0"/>
              <a:t>PRACH preamble</a:t>
            </a:r>
            <a:endParaRPr lang="sv-SE" dirty="0"/>
          </a:p>
          <a:p>
            <a:pPr lvl="2" hangingPunct="0"/>
            <a:r>
              <a:rPr lang="en-GB" dirty="0"/>
              <a:t>A solution facilitating the PRACH Preamble </a:t>
            </a:r>
            <a:r>
              <a:rPr lang="en-GB" dirty="0" smtClean="0"/>
              <a:t>Repetition shall be standardized.</a:t>
            </a:r>
          </a:p>
          <a:p>
            <a:pPr marL="355600" lvl="1" indent="0" hangingPunct="0">
              <a:buNone/>
            </a:pPr>
            <a:endParaRPr lang="sv-SE" dirty="0"/>
          </a:p>
          <a:p>
            <a:pPr lvl="1" hangingPunct="0"/>
            <a:r>
              <a:rPr lang="en-GB" dirty="0"/>
              <a:t>PRACH message </a:t>
            </a:r>
            <a:endParaRPr lang="sv-SE" dirty="0"/>
          </a:p>
          <a:p>
            <a:pPr lvl="2" hangingPunct="0"/>
            <a:r>
              <a:rPr lang="en-GB" dirty="0"/>
              <a:t>A solution facilitating the PRACH Message Repetition shall be standardized</a:t>
            </a:r>
            <a:r>
              <a:rPr lang="en-GB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RAN Work Item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28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799999"/>
            <a:ext cx="11135785" cy="4423379"/>
          </a:xfrm>
        </p:spPr>
        <p:txBody>
          <a:bodyPr/>
          <a:lstStyle/>
          <a:p>
            <a:pPr lvl="1" hangingPunct="0"/>
            <a:r>
              <a:rPr lang="en-GB" sz="1600" dirty="0"/>
              <a:t>PCH</a:t>
            </a:r>
            <a:endParaRPr lang="sv-SE" sz="1600" dirty="0"/>
          </a:p>
          <a:p>
            <a:pPr lvl="2" hangingPunct="0"/>
            <a:r>
              <a:rPr lang="en-GB" sz="1800" dirty="0"/>
              <a:t>A solution facilitating PCH coverage enhancements shall be standardized based on either</a:t>
            </a:r>
            <a:endParaRPr lang="sv-SE" sz="1800" dirty="0"/>
          </a:p>
          <a:p>
            <a:pPr lvl="3" hangingPunct="0"/>
            <a:r>
              <a:rPr lang="en-GB" sz="1800" dirty="0"/>
              <a:t>Smaller PCH TBS</a:t>
            </a:r>
            <a:endParaRPr lang="sv-SE" sz="1800" dirty="0"/>
          </a:p>
          <a:p>
            <a:pPr lvl="3" hangingPunct="0"/>
            <a:r>
              <a:rPr lang="en-GB" sz="1800" dirty="0"/>
              <a:t>Dynamic Power Boosting</a:t>
            </a:r>
            <a:endParaRPr lang="sv-SE" sz="1800" dirty="0"/>
          </a:p>
          <a:p>
            <a:pPr lvl="2" hangingPunct="0"/>
            <a:r>
              <a:rPr lang="en-GB" sz="1800" dirty="0"/>
              <a:t>or both if due to its orthogonal nature are seen as a complementary solutions for enhancing further the coverage of the PCH</a:t>
            </a:r>
            <a:r>
              <a:rPr lang="en-GB" sz="1800" dirty="0" smtClean="0"/>
              <a:t>.</a:t>
            </a:r>
          </a:p>
          <a:p>
            <a:pPr marL="355600" lvl="1" indent="0" hangingPunct="0">
              <a:buNone/>
            </a:pPr>
            <a:endParaRPr lang="sv-SE" sz="1800" dirty="0"/>
          </a:p>
          <a:p>
            <a:pPr lvl="1" hangingPunct="0"/>
            <a:r>
              <a:rPr lang="en-GB" sz="1600" dirty="0"/>
              <a:t>EUL </a:t>
            </a:r>
            <a:endParaRPr lang="sv-SE" sz="1600" dirty="0"/>
          </a:p>
          <a:p>
            <a:pPr lvl="2" hangingPunct="0"/>
            <a:r>
              <a:rPr lang="en-GB" sz="1800" dirty="0"/>
              <a:t>A solution facilitating the EUL coverage enhancements shall be standardized based on either: </a:t>
            </a:r>
            <a:endParaRPr lang="sv-SE" sz="1800" dirty="0"/>
          </a:p>
          <a:p>
            <a:pPr lvl="3" hangingPunct="0"/>
            <a:r>
              <a:rPr lang="en-GB" sz="1800" dirty="0"/>
              <a:t>EUL consecutive TTI repetitions</a:t>
            </a:r>
            <a:endParaRPr lang="sv-SE" sz="1800" dirty="0"/>
          </a:p>
          <a:p>
            <a:pPr lvl="3" hangingPunct="0"/>
            <a:r>
              <a:rPr lang="en-GB" sz="1800" dirty="0"/>
              <a:t>EUL TDM operation (w/o repetitions)</a:t>
            </a:r>
            <a:endParaRPr lang="sv-SE" sz="1800" dirty="0"/>
          </a:p>
          <a:p>
            <a:pPr lvl="2" hangingPunct="0"/>
            <a:r>
              <a:rPr lang="en-GB" sz="1800" dirty="0"/>
              <a:t>and L1 E-DPCCH optimizations if they are seen beneficial as complementary solutions for enhancing further the coverage of the EUL.</a:t>
            </a:r>
            <a:endParaRPr lang="sv-SE" sz="1800" dirty="0"/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RAN Work Item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07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overage range extension for the channels identified as bottle necks.</a:t>
            </a:r>
          </a:p>
          <a:p>
            <a:endParaRPr lang="en-US" dirty="0"/>
          </a:p>
          <a:p>
            <a:r>
              <a:rPr lang="en-US" dirty="0"/>
              <a:t>Better </a:t>
            </a:r>
            <a:r>
              <a:rPr lang="en-US" dirty="0" smtClean="0"/>
              <a:t>coverage balancing </a:t>
            </a:r>
            <a:r>
              <a:rPr lang="en-US" dirty="0"/>
              <a:t>between the </a:t>
            </a:r>
            <a:r>
              <a:rPr lang="en-US" dirty="0" smtClean="0"/>
              <a:t>channels.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Increased service availability for UEs in a coverage limited situation.</a:t>
            </a:r>
          </a:p>
          <a:p>
            <a:endParaRPr lang="en-US" dirty="0"/>
          </a:p>
          <a:p>
            <a:r>
              <a:rPr lang="en-US" dirty="0" smtClean="0"/>
              <a:t>The improvements are beneficial not only for machine devices or small data transmissions but for the UL and DL transmissions in general.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79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4013</TotalTime>
  <Words>333</Words>
  <Application>Microsoft Office PowerPoint</Application>
  <PresentationFormat>Custom</PresentationFormat>
  <Paragraphs>61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Ericsson Capital TT</vt:lpstr>
      <vt:lpstr>PresentationTemplate2011</vt:lpstr>
      <vt:lpstr>Small data coverage enhancements for umts</vt:lpstr>
      <vt:lpstr>Background</vt:lpstr>
      <vt:lpstr>Proposed RAN Work Item</vt:lpstr>
      <vt:lpstr>Proposed RAN Work Item</vt:lpstr>
      <vt:lpstr>benefits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Signalling Reduction for Idle-Active Transitions in LTE</dc:title>
  <dc:creator>Stefano Sorrentino</dc:creator>
  <dc:description>Rev PA1</dc:description>
  <cp:lastModifiedBy>Ericsson</cp:lastModifiedBy>
  <cp:revision>233</cp:revision>
  <dcterms:created xsi:type="dcterms:W3CDTF">2011-05-24T09:22:48Z</dcterms:created>
  <dcterms:modified xsi:type="dcterms:W3CDTF">2015-06-08T11:11:24Z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Ericsson Confidential</vt:lpwstr>
  </property>
  <property fmtid="{D5CDD505-2E9C-101B-9397-08002B2CF9AE}" pid="13" name="txtConfLabel">
    <vt:lpwstr>Ericsson Confidential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true</vt:bool>
  </property>
  <property fmtid="{D5CDD505-2E9C-101B-9397-08002B2CF9AE}" pid="17" name="optFooterCVLCopyright">
    <vt:bool>false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false</vt:bool>
  </property>
  <property fmtid="{D5CDD505-2E9C-101B-9397-08002B2CF9AE}" pid="25" name="optEnterText4">
    <vt:bool>true</vt:bool>
  </property>
  <property fmtid="{D5CDD505-2E9C-101B-9397-08002B2CF9AE}" pid="26" name="LeftFooterField">
    <vt:lpwstr/>
  </property>
  <property fmtid="{D5CDD505-2E9C-101B-9397-08002B2CF9AE}" pid="27" name="MiddleFooterField">
    <vt:lpwstr>Ericsson Confidential</vt:lpwstr>
  </property>
  <property fmtid="{D5CDD505-2E9C-101B-9397-08002B2CF9AE}" pid="28" name="RightFooterField">
    <vt:lpwstr/>
  </property>
  <property fmtid="{D5CDD505-2E9C-101B-9397-08002B2CF9AE}" pid="29" name="RightFooterField2">
    <vt:lpwstr>2015-03-03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>Stefano Sorrentino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REL-13 D2D STRATEGY PROPOSAL</vt:lpwstr>
  </property>
  <property fmtid="{D5CDD505-2E9C-101B-9397-08002B2CF9AE}" pid="43" name="Title">
    <vt:lpwstr/>
  </property>
  <property fmtid="{D5CDD505-2E9C-101B-9397-08002B2CF9AE}" pid="44" name="Date">
    <vt:lpwstr>2014-11-28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