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582" r:id="rId2"/>
    <p:sldId id="584" r:id="rId3"/>
    <p:sldId id="558" r:id="rId4"/>
    <p:sldId id="585" r:id="rId5"/>
    <p:sldId id="586" r:id="rId6"/>
    <p:sldId id="587" r:id="rId7"/>
    <p:sldId id="588" r:id="rId8"/>
    <p:sldId id="589" r:id="rId9"/>
    <p:sldId id="590" r:id="rId10"/>
    <p:sldId id="591" r:id="rId11"/>
    <p:sldId id="592" r:id="rId12"/>
    <p:sldId id="593" r:id="rId13"/>
    <p:sldId id="595" r:id="rId14"/>
    <p:sldId id="583" r:id="rId15"/>
    <p:sldId id="594" r:id="rId16"/>
    <p:sldId id="597" r:id="rId17"/>
    <p:sldId id="598" r:id="rId18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3300"/>
    <a:srgbClr val="CC00CC"/>
    <a:srgbClr val="008000"/>
    <a:srgbClr val="CC3300"/>
    <a:srgbClr val="FFCC00"/>
    <a:srgbClr val="00CC00"/>
    <a:srgbClr val="FF9900"/>
    <a:srgbClr val="CCECFF"/>
    <a:srgbClr val="FFCC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771" autoAdjust="0"/>
    <p:restoredTop sz="98189" autoAdjust="0"/>
  </p:normalViewPr>
  <p:slideViewPr>
    <p:cSldViewPr showGuides="1">
      <p:cViewPr varScale="1">
        <p:scale>
          <a:sx n="89" d="100"/>
          <a:sy n="89" d="100"/>
        </p:scale>
        <p:origin x="-1314" y="-102"/>
      </p:cViewPr>
      <p:guideLst>
        <p:guide orient="horz" pos="43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-3330" y="-90"/>
      </p:cViewPr>
      <p:guideLst>
        <p:guide orient="horz" pos="3126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EB4C79-4D99-4CD6-A915-6D10C85E0EEB}" type="datetimeFigureOut">
              <a:rPr lang="ko-KR" altLang="en-US" smtClean="0"/>
              <a:pPr/>
              <a:t>2015-06-09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2BE9F-D60D-4BC8-B19D-227839A0928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96023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1964D8-98A7-42EA-8952-1A2C76F9624E}" type="datetimeFigureOut">
              <a:rPr lang="ko-KR" altLang="en-US" smtClean="0"/>
              <a:pPr/>
              <a:t>2015-06-09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E0FD0-4B71-4284-804F-B4DBF084AE9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801657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ctrTitle"/>
          </p:nvPr>
        </p:nvSpPr>
        <p:spPr>
          <a:xfrm>
            <a:off x="686027" y="2492897"/>
            <a:ext cx="7771947" cy="1469571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4400" b="1">
                <a:latin typeface="돋움" pitchFamily="50" charset="-127"/>
                <a:ea typeface="돋움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부제목 2"/>
          <p:cNvSpPr>
            <a:spLocks noGrp="1"/>
          </p:cNvSpPr>
          <p:nvPr>
            <p:ph type="subTitle" idx="1"/>
          </p:nvPr>
        </p:nvSpPr>
        <p:spPr>
          <a:xfrm>
            <a:off x="1372054" y="4429132"/>
            <a:ext cx="6399893" cy="1209896"/>
          </a:xfrm>
          <a:prstGeom prst="rect">
            <a:avLst/>
          </a:prstGeom>
        </p:spPr>
        <p:txBody>
          <a:bodyPr lIns="68415" tIns="34208" rIns="68415" bIns="34208"/>
          <a:lstStyle>
            <a:lvl1pPr marL="0" indent="0" algn="ctr">
              <a:buNone/>
              <a:defRPr b="1">
                <a:latin typeface="돋움" pitchFamily="50" charset="-127"/>
                <a:ea typeface="돋움" pitchFamily="50" charset="-127"/>
              </a:defRPr>
            </a:lvl1pPr>
            <a:lvl2pPr marL="342077" indent="0" algn="ctr">
              <a:buNone/>
              <a:defRPr/>
            </a:lvl2pPr>
            <a:lvl3pPr marL="684154" indent="0" algn="ctr">
              <a:buNone/>
              <a:defRPr/>
            </a:lvl3pPr>
            <a:lvl4pPr marL="1026231" indent="0" algn="ctr">
              <a:buNone/>
              <a:defRPr/>
            </a:lvl4pPr>
            <a:lvl5pPr marL="1368308" indent="0" algn="ctr">
              <a:buNone/>
              <a:defRPr/>
            </a:lvl5pPr>
            <a:lvl6pPr marL="1710385" indent="0" algn="ctr">
              <a:buNone/>
              <a:defRPr/>
            </a:lvl6pPr>
            <a:lvl7pPr marL="2052462" indent="0" algn="ctr">
              <a:buNone/>
              <a:defRPr/>
            </a:lvl7pPr>
            <a:lvl8pPr marL="2394539" indent="0" algn="ctr">
              <a:buNone/>
              <a:defRPr/>
            </a:lvl8pPr>
            <a:lvl9pPr marL="2736616" indent="0" algn="ctr">
              <a:buNone/>
              <a:defRPr/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12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13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651A9FA-11A7-4BF6-BB6C-F379AD0E3A50}" type="datetimeFigureOut">
              <a:rPr lang="ko-KR" altLang="en-US" smtClean="0"/>
              <a:pPr/>
              <a:t>2015-06-09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651A9FA-11A7-4BF6-BB6C-F379AD0E3A50}" type="datetimeFigureOut">
              <a:rPr lang="ko-KR" altLang="en-US" smtClean="0"/>
              <a:pPr/>
              <a:t>2015-06-09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651A9FA-11A7-4BF6-BB6C-F379AD0E3A50}" type="datetimeFigureOut">
              <a:rPr lang="ko-KR" altLang="en-US" smtClean="0"/>
              <a:pPr/>
              <a:t>2015-06-09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651A9FA-11A7-4BF6-BB6C-F379AD0E3A50}" type="datetimeFigureOut">
              <a:rPr lang="ko-KR" altLang="en-US" smtClean="0"/>
              <a:pPr/>
              <a:t>2015-06-09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456974" y="60098"/>
            <a:ext cx="8230053" cy="511383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2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7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401270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buFont typeface="Wingdings" pitchFamily="2" charset="2"/>
              <a:buChar char="Ø"/>
              <a:defRPr sz="1800" baseline="0">
                <a:latin typeface="맑은 고딕" pitchFamily="50" charset="-127"/>
                <a:ea typeface="맑은 고딕" pitchFamily="50" charset="-127"/>
              </a:defRPr>
            </a:lvl1pPr>
            <a:lvl2pPr>
              <a:defRPr sz="1800" baseline="0">
                <a:latin typeface="맑은 고딕" pitchFamily="50" charset="-127"/>
                <a:ea typeface="맑은 고딕" pitchFamily="50" charset="-127"/>
              </a:defRPr>
            </a:lvl2pPr>
            <a:lvl3pPr>
              <a:buFont typeface="Wingdings" pitchFamily="2" charset="2"/>
              <a:buChar char="§"/>
              <a:defRPr sz="1800" baseline="0">
                <a:latin typeface="맑은 고딕" pitchFamily="50" charset="-127"/>
                <a:ea typeface="맑은 고딕" pitchFamily="50" charset="-127"/>
              </a:defRPr>
            </a:lvl3pPr>
            <a:lvl4pPr>
              <a:buFont typeface="Arial" pitchFamily="34" charset="0"/>
              <a:buChar char="•"/>
              <a:defRPr sz="18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8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18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8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501903" y="6500834"/>
            <a:ext cx="2133600" cy="238082"/>
          </a:xfrm>
        </p:spPr>
        <p:txBody>
          <a:bodyPr/>
          <a:lstStyle>
            <a:lvl1pPr algn="ctr">
              <a:defRPr sz="1200" b="1"/>
            </a:lvl1pPr>
          </a:lstStyle>
          <a:p>
            <a:fld id="{E667E36C-1A9B-4CB3-A131-4C3E309ED61B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651A9FA-11A7-4BF6-BB6C-F379AD0E3A50}" type="datetimeFigureOut">
              <a:rPr lang="ko-KR" altLang="en-US" smtClean="0"/>
              <a:pPr/>
              <a:t>2015-06-09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2" name="그림 11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3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651A9FA-11A7-4BF6-BB6C-F379AD0E3A50}" type="datetimeFigureOut">
              <a:rPr lang="ko-KR" altLang="en-US" smtClean="0"/>
              <a:pPr/>
              <a:t>2015-06-09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651A9FA-11A7-4BF6-BB6C-F379AD0E3A50}" type="datetimeFigureOut">
              <a:rPr lang="ko-KR" altLang="en-US" smtClean="0"/>
              <a:pPr/>
              <a:t>2015-06-09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651A9FA-11A7-4BF6-BB6C-F379AD0E3A50}" type="datetimeFigureOut">
              <a:rPr lang="ko-KR" altLang="en-US" smtClean="0"/>
              <a:pPr/>
              <a:t>2015-06-09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651A9FA-11A7-4BF6-BB6C-F379AD0E3A50}" type="datetimeFigureOut">
              <a:rPr lang="ko-KR" altLang="en-US" smtClean="0"/>
              <a:pPr/>
              <a:t>2015-06-09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0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직사각형 10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2" name="직사각형 11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7" name="그룹 16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8" name="그림 17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9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651A9FA-11A7-4BF6-BB6C-F379AD0E3A50}" type="datetimeFigureOut">
              <a:rPr lang="ko-KR" altLang="en-US" smtClean="0"/>
              <a:pPr/>
              <a:t>2015-06-09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9" name="그룹 8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0" name="그림 9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1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651A9FA-11A7-4BF6-BB6C-F379AD0E3A50}" type="datetimeFigureOut">
              <a:rPr lang="ko-KR" altLang="en-US" smtClean="0"/>
              <a:pPr/>
              <a:t>2015-06-09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5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직사각형 5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2" name="그룹 11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3" name="그림 12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0" r:id="rId3"/>
    <p:sldLayoutId id="2147483649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image" Target="../media/image5.png"/><Relationship Id="rId21" Type="http://schemas.openxmlformats.org/officeDocument/2006/relationships/image" Target="../media/image23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openxmlformats.org/officeDocument/2006/relationships/image" Target="../media/image4.png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24" Type="http://schemas.openxmlformats.org/officeDocument/2006/relationships/image" Target="../media/image26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Relationship Id="rId22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그림 7" descr="BK.png"/>
          <p:cNvPicPr>
            <a:picLocks noChangeAspect="1"/>
          </p:cNvPicPr>
          <p:nvPr/>
        </p:nvPicPr>
        <p:blipFill>
          <a:blip r:embed="rId2" cstate="print"/>
          <a:srcRect l="4326" r="1062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9" name="부제목 2"/>
          <p:cNvSpPr>
            <a:spLocks noGrp="1"/>
          </p:cNvSpPr>
          <p:nvPr/>
        </p:nvSpPr>
        <p:spPr bwMode="auto">
          <a:xfrm>
            <a:off x="1104900" y="5099645"/>
            <a:ext cx="693420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415" tIns="34208" rIns="68415" bIns="34208"/>
          <a:lstStyle/>
          <a:p>
            <a:pPr algn="ctr" defTabSz="957263" eaLnBrk="0" hangingPunct="0"/>
            <a:r>
              <a:rPr kumimoji="1" lang="en-US" altLang="ko-KR" sz="2400" b="1" dirty="0" smtClean="0">
                <a:latin typeface="맑은 고딕" pitchFamily="50" charset="-127"/>
                <a:ea typeface="맑은 고딕" pitchFamily="50" charset="-127"/>
              </a:rPr>
              <a:t>LG Electronics</a:t>
            </a:r>
            <a:endParaRPr kumimoji="1" lang="ko-KR" altLang="en-US" sz="2400" b="1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제목 6"/>
          <p:cNvSpPr>
            <a:spLocks noGrp="1"/>
          </p:cNvSpPr>
          <p:nvPr/>
        </p:nvSpPr>
        <p:spPr>
          <a:xfrm>
            <a:off x="417606" y="2751063"/>
            <a:ext cx="8420100" cy="1470025"/>
          </a:xfrm>
          <a:prstGeom prst="rect">
            <a:avLst/>
          </a:prstGeom>
        </p:spPr>
        <p:txBody>
          <a:bodyPr lIns="68415" tIns="34208" rIns="68415" bIns="34208"/>
          <a:lstStyle>
            <a:lvl1pPr algn="ctr" defTabSz="957341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 b="1">
                <a:solidFill>
                  <a:schemeClr val="tx1"/>
                </a:solidFill>
                <a:latin typeface="돋움" pitchFamily="50" charset="-127"/>
                <a:ea typeface="돋움" pitchFamily="50" charset="-127"/>
                <a:cs typeface="+mj-cs"/>
              </a:defRPr>
            </a:lvl1pPr>
            <a:lvl2pPr algn="ctr" defTabSz="957341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600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algn="ctr" defTabSz="957341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600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algn="ctr" defTabSz="957341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600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algn="ctr" defTabSz="957341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600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342077" algn="ctr" defTabSz="957341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600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684154" algn="ctr" defTabSz="957341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600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1026231" algn="ctr" defTabSz="957341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600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1368308" algn="ctr" defTabSz="957341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600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>
              <a:buNone/>
              <a:defRPr/>
            </a:pPr>
            <a:r>
              <a:rPr lang="en-US" altLang="ko-KR" sz="4000" dirty="0" smtClean="0">
                <a:solidFill>
                  <a:srgbClr val="C5003D"/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Motivation of</a:t>
            </a:r>
          </a:p>
          <a:p>
            <a:pPr eaLnBrk="1" hangingPunct="1">
              <a:buNone/>
              <a:defRPr/>
            </a:pPr>
            <a:r>
              <a:rPr lang="en-US" altLang="ko-KR" sz="4000" dirty="0" smtClean="0">
                <a:solidFill>
                  <a:srgbClr val="C5003D"/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Feasibility Study on </a:t>
            </a:r>
          </a:p>
          <a:p>
            <a:pPr eaLnBrk="1" hangingPunct="1">
              <a:buNone/>
              <a:defRPr/>
            </a:pPr>
            <a:r>
              <a:rPr lang="en-US" altLang="ko-KR" sz="4000" dirty="0" smtClean="0">
                <a:solidFill>
                  <a:srgbClr val="C5003D"/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LTE-based V2X Services</a:t>
            </a:r>
          </a:p>
        </p:txBody>
      </p:sp>
      <p:pic>
        <p:nvPicPr>
          <p:cNvPr id="45061" name="그림 11" descr="백색바탕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63695" y="6021288"/>
            <a:ext cx="1662112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95536" y="838453"/>
            <a:ext cx="8568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3GPP TSG RAN WG Meeting #68				       RP-150777</a:t>
            </a:r>
          </a:p>
          <a:p>
            <a:r>
              <a:rPr lang="en-US" altLang="ko-KR" dirty="0" err="1" smtClean="0"/>
              <a:t>Malmö</a:t>
            </a:r>
            <a:r>
              <a:rPr lang="en-US" altLang="ko-KR" dirty="0" smtClean="0"/>
              <a:t>, Sweden, June 15 - 18, 2015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7544" y="1630541"/>
            <a:ext cx="4392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Agenda item: 13.1.1</a:t>
            </a:r>
          </a:p>
          <a:p>
            <a:r>
              <a:rPr lang="en-US" altLang="ko-KR" dirty="0" smtClean="0"/>
              <a:t>Document for: Discussion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3968" y="3528442"/>
            <a:ext cx="4541996" cy="2906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278" y="3538686"/>
            <a:ext cx="4541996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Challenges and possibilities of LTE-based V2X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761310"/>
          </a:xfrm>
        </p:spPr>
        <p:txBody>
          <a:bodyPr/>
          <a:lstStyle/>
          <a:p>
            <a:r>
              <a:rPr lang="en-US" altLang="ko-KR" dirty="0" smtClean="0"/>
              <a:t>Performance enhancement by the assistance from network</a:t>
            </a:r>
          </a:p>
          <a:p>
            <a:pPr lvl="1"/>
            <a:r>
              <a:rPr lang="en-US" altLang="ko-KR" dirty="0" err="1" smtClean="0"/>
              <a:t>eNB</a:t>
            </a:r>
            <a:r>
              <a:rPr lang="en-US" altLang="ko-KR" dirty="0" smtClean="0"/>
              <a:t> overhears vehicle transmissions and forwards them.</a:t>
            </a:r>
          </a:p>
          <a:p>
            <a:pPr lvl="1"/>
            <a:r>
              <a:rPr lang="en-US" altLang="ko-KR" dirty="0" smtClean="0"/>
              <a:t>Vehicles attempt to receive each message twice, directly from the transmitter vehicle and via network forwarding from </a:t>
            </a:r>
            <a:r>
              <a:rPr lang="en-US" altLang="ko-KR" dirty="0" err="1" smtClean="0"/>
              <a:t>eNB</a:t>
            </a:r>
            <a:r>
              <a:rPr lang="en-US" altLang="ko-KR" dirty="0" smtClean="0"/>
              <a:t>.</a:t>
            </a:r>
          </a:p>
          <a:p>
            <a:r>
              <a:rPr lang="en-US" altLang="ko-KR" u="sng" dirty="0" smtClean="0"/>
              <a:t>Assistance from the network can be one possibility to facilitate LTE V2X services.</a:t>
            </a:r>
            <a:endParaRPr lang="ko-KR" altLang="en-US" u="sng" dirty="0" smtClean="0"/>
          </a:p>
          <a:p>
            <a:endParaRPr lang="ko-KR" altLang="en-US" dirty="0"/>
          </a:p>
        </p:txBody>
      </p:sp>
      <p:sp>
        <p:nvSpPr>
          <p:cNvPr id="11" name="타원 10"/>
          <p:cNvSpPr/>
          <p:nvPr/>
        </p:nvSpPr>
        <p:spPr>
          <a:xfrm>
            <a:off x="2411760" y="3600450"/>
            <a:ext cx="144016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755576" y="2952378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 smtClean="0"/>
              <a:t>Using 100% UL and 28% DL resources</a:t>
            </a:r>
            <a:endParaRPr lang="ko-KR" altLang="en-US" sz="1400" dirty="0"/>
          </a:p>
        </p:txBody>
      </p:sp>
      <p:cxnSp>
        <p:nvCxnSpPr>
          <p:cNvPr id="14" name="직선 화살표 연결선 13"/>
          <p:cNvCxnSpPr>
            <a:stCxn id="11" idx="0"/>
          </p:cNvCxnSpPr>
          <p:nvPr/>
        </p:nvCxnSpPr>
        <p:spPr>
          <a:xfrm flipH="1" flipV="1">
            <a:off x="2195736" y="3456434"/>
            <a:ext cx="288032" cy="14401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788024" y="3024386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 smtClean="0"/>
              <a:t>Using 50% UL and 28% DL resources</a:t>
            </a:r>
            <a:endParaRPr lang="ko-KR" altLang="en-US" sz="1400" dirty="0"/>
          </a:p>
        </p:txBody>
      </p:sp>
      <p:sp>
        <p:nvSpPr>
          <p:cNvPr id="19" name="타원 18"/>
          <p:cNvSpPr/>
          <p:nvPr/>
        </p:nvSpPr>
        <p:spPr>
          <a:xfrm>
            <a:off x="6372200" y="3816474"/>
            <a:ext cx="162234" cy="3385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0" name="직선 화살표 연결선 19"/>
          <p:cNvCxnSpPr>
            <a:stCxn id="19" idx="1"/>
            <a:endCxn id="16" idx="2"/>
          </p:cNvCxnSpPr>
          <p:nvPr/>
        </p:nvCxnSpPr>
        <p:spPr>
          <a:xfrm flipH="1" flipV="1">
            <a:off x="6048164" y="3547606"/>
            <a:ext cx="347795" cy="31844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타원 14"/>
          <p:cNvSpPr/>
          <p:nvPr/>
        </p:nvSpPr>
        <p:spPr>
          <a:xfrm>
            <a:off x="1907704" y="4176514"/>
            <a:ext cx="144016" cy="504056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539552" y="5472658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 smtClean="0"/>
              <a:t>Using 100% UL and no DL resources</a:t>
            </a:r>
            <a:endParaRPr lang="ko-KR" altLang="en-US" sz="1400" dirty="0"/>
          </a:p>
        </p:txBody>
      </p:sp>
      <p:cxnSp>
        <p:nvCxnSpPr>
          <p:cNvPr id="23" name="직선 화살표 연결선 22"/>
          <p:cNvCxnSpPr>
            <a:stCxn id="15" idx="4"/>
          </p:cNvCxnSpPr>
          <p:nvPr/>
        </p:nvCxnSpPr>
        <p:spPr>
          <a:xfrm flipH="1">
            <a:off x="1691680" y="4680570"/>
            <a:ext cx="288032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타원 25"/>
          <p:cNvSpPr/>
          <p:nvPr/>
        </p:nvSpPr>
        <p:spPr>
          <a:xfrm>
            <a:off x="6660232" y="4320530"/>
            <a:ext cx="162234" cy="338524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5004048" y="5328642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 smtClean="0"/>
              <a:t>Using 100% UL and no DL resources</a:t>
            </a:r>
            <a:endParaRPr lang="ko-KR" altLang="en-US" sz="1400" dirty="0"/>
          </a:p>
        </p:txBody>
      </p:sp>
      <p:cxnSp>
        <p:nvCxnSpPr>
          <p:cNvPr id="31" name="직선 화살표 연결선 30"/>
          <p:cNvCxnSpPr>
            <a:stCxn id="26" idx="4"/>
          </p:cNvCxnSpPr>
          <p:nvPr/>
        </p:nvCxnSpPr>
        <p:spPr>
          <a:xfrm flipH="1">
            <a:off x="6444208" y="4659054"/>
            <a:ext cx="297141" cy="619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Needs for Rel-13 V2X Study in RAN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Overall study is necessary for LTE V2X.</a:t>
            </a:r>
          </a:p>
          <a:p>
            <a:pPr lvl="1"/>
            <a:r>
              <a:rPr lang="en-US" altLang="ko-KR" dirty="0" smtClean="0"/>
              <a:t>To do the gap analysis, i.e., to see whether / to which extent the current LTE can fulfill the V2X service requirements.</a:t>
            </a:r>
          </a:p>
          <a:p>
            <a:pPr lvl="1"/>
            <a:r>
              <a:rPr lang="en-US" altLang="ko-KR" dirty="0" smtClean="0"/>
              <a:t>To indentify technical options to enable / facilitate V2X services, which may require substantial specification changes.</a:t>
            </a:r>
          </a:p>
          <a:p>
            <a:pPr lvl="2"/>
            <a:r>
              <a:rPr lang="en-US" altLang="ko-KR" dirty="0" smtClean="0"/>
              <a:t>All the three links (uplink, downlink, and </a:t>
            </a:r>
            <a:r>
              <a:rPr lang="en-US" altLang="ko-KR" dirty="0" err="1" smtClean="0"/>
              <a:t>sidelink</a:t>
            </a:r>
            <a:r>
              <a:rPr lang="en-US" altLang="ko-KR" dirty="0" smtClean="0"/>
              <a:t>) need to be studied together to cover the SA1 use cases as well as to find out the set of universal solutions.</a:t>
            </a:r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RAN1 has not performed a study focusing on vehicular communications so far. </a:t>
            </a:r>
          </a:p>
          <a:p>
            <a:pPr lvl="1"/>
            <a:r>
              <a:rPr lang="en-US" altLang="ko-KR" dirty="0" smtClean="0"/>
              <a:t>No evaluation methodology in terms of deployment scenarios and channel models for vehicular communications, proper traffic model and performance metric, and so on.</a:t>
            </a:r>
          </a:p>
          <a:p>
            <a:pPr lvl="1"/>
            <a:r>
              <a:rPr lang="en-US" altLang="ko-KR" dirty="0" smtClean="0"/>
              <a:t>Early start of this feasibility study in Rel-13 will be beneficial for timely completion of the related Rel-14 specification works with high quality.</a:t>
            </a:r>
          </a:p>
          <a:p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 for Rel-13 RAN study on V2X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en-GB" altLang="ko-KR" dirty="0" smtClean="0"/>
              <a:t>We propose that RAN should study V2X in the following steps [9]:</a:t>
            </a:r>
          </a:p>
          <a:p>
            <a:pPr marL="914400" lvl="1" indent="-457200">
              <a:lnSpc>
                <a:spcPct val="120000"/>
              </a:lnSpc>
              <a:buFont typeface="+mj-lt"/>
              <a:buAutoNum type="arabicPeriod"/>
            </a:pPr>
            <a:r>
              <a:rPr lang="en-US" altLang="ko-KR" dirty="0" smtClean="0"/>
              <a:t>Evaluation methodology for V2X</a:t>
            </a:r>
          </a:p>
          <a:p>
            <a:pPr lvl="2" fontAlgn="auto">
              <a:lnSpc>
                <a:spcPct val="120000"/>
              </a:lnSpc>
            </a:pPr>
            <a:r>
              <a:rPr lang="en-GB" altLang="ko-KR" dirty="0" smtClean="0"/>
              <a:t>Deployment scenarios and channel models suitable for vehicular communications</a:t>
            </a:r>
            <a:endParaRPr lang="ko-KR" altLang="ko-KR" dirty="0" smtClean="0"/>
          </a:p>
          <a:p>
            <a:pPr lvl="2" fontAlgn="auto">
              <a:lnSpc>
                <a:spcPct val="120000"/>
              </a:lnSpc>
            </a:pPr>
            <a:r>
              <a:rPr lang="en-GB" altLang="ko-KR" dirty="0" err="1" smtClean="0"/>
              <a:t>Modeling</a:t>
            </a:r>
            <a:r>
              <a:rPr lang="en-GB" altLang="ko-KR" dirty="0" smtClean="0"/>
              <a:t> of vehicle mobility and its impact on the physical layer operations and performance</a:t>
            </a:r>
            <a:endParaRPr lang="ko-KR" altLang="ko-KR" dirty="0" smtClean="0"/>
          </a:p>
          <a:p>
            <a:pPr lvl="2" fontAlgn="auto">
              <a:lnSpc>
                <a:spcPct val="120000"/>
              </a:lnSpc>
            </a:pPr>
            <a:r>
              <a:rPr lang="en-GB" altLang="ko-KR" dirty="0" smtClean="0"/>
              <a:t>Traffic models and performance metrics</a:t>
            </a:r>
            <a:endParaRPr lang="en-US" altLang="ko-KR" dirty="0" smtClean="0"/>
          </a:p>
          <a:p>
            <a:pPr marL="914400" lvl="1" indent="-457200">
              <a:lnSpc>
                <a:spcPct val="120000"/>
              </a:lnSpc>
              <a:buFont typeface="+mj-lt"/>
              <a:buAutoNum type="arabicPeriod"/>
            </a:pPr>
            <a:r>
              <a:rPr lang="en-US" altLang="ko-KR" dirty="0" smtClean="0"/>
              <a:t>Gap analysis between the SA1 requirement and the performance of the existing LTE systems</a:t>
            </a:r>
          </a:p>
          <a:p>
            <a:pPr marL="914400" lvl="1" indent="-457200">
              <a:lnSpc>
                <a:spcPct val="120000"/>
              </a:lnSpc>
              <a:buFont typeface="+mj-lt"/>
              <a:buAutoNum type="arabicPeriod"/>
            </a:pPr>
            <a:r>
              <a:rPr lang="en-US" altLang="ko-KR" dirty="0" smtClean="0"/>
              <a:t>Identification and evaluation of technical options for enhancements in LTE uplink, downlink, and </a:t>
            </a:r>
            <a:r>
              <a:rPr lang="en-US" altLang="ko-KR" dirty="0" err="1" smtClean="0"/>
              <a:t>sidelink</a:t>
            </a:r>
            <a:endParaRPr lang="en-US" altLang="ko-KR" dirty="0" smtClean="0"/>
          </a:p>
          <a:p>
            <a:endParaRPr lang="ko-KR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Work Plan for RAN study in REL-13</a:t>
            </a:r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457200" y="1268760"/>
            <a:ext cx="8229600" cy="5184576"/>
          </a:xfrm>
          <a:prstGeom prst="rect">
            <a:avLst/>
          </a:prstGeom>
        </p:spPr>
        <p:txBody>
          <a:bodyPr vert="horz" lIns="68415" tIns="34208" rIns="68415" bIns="34208" rtlCol="0">
            <a:norm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kumimoji="0" lang="en-US" altLang="ko-KR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kumimoji="0" lang="en-US" altLang="ko-KR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kumimoji="0" lang="en-US" altLang="ko-KR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kumimoji="0" lang="en-US" altLang="ko-KR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kumimoji="0" lang="en-US" altLang="ko-KR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kumimoji="0" lang="en-US" altLang="ko-KR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kumimoji="0" lang="en-US" altLang="ko-KR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742950" marR="0" lvl="1" indent="-2857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US" altLang="ko-KR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14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401270"/>
          </a:xfrm>
        </p:spPr>
        <p:txBody>
          <a:bodyPr/>
          <a:lstStyle/>
          <a:p>
            <a:r>
              <a:rPr lang="en-US" altLang="ko-KR" dirty="0" smtClean="0"/>
              <a:t>Time plan proposal is provided in [10].</a:t>
            </a:r>
            <a:endParaRPr lang="ko-KR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98061"/>
            <a:ext cx="8424936" cy="4795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References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altLang="ko-KR" dirty="0" smtClean="0"/>
              <a:t>[1] RP-150002, </a:t>
            </a:r>
            <a:r>
              <a:rPr lang="en-US" altLang="ko-KR" dirty="0" smtClean="0"/>
              <a:t>Report of 3GPP TSG RAN meeting #66.</a:t>
            </a:r>
            <a:endParaRPr lang="en-GB" altLang="ko-KR" dirty="0" smtClean="0"/>
          </a:p>
          <a:p>
            <a:pPr marL="0" indent="0">
              <a:buNone/>
            </a:pPr>
            <a:r>
              <a:rPr lang="en-GB" altLang="ko-KR" dirty="0" smtClean="0"/>
              <a:t>[2] RP-142312, </a:t>
            </a:r>
            <a:r>
              <a:rPr lang="en-US" altLang="ko-KR" dirty="0" smtClean="0"/>
              <a:t>LS to SA1 on </a:t>
            </a:r>
            <a:r>
              <a:rPr lang="en-GB" altLang="ko-KR" dirty="0" smtClean="0"/>
              <a:t>LTE based Vehicular Communication, TSG-RAN.</a:t>
            </a:r>
          </a:p>
          <a:p>
            <a:pPr marL="0" indent="0">
              <a:buNone/>
            </a:pPr>
            <a:r>
              <a:rPr lang="en-GB" altLang="ko-KR" dirty="0" smtClean="0"/>
              <a:t>[3] S1-150284(=SP-150051), Agreed SID for </a:t>
            </a:r>
            <a:r>
              <a:rPr lang="en-US" altLang="ko-KR" dirty="0" smtClean="0"/>
              <a:t>Study on LTE support for V2X services, LG Electronics.</a:t>
            </a:r>
          </a:p>
          <a:p>
            <a:pPr marL="0" indent="0">
              <a:buNone/>
            </a:pPr>
            <a:r>
              <a:rPr lang="en-US" altLang="ko-KR" dirty="0" smtClean="0"/>
              <a:t>[4] SP-150166, LS on information regarding V2X study in 3GPP, TSG-SA.</a:t>
            </a:r>
          </a:p>
          <a:p>
            <a:pPr marL="0" indent="0">
              <a:buNone/>
            </a:pPr>
            <a:r>
              <a:rPr lang="en-GB" altLang="ko-KR" dirty="0" smtClean="0"/>
              <a:t>[5] </a:t>
            </a:r>
            <a:r>
              <a:rPr lang="en-US" altLang="ko-KR" dirty="0" smtClean="0"/>
              <a:t>RP-150557(=S1-151629), Reply LS to RP-142312 on LTE based Vehicular Communication, SA1.</a:t>
            </a:r>
          </a:p>
          <a:p>
            <a:pPr marL="0" indent="0">
              <a:buNone/>
            </a:pPr>
            <a:r>
              <a:rPr lang="en-US" altLang="ko-KR" dirty="0" smtClean="0"/>
              <a:t>[6] S1-151093, Proposed plan for V2X (Stage 1), LG Electronics.</a:t>
            </a:r>
            <a:endParaRPr lang="en-GB" altLang="ko-KR" dirty="0" smtClean="0"/>
          </a:p>
          <a:p>
            <a:pPr marL="0" indent="0">
              <a:buNone/>
            </a:pPr>
            <a:r>
              <a:rPr lang="en-GB" altLang="ko-KR" dirty="0" smtClean="0"/>
              <a:t>[7] 3GPP TR 22.885 v0.2.0: Study on LTE support for V2X services. S1-151330.</a:t>
            </a:r>
          </a:p>
          <a:p>
            <a:pPr marL="0" indent="0">
              <a:buNone/>
            </a:pPr>
            <a:r>
              <a:rPr lang="en-GB" altLang="ko-KR" dirty="0" smtClean="0"/>
              <a:t>[8] 3GPP TR 36.843 v12.0.1: </a:t>
            </a:r>
            <a:r>
              <a:rPr lang="en-US" altLang="ko-KR" dirty="0" smtClean="0"/>
              <a:t>Study on LTE Device to Device Proximity Services;</a:t>
            </a:r>
          </a:p>
          <a:p>
            <a:pPr marL="0" indent="0">
              <a:buNone/>
            </a:pPr>
            <a:r>
              <a:rPr lang="en-US" altLang="ko-KR" dirty="0" smtClean="0"/>
              <a:t>Radio Aspects.</a:t>
            </a:r>
            <a:endParaRPr lang="en-GB" altLang="ko-KR" dirty="0" smtClean="0"/>
          </a:p>
          <a:p>
            <a:pPr marL="0" indent="0">
              <a:buNone/>
            </a:pPr>
            <a:r>
              <a:rPr lang="en-GB" altLang="ko-KR" dirty="0" smtClean="0"/>
              <a:t>[9] </a:t>
            </a:r>
            <a:r>
              <a:rPr lang="en-US" altLang="ko-KR" dirty="0" smtClean="0"/>
              <a:t>RP-150778, New SI proposal: Feasibility Study on LTE-based V2X Services, LG Electronics, CATT.</a:t>
            </a:r>
            <a:endParaRPr lang="en-GB" altLang="ko-KR" dirty="0" smtClean="0"/>
          </a:p>
          <a:p>
            <a:pPr marL="0" indent="0">
              <a:buNone/>
            </a:pPr>
            <a:r>
              <a:rPr lang="en-GB" altLang="ko-KR" dirty="0" smtClean="0"/>
              <a:t>[10] </a:t>
            </a:r>
            <a:r>
              <a:rPr lang="en-US" altLang="ko-KR" dirty="0" smtClean="0"/>
              <a:t>RP-150779, Time plan for the new SI proposal on LTE-based V2X, LG Electronics, CATT</a:t>
            </a:r>
            <a:r>
              <a:rPr lang="en-GB" altLang="ko-KR" dirty="0" smtClean="0"/>
              <a:t>.</a:t>
            </a:r>
          </a:p>
          <a:p>
            <a:pPr marL="0" indent="0">
              <a:buNone/>
            </a:pPr>
            <a:r>
              <a:rPr lang="en-GB" altLang="ko-KR" dirty="0" smtClean="0"/>
              <a:t>[11] ETSI TR 102 861 v.1.1.1 Intelligent transport systems; STDMA recommended parameters and settings for cooperative ITS; Access layer part.</a:t>
            </a:r>
          </a:p>
          <a:p>
            <a:pPr marL="0" indent="0">
              <a:buNone/>
            </a:pPr>
            <a:endParaRPr lang="en-GB" altLang="ko-KR" dirty="0" smtClean="0"/>
          </a:p>
          <a:p>
            <a:pPr marL="0" indent="0">
              <a:buNone/>
            </a:pPr>
            <a:endParaRPr lang="en-GB" altLang="ko-KR" dirty="0" smtClean="0"/>
          </a:p>
          <a:p>
            <a:endParaRPr lang="ko-KR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Appendix</a:t>
            </a:r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755576" y="1204168"/>
          <a:ext cx="7776864" cy="553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48272"/>
                <a:gridCol w="5328592"/>
              </a:tblGrid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Cell deployment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aseline="0" dirty="0" smtClean="0"/>
                        <a:t>Macro only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Carrier frequency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 GHz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System bandwidth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10 MHz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Inter-site distance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500 m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Number of cells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7 sites (21 cells)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Road deployment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150m*150m urban</a:t>
                      </a:r>
                      <a:r>
                        <a:rPr lang="en-US" altLang="ko-KR" baseline="0" dirty="0" smtClean="0"/>
                        <a:t> grid model in [11] is adjusted to fit in the wrap around cell deployments. 2 lanes in each direction (4 lanes in each street).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Vehicle UE drop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Uniform on</a:t>
                      </a:r>
                      <a:r>
                        <a:rPr lang="en-US" altLang="ko-KR" baseline="0" dirty="0" smtClean="0"/>
                        <a:t> the road. 32, 64, 128 UEs per cell.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Number of antennas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 TX and 2</a:t>
                      </a:r>
                      <a:r>
                        <a:rPr lang="en-US" altLang="ko-KR" baseline="0" dirty="0" smtClean="0"/>
                        <a:t> RX at </a:t>
                      </a:r>
                      <a:r>
                        <a:rPr lang="en-US" altLang="ko-KR" baseline="0" dirty="0" err="1" smtClean="0"/>
                        <a:t>eNB</a:t>
                      </a:r>
                      <a:r>
                        <a:rPr lang="en-US" altLang="ko-KR" baseline="0" dirty="0" smtClean="0"/>
                        <a:t>, 1 TX and 2 RX at UE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Antenna height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25 m at </a:t>
                      </a:r>
                      <a:r>
                        <a:rPr lang="en-US" altLang="ko-KR" dirty="0" err="1" smtClean="0"/>
                        <a:t>eNB</a:t>
                      </a:r>
                      <a:r>
                        <a:rPr lang="en-US" altLang="ko-KR" dirty="0" smtClean="0"/>
                        <a:t>, 2 m at </a:t>
                      </a:r>
                      <a:r>
                        <a:rPr lang="en-US" altLang="ko-KR" baseline="0" dirty="0" smtClean="0"/>
                        <a:t>UE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TX power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46 </a:t>
                      </a:r>
                      <a:r>
                        <a:rPr lang="en-US" altLang="ko-KR" dirty="0" err="1" smtClean="0"/>
                        <a:t>dBm</a:t>
                      </a:r>
                      <a:r>
                        <a:rPr lang="en-US" altLang="ko-KR" dirty="0" smtClean="0"/>
                        <a:t> at </a:t>
                      </a:r>
                      <a:r>
                        <a:rPr lang="en-US" altLang="ko-KR" dirty="0" err="1" smtClean="0"/>
                        <a:t>eNB</a:t>
                      </a:r>
                      <a:r>
                        <a:rPr lang="en-US" altLang="ko-KR" dirty="0" smtClean="0"/>
                        <a:t>, 23 </a:t>
                      </a:r>
                      <a:r>
                        <a:rPr lang="en-US" altLang="ko-KR" dirty="0" err="1" smtClean="0"/>
                        <a:t>dBm</a:t>
                      </a:r>
                      <a:r>
                        <a:rPr lang="en-US" altLang="ko-KR" dirty="0" smtClean="0"/>
                        <a:t> at UE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Channel</a:t>
                      </a:r>
                      <a:r>
                        <a:rPr lang="en-US" altLang="ko-KR" baseline="0" dirty="0" smtClean="0"/>
                        <a:t> model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Outdoor-to-outdoor</a:t>
                      </a:r>
                      <a:r>
                        <a:rPr lang="en-US" altLang="ko-KR" baseline="0" dirty="0" smtClean="0"/>
                        <a:t> model in </a:t>
                      </a:r>
                      <a:r>
                        <a:rPr lang="en-US" altLang="ko-KR" dirty="0" smtClean="0"/>
                        <a:t>[8] with the exception that NLOS probability of UE-UE link is 1 when there is building between two vehicles.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Vehicle</a:t>
                      </a:r>
                      <a:r>
                        <a:rPr lang="en-US" altLang="ko-KR" baseline="0" dirty="0" smtClean="0"/>
                        <a:t> UE speed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60 km/h</a:t>
                      </a:r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내용 개체 틀 2"/>
          <p:cNvSpPr>
            <a:spLocks noGrp="1"/>
          </p:cNvSpPr>
          <p:nvPr>
            <p:ph idx="1"/>
          </p:nvPr>
        </p:nvSpPr>
        <p:spPr>
          <a:xfrm>
            <a:off x="446403" y="764704"/>
            <a:ext cx="8230053" cy="5401270"/>
          </a:xfrm>
        </p:spPr>
        <p:txBody>
          <a:bodyPr/>
          <a:lstStyle/>
          <a:p>
            <a:r>
              <a:rPr lang="en-US" altLang="ko-KR" dirty="0" smtClean="0"/>
              <a:t>Simulation assumptions</a:t>
            </a:r>
            <a:endParaRPr lang="ko-KR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Appendix</a:t>
            </a:r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755576" y="980728"/>
          <a:ext cx="7776864" cy="541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48272"/>
                <a:gridCol w="5328592"/>
              </a:tblGrid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Message generation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50 byte message is generated in every</a:t>
                      </a:r>
                      <a:r>
                        <a:rPr lang="en-US" altLang="ko-KR" baseline="0" dirty="0" smtClean="0"/>
                        <a:t> 100 ms in each UE.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Vehicle-to-vehicle transmission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Random resource selection within resource pool in </a:t>
                      </a:r>
                      <a:r>
                        <a:rPr lang="en-US" altLang="ko-KR" baseline="0" dirty="0" smtClean="0"/>
                        <a:t>UL. 8 RBs are used with no repetition for each 50 byte message. PUSCH-based channel structure is assumed.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Vehicle-to-</a:t>
                      </a:r>
                      <a:r>
                        <a:rPr lang="en-US" altLang="ko-KR" dirty="0" err="1" smtClean="0"/>
                        <a:t>eNB</a:t>
                      </a:r>
                      <a:r>
                        <a:rPr lang="en-US" altLang="ko-KR" dirty="0" smtClean="0"/>
                        <a:t> transmission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 smtClean="0"/>
                        <a:t>eNB</a:t>
                      </a:r>
                      <a:r>
                        <a:rPr lang="en-US" altLang="ko-KR" dirty="0" smtClean="0"/>
                        <a:t> overhears vehicle-to-vehicle transmissions and forwards successfully</a:t>
                      </a:r>
                      <a:r>
                        <a:rPr lang="en-US" altLang="ko-KR" baseline="0" dirty="0" smtClean="0"/>
                        <a:t> received messages.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 smtClean="0"/>
                        <a:t>eNB</a:t>
                      </a:r>
                      <a:r>
                        <a:rPr lang="en-US" altLang="ko-KR" dirty="0" smtClean="0"/>
                        <a:t>-to-vehicle transmission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SFN</a:t>
                      </a:r>
                      <a:r>
                        <a:rPr lang="en-US" altLang="ko-KR" baseline="0" dirty="0" smtClean="0"/>
                        <a:t> transmission from each 7-cell cluster using DL. Messages received in the cell at the cluster center are transmitted from the center cell as well as 6 neighboring cells. Rank 1 PDSCH using port 7 with 2 symbol PDCCH is assumed.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CP length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Normal CP in all transmissions.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Synchronization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Ideal</a:t>
                      </a:r>
                      <a:r>
                        <a:rPr lang="en-US" altLang="ko-KR" baseline="0" dirty="0" smtClean="0"/>
                        <a:t> in time and frequency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Reliability criterion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BLER less than 10%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Target range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100 m</a:t>
                      </a:r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Appendix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Illustration of cell and vehicle deployments</a:t>
            </a:r>
            <a:endParaRPr lang="ko-KR" altLang="en-US" dirty="0"/>
          </a:p>
        </p:txBody>
      </p:sp>
      <p:pic>
        <p:nvPicPr>
          <p:cNvPr id="6" name="Picture 2" descr="Z:\mseob\32ue_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058" t="6697" r="7292" b="5317"/>
          <a:stretch/>
        </p:blipFill>
        <p:spPr bwMode="auto">
          <a:xfrm>
            <a:off x="323527" y="1628799"/>
            <a:ext cx="4968553" cy="44293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Z:\mseob\32ue_3_zoom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055" t="6784" r="8633" b="5994"/>
          <a:stretch/>
        </p:blipFill>
        <p:spPr bwMode="auto">
          <a:xfrm>
            <a:off x="5436096" y="2348880"/>
            <a:ext cx="3386756" cy="30400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직선 연결선 8"/>
          <p:cNvCxnSpPr/>
          <p:nvPr/>
        </p:nvCxnSpPr>
        <p:spPr>
          <a:xfrm flipH="1">
            <a:off x="2915816" y="2420888"/>
            <a:ext cx="2736304" cy="792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/>
        </p:nvCxnSpPr>
        <p:spPr>
          <a:xfrm flipH="1" flipV="1">
            <a:off x="2915816" y="3429000"/>
            <a:ext cx="2808312" cy="1800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Wide interest on V2X</a:t>
            </a:r>
            <a:endParaRPr lang="ko-KR" altLang="en-US" dirty="0"/>
          </a:p>
        </p:txBody>
      </p:sp>
      <p:sp>
        <p:nvSpPr>
          <p:cNvPr id="20" name="자유형 19"/>
          <p:cNvSpPr/>
          <p:nvPr/>
        </p:nvSpPr>
        <p:spPr>
          <a:xfrm>
            <a:off x="2488163" y="1916832"/>
            <a:ext cx="192967" cy="2608515"/>
          </a:xfrm>
          <a:custGeom>
            <a:avLst/>
            <a:gdLst>
              <a:gd name="connsiteX0" fmla="*/ 227044 w 227044"/>
              <a:gd name="connsiteY0" fmla="*/ 0 h 2528596"/>
              <a:gd name="connsiteX1" fmla="*/ 3110 w 227044"/>
              <a:gd name="connsiteY1" fmla="*/ 811763 h 2528596"/>
              <a:gd name="connsiteX2" fmla="*/ 208383 w 227044"/>
              <a:gd name="connsiteY2" fmla="*/ 1455576 h 2528596"/>
              <a:gd name="connsiteX3" fmla="*/ 3110 w 227044"/>
              <a:gd name="connsiteY3" fmla="*/ 2528596 h 2528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044" h="2528596">
                <a:moveTo>
                  <a:pt x="227044" y="0"/>
                </a:moveTo>
                <a:cubicBezTo>
                  <a:pt x="116632" y="284583"/>
                  <a:pt x="6220" y="569167"/>
                  <a:pt x="3110" y="811763"/>
                </a:cubicBezTo>
                <a:cubicBezTo>
                  <a:pt x="0" y="1054359"/>
                  <a:pt x="208383" y="1169437"/>
                  <a:pt x="208383" y="1455576"/>
                </a:cubicBezTo>
                <a:cubicBezTo>
                  <a:pt x="208383" y="1741715"/>
                  <a:pt x="105746" y="2135155"/>
                  <a:pt x="3110" y="2528596"/>
                </a:cubicBezTo>
              </a:path>
            </a:pathLst>
          </a:custGeom>
          <a:ln w="19050">
            <a:solidFill>
              <a:srgbClr val="92D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1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5620561"/>
            <a:ext cx="1097086" cy="1120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1916832"/>
            <a:ext cx="1080120" cy="82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1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40352" y="3140968"/>
            <a:ext cx="1008112" cy="77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84368" y="1916832"/>
            <a:ext cx="864096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12360" y="2708920"/>
            <a:ext cx="938159" cy="360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99288" y="1916832"/>
            <a:ext cx="2232752" cy="2617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내용 개체 틀 2"/>
          <p:cNvSpPr>
            <a:spLocks noGrp="1"/>
          </p:cNvSpPr>
          <p:nvPr>
            <p:ph idx="1"/>
          </p:nvPr>
        </p:nvSpPr>
        <p:spPr>
          <a:xfrm>
            <a:off x="456974" y="692696"/>
            <a:ext cx="8230053" cy="648072"/>
          </a:xfrm>
          <a:solidFill>
            <a:srgbClr val="CCECFF"/>
          </a:solidFill>
        </p:spPr>
        <p:txBody>
          <a:bodyPr>
            <a:normAutofit lnSpcReduction="10000"/>
          </a:bodyPr>
          <a:lstStyle/>
          <a:p>
            <a:pPr lvl="0"/>
            <a:r>
              <a:rPr lang="en-US" altLang="ko-KR" dirty="0" smtClean="0"/>
              <a:t>Various V2X related Organizations (Automotive Industries &amp; Governments)</a:t>
            </a:r>
          </a:p>
          <a:p>
            <a:pPr lvl="1"/>
            <a:r>
              <a:rPr lang="en-US" altLang="ko-KR" sz="1200" dirty="0" smtClean="0"/>
              <a:t>CEN, ETSI, ISO, </a:t>
            </a:r>
            <a:r>
              <a:rPr lang="nl-NL" altLang="ko-KR" sz="1200" dirty="0" smtClean="0"/>
              <a:t>IEEE, SAE, </a:t>
            </a:r>
            <a:r>
              <a:rPr lang="en-US" altLang="ko-KR" sz="1200" dirty="0" smtClean="0"/>
              <a:t>CALM, CAMP, C2C-CC, CVRIA and etc (including each country’s ITS bodies).</a:t>
            </a:r>
            <a:r>
              <a:rPr lang="nl-NL" altLang="ko-KR" dirty="0" smtClean="0"/>
              <a:t> </a:t>
            </a:r>
          </a:p>
        </p:txBody>
      </p:sp>
      <p:pic>
        <p:nvPicPr>
          <p:cNvPr id="28" name="Picture 2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52320" y="3933056"/>
            <a:ext cx="1347444" cy="535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3528" y="5173027"/>
            <a:ext cx="1656184" cy="63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95536" y="5733256"/>
            <a:ext cx="3768725" cy="14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67544" y="6093296"/>
            <a:ext cx="1031352" cy="417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2" name="Picture 6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195737" y="5229200"/>
            <a:ext cx="2651070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3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444208" y="6165304"/>
            <a:ext cx="25717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8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452320" y="5949280"/>
            <a:ext cx="1383684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9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884368" y="5517232"/>
            <a:ext cx="576064" cy="32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11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940152" y="5104896"/>
            <a:ext cx="1152128" cy="772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12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967166" y="5013176"/>
            <a:ext cx="2176834" cy="454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자유형 37"/>
          <p:cNvSpPr/>
          <p:nvPr/>
        </p:nvSpPr>
        <p:spPr>
          <a:xfrm>
            <a:off x="4499992" y="1844824"/>
            <a:ext cx="3384376" cy="5013176"/>
          </a:xfrm>
          <a:custGeom>
            <a:avLst/>
            <a:gdLst>
              <a:gd name="connsiteX0" fmla="*/ 2404189 w 2404189"/>
              <a:gd name="connsiteY0" fmla="*/ 0 h 4823926"/>
              <a:gd name="connsiteX1" fmla="*/ 2170923 w 2404189"/>
              <a:gd name="connsiteY1" fmla="*/ 1166326 h 4823926"/>
              <a:gd name="connsiteX2" fmla="*/ 2208246 w 2404189"/>
              <a:gd name="connsiteY2" fmla="*/ 1707502 h 4823926"/>
              <a:gd name="connsiteX3" fmla="*/ 1704393 w 2404189"/>
              <a:gd name="connsiteY3" fmla="*/ 2463282 h 4823926"/>
              <a:gd name="connsiteX4" fmla="*/ 1219201 w 2404189"/>
              <a:gd name="connsiteY4" fmla="*/ 3209731 h 4823926"/>
              <a:gd name="connsiteX5" fmla="*/ 444760 w 2404189"/>
              <a:gd name="connsiteY5" fmla="*/ 3526971 h 4823926"/>
              <a:gd name="connsiteX6" fmla="*/ 24882 w 2404189"/>
              <a:gd name="connsiteY6" fmla="*/ 3974841 h 4823926"/>
              <a:gd name="connsiteX7" fmla="*/ 295470 w 2404189"/>
              <a:gd name="connsiteY7" fmla="*/ 4823926 h 4823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04189" h="4823926">
                <a:moveTo>
                  <a:pt x="2404189" y="0"/>
                </a:moveTo>
                <a:cubicBezTo>
                  <a:pt x="2303884" y="440871"/>
                  <a:pt x="2203580" y="881742"/>
                  <a:pt x="2170923" y="1166326"/>
                </a:cubicBezTo>
                <a:cubicBezTo>
                  <a:pt x="2138266" y="1450910"/>
                  <a:pt x="2286001" y="1491343"/>
                  <a:pt x="2208246" y="1707502"/>
                </a:cubicBezTo>
                <a:cubicBezTo>
                  <a:pt x="2130491" y="1923661"/>
                  <a:pt x="1869234" y="2212911"/>
                  <a:pt x="1704393" y="2463282"/>
                </a:cubicBezTo>
                <a:cubicBezTo>
                  <a:pt x="1539552" y="2713654"/>
                  <a:pt x="1429140" y="3032449"/>
                  <a:pt x="1219201" y="3209731"/>
                </a:cubicBezTo>
                <a:cubicBezTo>
                  <a:pt x="1009262" y="3387013"/>
                  <a:pt x="643813" y="3399453"/>
                  <a:pt x="444760" y="3526971"/>
                </a:cubicBezTo>
                <a:cubicBezTo>
                  <a:pt x="245707" y="3654489"/>
                  <a:pt x="49764" y="3758682"/>
                  <a:pt x="24882" y="3974841"/>
                </a:cubicBezTo>
                <a:cubicBezTo>
                  <a:pt x="0" y="4191000"/>
                  <a:pt x="295470" y="4823926"/>
                  <a:pt x="295470" y="4823926"/>
                </a:cubicBezTo>
              </a:path>
            </a:pathLst>
          </a:custGeom>
          <a:ln w="19050">
            <a:solidFill>
              <a:srgbClr val="92D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내용 개체 틀 2"/>
          <p:cNvSpPr txBox="1">
            <a:spLocks/>
          </p:cNvSpPr>
          <p:nvPr/>
        </p:nvSpPr>
        <p:spPr>
          <a:xfrm>
            <a:off x="455734" y="4671798"/>
            <a:ext cx="8292730" cy="360710"/>
          </a:xfrm>
          <a:prstGeom prst="rect">
            <a:avLst/>
          </a:prstGeom>
          <a:solidFill>
            <a:srgbClr val="CCECFF"/>
          </a:solidFill>
        </p:spPr>
        <p:txBody>
          <a:bodyPr vert="horz" lIns="68415" tIns="34208" rIns="68415" bIns="34208" rtlCol="0">
            <a:norm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Lots of Interests in LTE V2X Technologies for Connected or Smart Car</a:t>
            </a:r>
            <a:endParaRPr kumimoji="0" lang="en-US" altLang="ko-KR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grpSp>
        <p:nvGrpSpPr>
          <p:cNvPr id="40" name="그룹 39"/>
          <p:cNvGrpSpPr/>
          <p:nvPr/>
        </p:nvGrpSpPr>
        <p:grpSpPr>
          <a:xfrm>
            <a:off x="4612412" y="1916832"/>
            <a:ext cx="1831796" cy="2592288"/>
            <a:chOff x="4644008" y="1916832"/>
            <a:chExt cx="1831796" cy="2592288"/>
          </a:xfrm>
        </p:grpSpPr>
        <p:pic>
          <p:nvPicPr>
            <p:cNvPr id="41" name="Picture 4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>
              <a:off x="4644008" y="1916832"/>
              <a:ext cx="1831796" cy="2592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2" name="Picture 13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>
              <a:off x="4860032" y="1918258"/>
              <a:ext cx="1440160" cy="7186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3" name="Picture 14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1691680" y="5949280"/>
            <a:ext cx="1296144" cy="562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35496" y="1916832"/>
            <a:ext cx="2437733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7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6372200" y="2780928"/>
            <a:ext cx="1100282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15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1537125" y="3645024"/>
            <a:ext cx="1306683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17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3275856" y="5949279"/>
            <a:ext cx="1008112" cy="807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자유형 47"/>
          <p:cNvSpPr/>
          <p:nvPr/>
        </p:nvSpPr>
        <p:spPr>
          <a:xfrm>
            <a:off x="4644008" y="1844824"/>
            <a:ext cx="192967" cy="2608515"/>
          </a:xfrm>
          <a:custGeom>
            <a:avLst/>
            <a:gdLst>
              <a:gd name="connsiteX0" fmla="*/ 227044 w 227044"/>
              <a:gd name="connsiteY0" fmla="*/ 0 h 2528596"/>
              <a:gd name="connsiteX1" fmla="*/ 3110 w 227044"/>
              <a:gd name="connsiteY1" fmla="*/ 811763 h 2528596"/>
              <a:gd name="connsiteX2" fmla="*/ 208383 w 227044"/>
              <a:gd name="connsiteY2" fmla="*/ 1455576 h 2528596"/>
              <a:gd name="connsiteX3" fmla="*/ 3110 w 227044"/>
              <a:gd name="connsiteY3" fmla="*/ 2528596 h 2528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044" h="2528596">
                <a:moveTo>
                  <a:pt x="227044" y="0"/>
                </a:moveTo>
                <a:cubicBezTo>
                  <a:pt x="116632" y="284583"/>
                  <a:pt x="6220" y="569167"/>
                  <a:pt x="3110" y="811763"/>
                </a:cubicBezTo>
                <a:cubicBezTo>
                  <a:pt x="0" y="1054359"/>
                  <a:pt x="208383" y="1169437"/>
                  <a:pt x="208383" y="1455576"/>
                </a:cubicBezTo>
                <a:cubicBezTo>
                  <a:pt x="208383" y="1741715"/>
                  <a:pt x="105746" y="2135155"/>
                  <a:pt x="3110" y="2528596"/>
                </a:cubicBezTo>
              </a:path>
            </a:pathLst>
          </a:custGeom>
          <a:ln w="19050">
            <a:solidFill>
              <a:srgbClr val="92D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내용 개체 틀 2"/>
          <p:cNvSpPr txBox="1">
            <a:spLocks/>
          </p:cNvSpPr>
          <p:nvPr/>
        </p:nvSpPr>
        <p:spPr>
          <a:xfrm>
            <a:off x="467544" y="1466122"/>
            <a:ext cx="8230053" cy="360040"/>
          </a:xfrm>
          <a:prstGeom prst="rect">
            <a:avLst/>
          </a:prstGeom>
          <a:solidFill>
            <a:srgbClr val="CCECFF"/>
          </a:solidFill>
        </p:spPr>
        <p:txBody>
          <a:bodyPr vert="horz" lIns="68415" tIns="34208" rIns="68415" bIns="34208" rtlCol="0">
            <a:norm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nl-NL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Various V2X R&amp;D Projects, Assessments and (Pre-)deployment Programs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Current status of V2X in LTE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dirty="0" smtClean="0"/>
              <a:t>Strong interest in V2X study was identified in RAN#66 as captured in RAN report [1].</a:t>
            </a:r>
          </a:p>
          <a:p>
            <a:endParaRPr lang="en-GB" altLang="ko-KR" dirty="0" smtClean="0"/>
          </a:p>
          <a:p>
            <a:r>
              <a:rPr lang="en-GB" altLang="ko-KR" dirty="0" smtClean="0"/>
              <a:t>Considering the interest in RAN and urgency of RAN V2X, RAN#66 sent an LS [2] to SA1 in order to trigger SA1 study on requirements as early as possible.</a:t>
            </a:r>
          </a:p>
          <a:p>
            <a:endParaRPr lang="en-GB" altLang="ko-KR" dirty="0" smtClean="0"/>
          </a:p>
          <a:p>
            <a:r>
              <a:rPr lang="en-GB" altLang="ko-KR" dirty="0" smtClean="0"/>
              <a:t>SA1#69 </a:t>
            </a:r>
            <a:r>
              <a:rPr lang="en-US" altLang="ko-KR" dirty="0" smtClean="0"/>
              <a:t>agreed</a:t>
            </a:r>
            <a:r>
              <a:rPr lang="en-GB" altLang="ko-KR" dirty="0" smtClean="0"/>
              <a:t> a new Rel-14 study on ‘LTE support for V2X services’ [3] to investigate use cases and potential requirements.</a:t>
            </a:r>
          </a:p>
          <a:p>
            <a:pPr lvl="1"/>
            <a:r>
              <a:rPr lang="en-GB" altLang="ko-KR" dirty="0" smtClean="0"/>
              <a:t>The start of V2X specification activity was announced to external organisations [4].</a:t>
            </a:r>
          </a:p>
          <a:p>
            <a:pPr lvl="0"/>
            <a:endParaRPr lang="en-US" altLang="ko-KR" dirty="0" smtClean="0"/>
          </a:p>
          <a:p>
            <a:pPr lvl="0"/>
            <a:r>
              <a:rPr lang="en-US" altLang="ko-KR" dirty="0" smtClean="0"/>
              <a:t>SA1 sent a response LS [5] which </a:t>
            </a:r>
            <a:r>
              <a:rPr lang="en-US" altLang="ko-KR" smtClean="0"/>
              <a:t>includes </a:t>
            </a:r>
            <a:r>
              <a:rPr lang="en-US" altLang="ko-KR" smtClean="0"/>
              <a:t>outcome </a:t>
            </a:r>
            <a:r>
              <a:rPr lang="en-US" altLang="ko-KR" dirty="0" smtClean="0"/>
              <a:t>of their study on the use cases and requirements.</a:t>
            </a:r>
            <a:endParaRPr lang="ko-KR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 of SA1 study status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17294"/>
          </a:xfrm>
        </p:spPr>
        <p:txBody>
          <a:bodyPr>
            <a:normAutofit lnSpcReduction="10000"/>
          </a:bodyPr>
          <a:lstStyle/>
          <a:p>
            <a:r>
              <a:rPr lang="en-US" altLang="ko-KR" dirty="0" smtClean="0"/>
              <a:t>SA1 study item is scheduled to be completed in SA1#72 (11/2015).</a:t>
            </a:r>
          </a:p>
          <a:p>
            <a:pPr lvl="1"/>
            <a:r>
              <a:rPr lang="en-US" altLang="ko-KR" dirty="0" smtClean="0"/>
              <a:t>The current progress is 50% (as of 04/2015).</a:t>
            </a:r>
          </a:p>
          <a:p>
            <a:pPr lvl="1"/>
            <a:r>
              <a:rPr lang="en-US" altLang="ko-KR" dirty="0" smtClean="0"/>
              <a:t>WI schedule was discussed and it was proposed to agree on WID in SA1#71 (08/2015) [6].</a:t>
            </a:r>
          </a:p>
          <a:p>
            <a:r>
              <a:rPr lang="en-US" altLang="ko-KR" dirty="0" smtClean="0"/>
              <a:t>The study outcome in [7] contains</a:t>
            </a:r>
          </a:p>
          <a:p>
            <a:pPr lvl="1"/>
            <a:r>
              <a:rPr lang="en-US" altLang="ko-KR" dirty="0" smtClean="0"/>
              <a:t>Three V2X services types</a:t>
            </a:r>
          </a:p>
          <a:p>
            <a:pPr lvl="2"/>
            <a:r>
              <a:rPr lang="en-US" altLang="ko-KR" dirty="0" smtClean="0"/>
              <a:t>V2V </a:t>
            </a:r>
            <a:r>
              <a:rPr lang="en-GB" altLang="ko-KR" dirty="0" smtClean="0"/>
              <a:t>(vehicle-to-vehicle): Communication between vehicles.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V2I (vehicle-to-infrastructure): Communication between a vehicle and a roadside unit (RSU) which is implemented in an </a:t>
            </a:r>
            <a:r>
              <a:rPr lang="en-US" altLang="ko-KR" dirty="0" err="1" smtClean="0"/>
              <a:t>eNB</a:t>
            </a:r>
            <a:r>
              <a:rPr lang="en-US" altLang="ko-KR" dirty="0" smtClean="0"/>
              <a:t> or a stationary UE.</a:t>
            </a:r>
          </a:p>
          <a:p>
            <a:pPr lvl="2"/>
            <a:r>
              <a:rPr lang="en-US" altLang="ko-KR" dirty="0" smtClean="0"/>
              <a:t>V2P (vehicle-to-pedestrian): Communication between a vehicle and a device carried by an individual (pedestrian, cyclist, driver or passenger).</a:t>
            </a:r>
          </a:p>
          <a:p>
            <a:pPr lvl="1"/>
            <a:r>
              <a:rPr lang="en-US" altLang="ko-KR" dirty="0" smtClean="0"/>
              <a:t>18 use cases and corresponding requirements</a:t>
            </a:r>
          </a:p>
          <a:p>
            <a:pPr lvl="2"/>
            <a:r>
              <a:rPr lang="en-US" altLang="ko-KR" dirty="0" smtClean="0"/>
              <a:t>All the three types are covered in these use cases.</a:t>
            </a:r>
          </a:p>
          <a:p>
            <a:pPr lvl="2"/>
            <a:r>
              <a:rPr lang="en-US" altLang="ko-KR" dirty="0" smtClean="0"/>
              <a:t>Both safety and non-safety applications are included.</a:t>
            </a:r>
          </a:p>
          <a:p>
            <a:pPr lvl="2"/>
            <a:endParaRPr lang="en-US" altLang="ko-KR" dirty="0" smtClean="0"/>
          </a:p>
          <a:p>
            <a:r>
              <a:rPr lang="en-US" altLang="ko-KR" dirty="0" smtClean="0"/>
              <a:t>RAN can start the first step of V2X study based on the information provided by SA1.</a:t>
            </a:r>
            <a:endParaRPr lang="ko-KR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V2V and V2I use case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V2V and V2I provide delivery of V2X messages such as CAM/DENM between vehicles via direct interface and RSU respectively.</a:t>
            </a:r>
          </a:p>
          <a:p>
            <a:pPr lvl="1"/>
            <a:r>
              <a:rPr lang="en-US" altLang="ko-KR" dirty="0" smtClean="0"/>
              <a:t>Note that inter-vehicle message delivery can be realized not only by V2V but also by V2I [7].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267744" y="4921423"/>
            <a:ext cx="52413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>
                <a:latin typeface="+mn-lt"/>
              </a:rPr>
              <a:t>Example of V2V and V2I use cases (Vehicle Collision Warning)</a:t>
            </a:r>
            <a:endParaRPr lang="ko-KR" altLang="en-US" sz="1400" dirty="0"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849147"/>
            <a:ext cx="8532440" cy="1948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V2P use case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V2P provide delivery of V2X messages between a vehicle and </a:t>
            </a:r>
            <a:r>
              <a:rPr lang="en-GB" altLang="ko-KR" dirty="0" smtClean="0"/>
              <a:t>a pedestrian (a device carried by an individual).</a:t>
            </a:r>
          </a:p>
          <a:p>
            <a:pPr lvl="1"/>
            <a:r>
              <a:rPr lang="en-GB" altLang="ko-KR" dirty="0" smtClean="0"/>
              <a:t>Note that V2P can cover not only a pedestrian but also a cyclist, a driver or a passenger in the SA1 study [7].</a:t>
            </a:r>
          </a:p>
          <a:p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052857" y="5456257"/>
            <a:ext cx="48914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400">
                <a:latin typeface="+mn-lt"/>
              </a:defRPr>
            </a:lvl1pPr>
          </a:lstStyle>
          <a:p>
            <a:r>
              <a:rPr lang="en-US" altLang="ko-KR" dirty="0" smtClean="0"/>
              <a:t>Example </a:t>
            </a:r>
            <a:r>
              <a:rPr lang="en-US" altLang="ko-KR" dirty="0"/>
              <a:t>of V2P use case (Pedestrian Collision Warning)</a:t>
            </a:r>
            <a:endParaRPr lang="ko-KR" alt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564904"/>
            <a:ext cx="5787369" cy="274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Challenges and possibilities of LTE-based V2X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err="1" smtClean="0"/>
              <a:t>ProSe</a:t>
            </a:r>
            <a:r>
              <a:rPr lang="en-US" altLang="ko-KR" dirty="0" smtClean="0"/>
              <a:t> can be one of important building blocks for LTE V2X services.</a:t>
            </a:r>
          </a:p>
          <a:p>
            <a:pPr lvl="1"/>
            <a:r>
              <a:rPr lang="en-US" altLang="ko-KR" dirty="0" smtClean="0"/>
              <a:t>For example, to support LTE V2X outside network coverage (use case in 5.13 in [7]).</a:t>
            </a:r>
          </a:p>
          <a:p>
            <a:r>
              <a:rPr lang="en-US" altLang="ko-KR" dirty="0" smtClean="0"/>
              <a:t>However, careful study is necessary on what the current </a:t>
            </a:r>
            <a:r>
              <a:rPr lang="en-US" altLang="ko-KR" dirty="0" err="1" smtClean="0"/>
              <a:t>ProSe</a:t>
            </a:r>
            <a:r>
              <a:rPr lang="en-US" altLang="ko-KR" dirty="0" smtClean="0"/>
              <a:t> can support for LTE V2X.</a:t>
            </a:r>
          </a:p>
          <a:p>
            <a:pPr lvl="1"/>
            <a:r>
              <a:rPr lang="en-US" altLang="ko-KR" dirty="0" smtClean="0"/>
              <a:t>One reason is that the design target is different from what was considered in Rel-12/13 </a:t>
            </a:r>
            <a:r>
              <a:rPr lang="en-US" altLang="ko-KR" dirty="0" err="1" smtClean="0"/>
              <a:t>ProSe</a:t>
            </a:r>
            <a:r>
              <a:rPr lang="en-US" altLang="ko-KR" dirty="0" smtClean="0"/>
              <a:t> study.</a:t>
            </a:r>
          </a:p>
        </p:txBody>
      </p:sp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611560" y="3212976"/>
          <a:ext cx="8064896" cy="34467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224"/>
                <a:gridCol w="2016224"/>
                <a:gridCol w="2016224"/>
                <a:gridCol w="2016224"/>
              </a:tblGrid>
              <a:tr h="612068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 smtClean="0"/>
                        <a:t>ProSe</a:t>
                      </a:r>
                      <a:r>
                        <a:rPr lang="en-US" altLang="ko-KR" dirty="0" smtClean="0"/>
                        <a:t> discovery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 smtClean="0"/>
                        <a:t>ProSe</a:t>
                      </a:r>
                      <a:r>
                        <a:rPr lang="en-US" altLang="ko-KR" dirty="0" smtClean="0"/>
                        <a:t> communication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V2X</a:t>
                      </a:r>
                      <a:endParaRPr lang="ko-KR" altLang="en-US" dirty="0"/>
                    </a:p>
                  </a:txBody>
                  <a:tcPr/>
                </a:tc>
              </a:tr>
              <a:tr h="612068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Target range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Long, medium,</a:t>
                      </a:r>
                      <a:r>
                        <a:rPr lang="en-US" altLang="ko-KR" baseline="0" dirty="0" smtClean="0"/>
                        <a:t> short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Long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Medium, short (focusing on safety services)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12068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Latency/reliability requirement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Best effort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Strict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Strict</a:t>
                      </a:r>
                      <a:endParaRPr lang="ko-KR" altLang="en-US" dirty="0"/>
                    </a:p>
                  </a:txBody>
                  <a:tcPr/>
                </a:tc>
              </a:tr>
              <a:tr h="612068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Number of users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Large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Small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Large</a:t>
                      </a:r>
                      <a:endParaRPr lang="ko-KR" altLang="en-US" dirty="0"/>
                    </a:p>
                  </a:txBody>
                  <a:tcPr/>
                </a:tc>
              </a:tr>
              <a:tr h="612068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Message size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Small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Small (focusing</a:t>
                      </a:r>
                      <a:r>
                        <a:rPr lang="en-US" altLang="ko-KR" baseline="0" dirty="0" smtClean="0"/>
                        <a:t> on VoIP)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Variable</a:t>
                      </a:r>
                      <a:r>
                        <a:rPr lang="en-US" altLang="ko-KR" baseline="0" dirty="0" smtClean="0"/>
                        <a:t> size</a:t>
                      </a:r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Challenges and possibilities of LTE-based V2X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Parameter comparison between </a:t>
            </a:r>
            <a:r>
              <a:rPr lang="en-US" altLang="ko-KR" dirty="0" err="1" smtClean="0"/>
              <a:t>ProSe</a:t>
            </a:r>
            <a:r>
              <a:rPr lang="en-US" altLang="ko-KR" dirty="0" smtClean="0"/>
              <a:t> communication and V2X</a:t>
            </a:r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539552" y="1556792"/>
          <a:ext cx="8280919" cy="421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12688"/>
                <a:gridCol w="2727872"/>
                <a:gridCol w="3240359"/>
              </a:tblGrid>
              <a:tr h="37084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 smtClean="0"/>
                        <a:t>ProSe</a:t>
                      </a:r>
                      <a:r>
                        <a:rPr lang="en-US" altLang="ko-KR" dirty="0" smtClean="0"/>
                        <a:t> communication for VoIP[8]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V2X for forward collision warning (use case in 5.1 [7])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Target range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700 m</a:t>
                      </a:r>
                      <a:r>
                        <a:rPr lang="en-US" altLang="ko-KR" baseline="30000" dirty="0" smtClean="0"/>
                        <a:t>1)</a:t>
                      </a:r>
                      <a:endParaRPr lang="ko-KR" alt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50 ~ 320 m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Number</a:t>
                      </a:r>
                      <a:r>
                        <a:rPr lang="en-US" altLang="ko-KR" baseline="0" dirty="0" smtClean="0"/>
                        <a:t> of TX UEs per cell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3 with inter-site</a:t>
                      </a:r>
                      <a:r>
                        <a:rPr lang="en-US" altLang="ko-KR" baseline="0" dirty="0" smtClean="0"/>
                        <a:t> distance of 1732 m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aseline="0" dirty="0" smtClean="0">
                          <a:solidFill>
                            <a:schemeClr val="tx1"/>
                          </a:solidFill>
                        </a:rPr>
                        <a:t>Can grow to 100 or more with inter-site distance </a:t>
                      </a:r>
                      <a:r>
                        <a:rPr lang="en-US" altLang="ko-KR" baseline="0" dirty="0" smtClean="0"/>
                        <a:t>of 500 m in urban scenarios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Message size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41 bytes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Typically 50 ~ 300 bytes, maximum 1200 bytes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Message period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20 ms with 75% activity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100 ms at the maximum frequency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Latency requirement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200 ms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100 ms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Traffic intensity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36.9</a:t>
                      </a:r>
                      <a:r>
                        <a:rPr lang="en-US" altLang="ko-KR" baseline="0" dirty="0" smtClean="0">
                          <a:solidFill>
                            <a:schemeClr val="tx1"/>
                          </a:solidFill>
                        </a:rPr>
                        <a:t> kbps per cell </a:t>
                      </a:r>
                      <a:br>
                        <a:rPr lang="en-US" altLang="ko-KR" baseline="0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en-US" altLang="ko-KR" baseline="0" dirty="0" smtClean="0">
                          <a:solidFill>
                            <a:schemeClr val="tx1"/>
                          </a:solidFill>
                        </a:rPr>
                        <a:t>= 42.6 kbps per km</a:t>
                      </a:r>
                      <a:r>
                        <a:rPr lang="en-US" altLang="ko-KR" baseline="30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ko-KR" altLang="en-US" baseline="30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>
                          <a:solidFill>
                            <a:schemeClr val="tx1"/>
                          </a:solidFill>
                        </a:rPr>
                        <a:t>200</a:t>
                      </a:r>
                      <a:r>
                        <a:rPr lang="en-US" altLang="ko-KR" baseline="0" dirty="0" smtClean="0">
                          <a:solidFill>
                            <a:schemeClr val="tx1"/>
                          </a:solidFill>
                        </a:rPr>
                        <a:t> kbps per cell</a:t>
                      </a:r>
                      <a:r>
                        <a:rPr lang="en-US" altLang="ko-KR" baseline="30000" dirty="0" smtClean="0">
                          <a:solidFill>
                            <a:schemeClr val="tx1"/>
                          </a:solidFill>
                        </a:rPr>
                        <a:t>2)</a:t>
                      </a:r>
                      <a:r>
                        <a:rPr lang="en-US" altLang="ko-KR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br>
                        <a:rPr lang="en-US" altLang="ko-KR" baseline="0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en-US" altLang="ko-KR" baseline="0" dirty="0" smtClean="0">
                          <a:solidFill>
                            <a:schemeClr val="tx1"/>
                          </a:solidFill>
                        </a:rPr>
                        <a:t>= 2770 kbps per km</a:t>
                      </a:r>
                      <a:r>
                        <a:rPr lang="en-US" altLang="ko-KR" baseline="30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9512" y="6176337"/>
            <a:ext cx="8784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/>
              <a:t>1) Assuming -107 </a:t>
            </a:r>
            <a:r>
              <a:rPr lang="en-US" altLang="ko-KR" sz="1200" dirty="0" err="1" smtClean="0"/>
              <a:t>dBm</a:t>
            </a:r>
            <a:r>
              <a:rPr lang="en-US" altLang="ko-KR" sz="1200" dirty="0" smtClean="0"/>
              <a:t> receive power with 23 </a:t>
            </a:r>
            <a:r>
              <a:rPr lang="en-US" altLang="ko-KR" sz="1200" dirty="0" err="1" smtClean="0"/>
              <a:t>dBm</a:t>
            </a:r>
            <a:r>
              <a:rPr lang="en-US" altLang="ko-KR" sz="1200" dirty="0" smtClean="0"/>
              <a:t> UE TX power at 700 MHz NLOS channel</a:t>
            </a:r>
          </a:p>
          <a:p>
            <a:r>
              <a:rPr lang="en-US" altLang="ko-KR" sz="1200" dirty="0" smtClean="0"/>
              <a:t>2) Assuming 50 byte message at every 100 ms and 50 TX UEs per cell</a:t>
            </a:r>
            <a:endParaRPr lang="ko-KR" altLang="en-US" sz="12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Challenges and possibilities of LTE-based V2X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761310"/>
          </a:xfrm>
        </p:spPr>
        <p:txBody>
          <a:bodyPr>
            <a:noAutofit/>
          </a:bodyPr>
          <a:lstStyle/>
          <a:p>
            <a:r>
              <a:rPr lang="en-US" altLang="ko-KR" dirty="0" smtClean="0"/>
              <a:t>Preliminary evaluation results</a:t>
            </a:r>
          </a:p>
          <a:p>
            <a:pPr lvl="1"/>
            <a:r>
              <a:rPr lang="en-US" altLang="ko-KR" dirty="0" smtClean="0"/>
              <a:t>When 100% UL resources are used for vehicle-to-vehicle direct transmissions.</a:t>
            </a:r>
          </a:p>
          <a:p>
            <a:pPr lvl="1"/>
            <a:r>
              <a:rPr lang="en-US" altLang="ko-KR" dirty="0" smtClean="0"/>
              <a:t>Performance metric: Ratio of reliably connected vehicles within the target range from a vehicle.</a:t>
            </a:r>
          </a:p>
          <a:p>
            <a:r>
              <a:rPr lang="en-US" altLang="ko-KR" u="sng" dirty="0" smtClean="0"/>
              <a:t>It may be challenging to fulfill the V2X requirement with straightforward enhancements to Rel-12/13 </a:t>
            </a:r>
            <a:r>
              <a:rPr lang="en-US" altLang="ko-KR" u="sng" dirty="0" err="1" smtClean="0"/>
              <a:t>ProSe</a:t>
            </a:r>
            <a:r>
              <a:rPr lang="en-US" altLang="ko-KR" u="sng" dirty="0" smtClean="0"/>
              <a:t>.</a:t>
            </a:r>
            <a:endParaRPr lang="ko-KR" altLang="en-US" u="sng" dirty="0"/>
          </a:p>
        </p:txBody>
      </p:sp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5148064" y="3555152"/>
          <a:ext cx="3840088" cy="1872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0044"/>
                <a:gridCol w="1920044"/>
              </a:tblGrid>
              <a:tr h="64093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Number of vehicles</a:t>
                      </a:r>
                      <a:r>
                        <a:rPr lang="en-US" altLang="ko-KR" sz="1600" baseline="0" dirty="0" smtClean="0"/>
                        <a:t> per cell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Average inter-vehicle distance</a:t>
                      </a:r>
                      <a:r>
                        <a:rPr lang="en-US" altLang="ko-KR" sz="1600" baseline="30000" dirty="0" smtClean="0"/>
                        <a:t>1)</a:t>
                      </a:r>
                      <a:endParaRPr lang="ko-KR" altLang="en-US" sz="1600" baseline="30000" dirty="0"/>
                    </a:p>
                  </a:txBody>
                  <a:tcPr/>
                </a:tc>
              </a:tr>
              <a:tr h="41042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32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125.2m</a:t>
                      </a:r>
                      <a:endParaRPr lang="ko-KR" altLang="en-US" sz="1600" dirty="0"/>
                    </a:p>
                  </a:txBody>
                  <a:tcPr/>
                </a:tc>
              </a:tr>
              <a:tr h="41042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64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65.43 m</a:t>
                      </a:r>
                      <a:endParaRPr lang="ko-KR" altLang="en-US" sz="1600" dirty="0"/>
                    </a:p>
                  </a:txBody>
                  <a:tcPr/>
                </a:tc>
              </a:tr>
              <a:tr h="41042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128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33.63 m</a:t>
                      </a:r>
                      <a:endParaRPr lang="ko-KR" altLang="en-US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292080" y="5571376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/>
              <a:t>1) Average of the distance to the closest vehicle locating on the same lane. </a:t>
            </a:r>
            <a:endParaRPr lang="ko-KR" altLang="en-US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608" y="3350091"/>
            <a:ext cx="4723448" cy="3103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19369</TotalTime>
  <Words>1670</Words>
  <Application>Microsoft Office PowerPoint</Application>
  <PresentationFormat>화면 슬라이드 쇼(4:3)</PresentationFormat>
  <Paragraphs>199</Paragraphs>
  <Slides>17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17</vt:i4>
      </vt:variant>
    </vt:vector>
  </HeadingPairs>
  <TitlesOfParts>
    <vt:vector size="18" baseType="lpstr">
      <vt:lpstr>Office 테마</vt:lpstr>
      <vt:lpstr>슬라이드 1</vt:lpstr>
      <vt:lpstr>Wide interest on V2X</vt:lpstr>
      <vt:lpstr>Current status of V2X in LTE</vt:lpstr>
      <vt:lpstr>Summary of SA1 study status</vt:lpstr>
      <vt:lpstr>V2V and V2I use case</vt:lpstr>
      <vt:lpstr>V2P use case</vt:lpstr>
      <vt:lpstr>Challenges and possibilities of LTE-based V2X</vt:lpstr>
      <vt:lpstr>Challenges and possibilities of LTE-based V2X</vt:lpstr>
      <vt:lpstr>Challenges and possibilities of LTE-based V2X</vt:lpstr>
      <vt:lpstr>Challenges and possibilities of LTE-based V2X</vt:lpstr>
      <vt:lpstr>Needs for Rel-13 V2X Study in RAN</vt:lpstr>
      <vt:lpstr>Proposal for Rel-13 RAN study on V2X</vt:lpstr>
      <vt:lpstr>Work Plan for RAN study in REL-13</vt:lpstr>
      <vt:lpstr>References</vt:lpstr>
      <vt:lpstr>Appendix</vt:lpstr>
      <vt:lpstr>Appendix</vt:lpstr>
      <vt:lpstr>Appendix</vt:lpstr>
    </vt:vector>
  </TitlesOfParts>
  <Company>NEX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Digital NEX</dc:creator>
  <cp:lastModifiedBy>Hanbyul Seo</cp:lastModifiedBy>
  <cp:revision>1610</cp:revision>
  <dcterms:created xsi:type="dcterms:W3CDTF">2011-09-26T04:10:00Z</dcterms:created>
  <dcterms:modified xsi:type="dcterms:W3CDTF">2015-06-09T10:11:09Z</dcterms:modified>
</cp:coreProperties>
</file>