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57" autoAdjust="0"/>
  </p:normalViewPr>
  <p:slideViewPr>
    <p:cSldViewPr>
      <p:cViewPr>
        <p:scale>
          <a:sx n="75" d="100"/>
          <a:sy n="75" d="100"/>
        </p:scale>
        <p:origin x="-114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25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1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08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8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9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36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20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51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8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08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71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92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45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0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1E357-840C-42C6-8F47-02D4FB0FA5BD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B9171-A4EF-4EE7-AEF0-463D5366B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1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meetingDocuments/%09%09%09ftp:/ftp.3gpp.org/tsg_ran/TSG_RAN/TSGR_67/Docs/RP-150156.zip%09%09%09" TargetMode="External"/><Relationship Id="rId2" Type="http://schemas.openxmlformats.org/officeDocument/2006/relationships/hyperlink" Target="file:///C:\Data\SVN\SWEA-PM\RAN%20Plenary\RAN_67_Shanghai\Docs\RP-150193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ftp://ftp.3gpp.org/TSG_RAN/TSG_RAN/TSGR_67/RAN_67_Shanghai/Docs/RP-150182.zip" TargetMode="External"/><Relationship Id="rId4" Type="http://schemas.openxmlformats.org/officeDocument/2006/relationships/hyperlink" Target="ftp://ftp.3gpp.org/TSG_RAN/TSG_RAN/TSGR_67/Docs/RP-15018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RP-150480: Way forward on new RAN2-led Rel-13 Work and Study Items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Ericsson,  Huawei, </a:t>
            </a:r>
            <a:r>
              <a:rPr lang="en-US" dirty="0" err="1" smtClean="0"/>
              <a:t>HiSilicon</a:t>
            </a:r>
            <a:r>
              <a:rPr lang="en-US" dirty="0" smtClean="0"/>
              <a:t>, Qualcomm, Softbank Mobile, Sony, </a:t>
            </a:r>
            <a:r>
              <a:rPr lang="en-US" dirty="0" err="1" smtClean="0"/>
              <a:t>TeliaSonera</a:t>
            </a:r>
            <a:r>
              <a:rPr lang="en-US" dirty="0" smtClean="0"/>
              <a:t>, US Cellular, Inter Digital, Sierra Wireless, Telefonica, Light Squared, KDDI, Panasonic, Sprint, Verizon, </a:t>
            </a:r>
            <a:r>
              <a:rPr lang="en-US" dirty="0" err="1" smtClean="0"/>
              <a:t>Mediatek</a:t>
            </a:r>
            <a:r>
              <a:rPr lang="en-US" dirty="0" smtClean="0"/>
              <a:t>, T Mobile US, ZTE,  </a:t>
            </a:r>
            <a:r>
              <a:rPr lang="en-US" dirty="0" err="1" smtClean="0"/>
              <a:t>Asustek</a:t>
            </a:r>
            <a:r>
              <a:rPr lang="en-US" dirty="0" smtClean="0"/>
              <a:t>, Motorola</a:t>
            </a:r>
            <a:r>
              <a:rPr lang="en-US" dirty="0"/>
              <a:t>, </a:t>
            </a:r>
            <a:r>
              <a:rPr lang="en-US" dirty="0" smtClean="0"/>
              <a:t>US </a:t>
            </a:r>
            <a:r>
              <a:rPr lang="en-US" dirty="0" err="1" smtClean="0"/>
              <a:t>Dept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Commerce, China Telecom, Dish Network, </a:t>
            </a:r>
            <a:r>
              <a:rPr lang="en-US" dirty="0" err="1" smtClean="0"/>
              <a:t>SouthernLink</a:t>
            </a:r>
            <a:r>
              <a:rPr lang="en-US" dirty="0" smtClean="0"/>
              <a:t>, </a:t>
            </a:r>
            <a:r>
              <a:rPr lang="en-US" dirty="0" err="1" smtClean="0"/>
              <a:t>Telus</a:t>
            </a:r>
            <a:r>
              <a:rPr lang="en-US" dirty="0" smtClean="0"/>
              <a:t>, </a:t>
            </a:r>
            <a:r>
              <a:rPr lang="en-US" dirty="0" err="1" smtClean="0"/>
              <a:t>Elektrobit</a:t>
            </a:r>
            <a:r>
              <a:rPr lang="en-US" dirty="0" smtClean="0"/>
              <a:t>,  Deutsche Telekom, Orange, Nokia Networks, III, ITRI, </a:t>
            </a:r>
            <a:r>
              <a:rPr lang="en-US" dirty="0" err="1" smtClean="0"/>
              <a:t>CoolPad</a:t>
            </a:r>
            <a:r>
              <a:rPr lang="en-US" dirty="0" smtClean="0"/>
              <a:t>, </a:t>
            </a:r>
            <a:r>
              <a:rPr lang="en-US" smtClean="0"/>
              <a:t>Telecom Italia,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90600"/>
            <a:ext cx="8351839" cy="385200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Approve the following items with corresponding modifications to content and time budget</a:t>
            </a:r>
          </a:p>
          <a:p>
            <a:pPr lvl="1"/>
            <a:r>
              <a:rPr lang="en-US" sz="1800" dirty="0" smtClean="0"/>
              <a:t>WI: WLAN / LTE Integration (RP-15xxxx)</a:t>
            </a:r>
          </a:p>
          <a:p>
            <a:pPr lvl="2"/>
            <a:r>
              <a:rPr lang="en-US" sz="1200" dirty="0" smtClean="0"/>
              <a:t>Time: spread TUs in Rel-13: (1.5, 1.5, 1.5, 1.5, 1.5) </a:t>
            </a:r>
          </a:p>
          <a:p>
            <a:pPr lvl="1"/>
            <a:r>
              <a:rPr lang="en-US" sz="1800" dirty="0" smtClean="0"/>
              <a:t>WI: Multicarrier Load Distribution (RP-15xxxx)</a:t>
            </a:r>
          </a:p>
          <a:p>
            <a:pPr lvl="2"/>
            <a:r>
              <a:rPr lang="en-US" sz="1200" dirty="0" smtClean="0"/>
              <a:t>Time: (1, 1,  1,  1, 0)</a:t>
            </a:r>
          </a:p>
          <a:p>
            <a:pPr lvl="1"/>
            <a:r>
              <a:rPr lang="en-US" sz="1800" dirty="0" smtClean="0"/>
              <a:t>SI: Low Latency (RP-15xxxx)</a:t>
            </a:r>
          </a:p>
          <a:p>
            <a:pPr lvl="2"/>
            <a:r>
              <a:rPr lang="en-US" sz="1200" dirty="0" smtClean="0"/>
              <a:t>RAN2 time: (0, 1, 1, 1, 1)</a:t>
            </a:r>
          </a:p>
          <a:p>
            <a:pPr lvl="2"/>
            <a:r>
              <a:rPr lang="en-US" sz="1200" dirty="0" smtClean="0"/>
              <a:t>RAN1 time: Start only in Q4, aim to complete in 2016. Budget  2015: (0, 0, 0, 0, 1), 2016 (2,2,2,0,0,0).  </a:t>
            </a:r>
          </a:p>
          <a:p>
            <a:pPr lvl="2"/>
            <a:r>
              <a:rPr lang="en-US" sz="1200" dirty="0" smtClean="0"/>
              <a:t>RAN2 content: Remove idle-to-connected mode latency study</a:t>
            </a:r>
          </a:p>
          <a:p>
            <a:pPr lvl="1"/>
            <a:r>
              <a:rPr lang="en-US" sz="1800" dirty="0" smtClean="0"/>
              <a:t>SI: MDT (</a:t>
            </a:r>
            <a:r>
              <a:rPr lang="en-GB" sz="1800" dirty="0" smtClean="0">
                <a:hlinkClick r:id="rId2"/>
              </a:rPr>
              <a:t>RP-150193</a:t>
            </a:r>
            <a:r>
              <a:rPr lang="en-US" sz="1800" dirty="0" smtClean="0"/>
              <a:t>)</a:t>
            </a:r>
          </a:p>
          <a:p>
            <a:pPr lvl="2"/>
            <a:r>
              <a:rPr lang="en-US" sz="1200" dirty="0" smtClean="0"/>
              <a:t>RAN2 time  (0.5, 0.5, 0.5, 0, 0)</a:t>
            </a:r>
          </a:p>
          <a:p>
            <a:pPr lvl="2"/>
            <a:r>
              <a:rPr lang="en-US" sz="1200" dirty="0" smtClean="0"/>
              <a:t>Content: Focus on MDT enhancements for VoLTE packet delay measurements. SNR measurements are to be discussed in RP-150200.</a:t>
            </a:r>
          </a:p>
          <a:p>
            <a:pPr lvl="1"/>
            <a:r>
              <a:rPr lang="en-US" sz="1800" dirty="0" smtClean="0"/>
              <a:t>WI: Dual Connectivity </a:t>
            </a:r>
            <a:r>
              <a:rPr lang="en-US" sz="1800" dirty="0" err="1" smtClean="0"/>
              <a:t>enh</a:t>
            </a:r>
            <a:r>
              <a:rPr lang="en-US" sz="1800" dirty="0" smtClean="0"/>
              <a:t>. (</a:t>
            </a:r>
            <a:r>
              <a:rPr lang="en-US" sz="1800" dirty="0" smtClean="0">
                <a:hlinkClick r:id="rId3"/>
              </a:rPr>
              <a:t>RP-150156</a:t>
            </a:r>
            <a:r>
              <a:rPr lang="en-US" sz="1800" dirty="0" smtClean="0"/>
              <a:t>)</a:t>
            </a:r>
          </a:p>
          <a:p>
            <a:pPr lvl="2"/>
            <a:r>
              <a:rPr lang="en-US" sz="1200" dirty="0" smtClean="0"/>
              <a:t>RAN2 Time: (0, 0, 0, 0.25, 0.25)</a:t>
            </a:r>
          </a:p>
          <a:p>
            <a:pPr lvl="2"/>
            <a:r>
              <a:rPr lang="en-US" sz="1200" dirty="0" smtClean="0"/>
              <a:t>Stage-3 UP aspects starting in April</a:t>
            </a:r>
          </a:p>
          <a:p>
            <a:pPr lvl="1"/>
            <a:r>
              <a:rPr lang="en-US" sz="1800" dirty="0" smtClean="0"/>
              <a:t>WI: ACDC (</a:t>
            </a:r>
            <a:r>
              <a:rPr lang="en-GB" sz="1800" u="sng" dirty="0" smtClean="0">
                <a:hlinkClick r:id="rId4"/>
              </a:rPr>
              <a:t>RP-150182</a:t>
            </a:r>
            <a:r>
              <a:rPr lang="en-GB" sz="1800" u="sng" dirty="0" smtClean="0"/>
              <a:t>)</a:t>
            </a:r>
            <a:r>
              <a:rPr lang="en-GB" sz="1800" dirty="0"/>
              <a:t>	</a:t>
            </a:r>
            <a:endParaRPr lang="en-US" sz="1800" dirty="0" smtClean="0"/>
          </a:p>
          <a:p>
            <a:pPr lvl="2"/>
            <a:r>
              <a:rPr lang="en-US" sz="1200" dirty="0" smtClean="0"/>
              <a:t>Approved for May but will be treated only if sufficient input is provided by CT1: (0, 0.25, 0.25, 0.25, 0)</a:t>
            </a:r>
            <a:br>
              <a:rPr lang="en-US" sz="1200" dirty="0" smtClean="0"/>
            </a:br>
            <a:r>
              <a:rPr lang="en-US" sz="1000" dirty="0" smtClean="0"/>
              <a:t>(and 0.25 additional time units in UMTS session for handling UMTS stage-3 aspects)</a:t>
            </a:r>
          </a:p>
          <a:p>
            <a:pPr lvl="1"/>
            <a:r>
              <a:rPr lang="en-US" sz="2000" dirty="0"/>
              <a:t>WI: </a:t>
            </a:r>
            <a:r>
              <a:rPr lang="en-GB" sz="2000" dirty="0"/>
              <a:t>RAN enhancements for extended DRX in LTE </a:t>
            </a:r>
            <a:r>
              <a:rPr lang="en-US" sz="2000" dirty="0" smtClean="0"/>
              <a:t>(</a:t>
            </a:r>
            <a:r>
              <a:rPr lang="en-GB" sz="2000" u="sng" dirty="0">
                <a:hlinkClick r:id="rId5"/>
              </a:rPr>
              <a:t>RP-150182</a:t>
            </a:r>
            <a:r>
              <a:rPr lang="en-US" sz="2000" dirty="0"/>
              <a:t>)</a:t>
            </a:r>
          </a:p>
          <a:p>
            <a:pPr lvl="2"/>
            <a:r>
              <a:rPr lang="en-US" sz="1200" dirty="0"/>
              <a:t>RAN2 time: </a:t>
            </a:r>
            <a:r>
              <a:rPr lang="en-US" sz="1200" dirty="0" smtClean="0"/>
              <a:t>(0, </a:t>
            </a:r>
            <a:r>
              <a:rPr lang="en-US" sz="1200" dirty="0"/>
              <a:t>1, 1, 1, 1</a:t>
            </a:r>
            <a:r>
              <a:rPr lang="en-US" sz="1200" dirty="0" smtClean="0"/>
              <a:t>)</a:t>
            </a:r>
            <a:endParaRPr lang="en-US" sz="1200" dirty="0"/>
          </a:p>
          <a:p>
            <a:pPr marL="457200" lvl="1" indent="0">
              <a:buNone/>
            </a:pP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RAN2 WF proposal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6925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294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RP-150480: Way forward on new RAN2-led Rel-13 Work and Study Items</vt:lpstr>
      <vt:lpstr>RAN2 WF 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RAN2-led Rel-13 Work and Study Items</dc:title>
  <dc:creator>Christian Hoymann</dc:creator>
  <cp:lastModifiedBy>Ericsson User</cp:lastModifiedBy>
  <cp:revision>65</cp:revision>
  <dcterms:created xsi:type="dcterms:W3CDTF">2015-03-05T15:15:10Z</dcterms:created>
  <dcterms:modified xsi:type="dcterms:W3CDTF">2015-03-11T02:50:31Z</dcterms:modified>
</cp:coreProperties>
</file>