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6"/>
  </p:notesMasterIdLst>
  <p:sldIdLst>
    <p:sldId id="256" r:id="rId3"/>
    <p:sldId id="293" r:id="rId4"/>
    <p:sldId id="291" r:id="rId5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FFCC"/>
    <a:srgbClr val="FFFF99"/>
    <a:srgbClr val="FFFF00"/>
    <a:srgbClr val="CC00CC"/>
    <a:srgbClr val="800000"/>
    <a:srgbClr val="33CCCC"/>
    <a:srgbClr val="CC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0" autoAdjust="0"/>
    <p:restoredTop sz="83133" autoAdjust="0"/>
  </p:normalViewPr>
  <p:slideViewPr>
    <p:cSldViewPr>
      <p:cViewPr varScale="1">
        <p:scale>
          <a:sx n="91" d="100"/>
          <a:sy n="91" d="100"/>
        </p:scale>
        <p:origin x="-1302" y="-108"/>
      </p:cViewPr>
      <p:guideLst>
        <p:guide orient="horz" pos="420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5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571DB103-9ADE-4792-89E2-AE1C15B017B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2770336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/>
            <a:fld id="{D9BB20B4-4E45-4976-AD46-ACCFDFA2B86D}" type="slidenum">
              <a:rPr lang="en-US" altLang="ja-JP"/>
              <a:pPr eaLnBrk="1" hangingPunct="1"/>
              <a:t>1</a:t>
            </a:fld>
            <a:endParaRPr lang="en-US" altLang="ja-JP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ja-JP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/>
            <a:fld id="{F4AE9745-1355-4266-A8C4-951392AB216E}" type="slidenum">
              <a:rPr lang="en-US" altLang="ja-JP"/>
              <a:pPr eaLnBrk="1" hangingPunct="1"/>
              <a:t>2</a:t>
            </a:fld>
            <a:endParaRPr lang="en-US" altLang="ja-JP"/>
          </a:p>
        </p:txBody>
      </p:sp>
      <p:sp>
        <p:nvSpPr>
          <p:cNvPr id="1024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r" eaLnBrk="1" hangingPunct="1"/>
            <a:fld id="{56279522-EF20-4272-A250-E7144791DEC6}" type="slidenum">
              <a:rPr lang="en-GB" altLang="ja-JP" sz="1200"/>
              <a:pPr algn="r" eaLnBrk="1" hangingPunct="1"/>
              <a:t>2</a:t>
            </a:fld>
            <a:endParaRPr lang="en-GB" altLang="ja-JP" sz="1200"/>
          </a:p>
        </p:txBody>
      </p:sp>
      <p:sp>
        <p:nvSpPr>
          <p:cNvPr id="1024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24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ja-JP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9" descr="title_b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0638"/>
            <a:ext cx="8748712" cy="683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6381750"/>
            <a:ext cx="2073275" cy="17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34"/>
          <p:cNvSpPr>
            <a:spLocks noChangeArrowheads="1"/>
          </p:cNvSpPr>
          <p:nvPr userDrawn="1"/>
        </p:nvSpPr>
        <p:spPr bwMode="auto">
          <a:xfrm rot="16200000">
            <a:off x="-2070100" y="3836988"/>
            <a:ext cx="5759450" cy="26035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/>
          </a:p>
        </p:txBody>
      </p:sp>
      <p:sp>
        <p:nvSpPr>
          <p:cNvPr id="7" name="Rectangle 22"/>
          <p:cNvSpPr>
            <a:spLocks noChangeArrowheads="1"/>
          </p:cNvSpPr>
          <p:nvPr userDrawn="1"/>
        </p:nvSpPr>
        <p:spPr bwMode="auto">
          <a:xfrm>
            <a:off x="0" y="1046163"/>
            <a:ext cx="9144000" cy="26035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/>
          </a:p>
        </p:txBody>
      </p:sp>
      <p:sp>
        <p:nvSpPr>
          <p:cNvPr id="8" name="Rectangle 14"/>
          <p:cNvSpPr>
            <a:spLocks noChangeArrowheads="1"/>
          </p:cNvSpPr>
          <p:nvPr userDrawn="1"/>
        </p:nvSpPr>
        <p:spPr bwMode="auto">
          <a:xfrm>
            <a:off x="0" y="6597650"/>
            <a:ext cx="9144000" cy="260350"/>
          </a:xfrm>
          <a:prstGeom prst="rect">
            <a:avLst/>
          </a:prstGeom>
          <a:solidFill>
            <a:srgbClr val="CC00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/>
          </a:p>
        </p:txBody>
      </p:sp>
      <p:sp>
        <p:nvSpPr>
          <p:cNvPr id="9" name="Rectangle 35"/>
          <p:cNvSpPr>
            <a:spLocks noChangeArrowheads="1"/>
          </p:cNvSpPr>
          <p:nvPr userDrawn="1"/>
        </p:nvSpPr>
        <p:spPr bwMode="auto">
          <a:xfrm>
            <a:off x="0" y="-12700"/>
            <a:ext cx="9144000" cy="1125538"/>
          </a:xfrm>
          <a:prstGeom prst="rect">
            <a:avLst/>
          </a:prstGeom>
          <a:solidFill>
            <a:srgbClr val="CC0033"/>
          </a:solidFill>
          <a:ln w="12700">
            <a:solidFill>
              <a:srgbClr val="CC003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/>
          </a:p>
        </p:txBody>
      </p:sp>
      <p:sp>
        <p:nvSpPr>
          <p:cNvPr id="10" name="Rectangle 36"/>
          <p:cNvSpPr>
            <a:spLocks noChangeArrowheads="1"/>
          </p:cNvSpPr>
          <p:nvPr userDrawn="1"/>
        </p:nvSpPr>
        <p:spPr bwMode="auto">
          <a:xfrm>
            <a:off x="-12700" y="0"/>
            <a:ext cx="755650" cy="6858000"/>
          </a:xfrm>
          <a:prstGeom prst="rect">
            <a:avLst/>
          </a:prstGeom>
          <a:solidFill>
            <a:srgbClr val="CC0033"/>
          </a:solidFill>
          <a:ln w="12700">
            <a:solidFill>
              <a:srgbClr val="CC003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/>
          </a:p>
        </p:txBody>
      </p:sp>
      <p:graphicFrame>
        <p:nvGraphicFramePr>
          <p:cNvPr id="11" name="Object 33"/>
          <p:cNvGraphicFramePr>
            <a:graphicFrameLocks noChangeAspect="1"/>
          </p:cNvGraphicFramePr>
          <p:nvPr userDrawn="1"/>
        </p:nvGraphicFramePr>
        <p:xfrm>
          <a:off x="47625" y="3886200"/>
          <a:ext cx="673100" cy="271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4" name="Image" r:id="rId5" imgW="816520" imgH="3291568" progId="Photoshop.Image.7">
                  <p:embed/>
                </p:oleObj>
              </mc:Choice>
              <mc:Fallback>
                <p:oleObj name="Image" r:id="rId5" imgW="816520" imgH="3291568" progId="Photoshop.Image.7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5" y="3886200"/>
                        <a:ext cx="673100" cy="2711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0113" y="1203325"/>
            <a:ext cx="7488237" cy="1082675"/>
          </a:xfr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pPr lvl="0"/>
            <a:r>
              <a:rPr lang="ja-JP" altLang="en-US" noProof="0" smtClean="0"/>
              <a:t>マスタ タイトルの書式設定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44575" y="2498725"/>
            <a:ext cx="5692775" cy="1290638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ja-JP" altLang="en-US" noProof="0" smtClean="0"/>
              <a:t>マスタ サブタイトルの書式設定</a:t>
            </a:r>
          </a:p>
        </p:txBody>
      </p:sp>
      <p:sp>
        <p:nvSpPr>
          <p:cNvPr id="12" name="Rectangle 23"/>
          <p:cNvSpPr>
            <a:spLocks noGrp="1" noChangeArrowheads="1"/>
          </p:cNvSpPr>
          <p:nvPr>
            <p:ph type="ftr" sz="quarter" idx="10"/>
          </p:nvPr>
        </p:nvSpPr>
        <p:spPr>
          <a:xfrm>
            <a:off x="179388" y="6589713"/>
            <a:ext cx="4392612" cy="268287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ja-JP" dirty="0" smtClean="0"/>
              <a:t>Copyright© 2015 NTT DOCOMO, Inc. All rights reserved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893058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E5DEDE-B3F6-4181-955F-66127674C56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dirty="0" smtClean="0"/>
              <a:t>Copyright© 2015 NTT DOCOMO, Inc. All rights reserved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718284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804025" y="115888"/>
            <a:ext cx="2232025" cy="6408737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107950" y="115888"/>
            <a:ext cx="6543675" cy="6408737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26A54A-638E-4295-81FB-D3D52DBB5211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dirty="0" smtClean="0"/>
              <a:t>Copyright© 2015 NTT DOCOMO, Inc. All rights reserved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2789146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03B3D4-4645-4CA2-8D07-EDDDAAFE9E9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dirty="0" smtClean="0"/>
              <a:t>Copyright© 2015 NTT DOCOMO, Inc. All rights reserved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0406861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B47A2D-8592-4A93-A6E2-A0908F60068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dirty="0" smtClean="0"/>
              <a:t>Copyright© 2015 NTT DOCOMO, Inc. All rights reserved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294865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5C0E93-90A8-40BC-AB1C-6586C658EC4E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dirty="0" smtClean="0"/>
              <a:t>Copyright© 2015 NTT DOCOMO, Inc. All rights reserved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145659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66FBA9-892D-4151-A4F3-A9376227A706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dirty="0" smtClean="0"/>
              <a:t>Copyright© 2015 NTT DOCOMO, Inc. All rights reserved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697881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B433CC-342E-4DA3-BBB0-350F5C9563A5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dirty="0" smtClean="0"/>
              <a:t>Copyright© 2015 NTT DOCOMO, Inc. All rights reserved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8258932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021D25-BA41-4773-A777-22AE27EC1D01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dirty="0" smtClean="0"/>
              <a:t>Copyright© 2015 NTT DOCOMO, Inc. All rights reserved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1361877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52EE8-5B7C-4D08-8125-4EA41D3ECC36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dirty="0" smtClean="0"/>
              <a:t>Copyright© 2015 NTT DOCOMO, Inc. All rights reserved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8333940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59ED64-4309-465D-A85C-300CA0C9E4E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dirty="0" smtClean="0"/>
              <a:t>Copyright© 2015 NTT DOCOMO, Inc. All rights reserved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4238531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CB4C29-C8AC-4648-95F8-17DE7E6DDCF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dirty="0" smtClean="0"/>
              <a:t>Copyright© 2015 NTT DOCOMO, Inc. All rights reserved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3131186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E54C87-A392-45F6-ADFF-344B61AA736C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dirty="0" smtClean="0"/>
              <a:t>Copyright© 2015 NTT DOCOMO, Inc. All rights reserved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2820232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E50BF3-406D-44E9-BCE1-56C0048BD8F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dirty="0" smtClean="0"/>
              <a:t>Copyright© 2015 NTT DOCOMO, Inc. All rights reserved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2836627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2CEEB0-30DE-4909-95F2-D183FAA4C52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dirty="0" smtClean="0"/>
              <a:t>Copyright© 2015 NTT DOCOMO, Inc. All rights reserved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265898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930F6F-0DD8-412F-B685-E6C3BFD01C2E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dirty="0" smtClean="0"/>
              <a:t>Copyright© 2015 NTT DOCOMO, Inc. All rights reserved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926517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179388" y="908050"/>
            <a:ext cx="4316412" cy="5616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908050"/>
            <a:ext cx="4316413" cy="5616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8FF712-155B-4E3A-B1E4-D40CE9B2966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dirty="0" smtClean="0"/>
              <a:t>Copyright© 2015 NTT DOCOMO, Inc. All rights reserved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116965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F7C383-56EE-4CCA-9001-828DF7AEA30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dirty="0" smtClean="0"/>
              <a:t>Copyright© 2015 NTT DOCOMO, Inc. All rights reserved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590545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262812-B57A-47D1-B421-F8C1E27C12E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dirty="0" smtClean="0"/>
              <a:t>Copyright© 2015 NTT DOCOMO, Inc. All rights reserved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129462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BDCF14-5508-430C-AD7D-C21015FE7EE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dirty="0" smtClean="0"/>
              <a:t>Copyright© 2015 NTT DOCOMO, Inc. All rights reserved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664735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2F9570-0526-4A76-AD5B-7B7E13E1CFF4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dirty="0" smtClean="0"/>
              <a:t>Copyright© 2015 NTT DOCOMO, Inc. All rights reserved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7999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6E0850-ED56-430A-AE4C-E62F4391067E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dirty="0" smtClean="0"/>
              <a:t>Copyright© 2015 NTT DOCOMO, Inc. All rights reserved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444474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1"/>
          <p:cNvSpPr>
            <a:spLocks noChangeArrowheads="1"/>
          </p:cNvSpPr>
          <p:nvPr userDrawn="1"/>
        </p:nvSpPr>
        <p:spPr bwMode="auto">
          <a:xfrm>
            <a:off x="0" y="679450"/>
            <a:ext cx="9144000" cy="26035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908050"/>
            <a:ext cx="8785225" cy="561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028" name="Rectangle 29"/>
          <p:cNvSpPr>
            <a:spLocks noChangeArrowheads="1"/>
          </p:cNvSpPr>
          <p:nvPr userDrawn="1"/>
        </p:nvSpPr>
        <p:spPr bwMode="auto">
          <a:xfrm>
            <a:off x="0" y="6624638"/>
            <a:ext cx="9144000" cy="260350"/>
          </a:xfrm>
          <a:prstGeom prst="rect">
            <a:avLst/>
          </a:prstGeom>
          <a:solidFill>
            <a:srgbClr val="CC00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77050" y="6616700"/>
            <a:ext cx="2133600" cy="26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CE16837-531B-4202-BD67-67B83744769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79388" y="6616700"/>
            <a:ext cx="4392612" cy="26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i="1" dirty="0" smtClean="0">
                <a:solidFill>
                  <a:schemeClr val="bg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altLang="ja-JP" dirty="0" smtClean="0"/>
              <a:t>Copyright© 2015 NTT DOCOMO, Inc. All rights reserved</a:t>
            </a:r>
            <a:endParaRPr lang="en-US" altLang="ja-JP" dirty="0"/>
          </a:p>
        </p:txBody>
      </p:sp>
      <p:sp>
        <p:nvSpPr>
          <p:cNvPr id="1031" name="Rectangle 35"/>
          <p:cNvSpPr>
            <a:spLocks noChangeArrowheads="1"/>
          </p:cNvSpPr>
          <p:nvPr userDrawn="1"/>
        </p:nvSpPr>
        <p:spPr bwMode="auto">
          <a:xfrm>
            <a:off x="-9525" y="-12700"/>
            <a:ext cx="9144000" cy="765175"/>
          </a:xfrm>
          <a:prstGeom prst="rect">
            <a:avLst/>
          </a:prstGeom>
          <a:solidFill>
            <a:srgbClr val="CC0033"/>
          </a:solidFill>
          <a:ln w="12700">
            <a:solidFill>
              <a:srgbClr val="CC003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/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7950" y="115888"/>
            <a:ext cx="89281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graphicFrame>
        <p:nvGraphicFramePr>
          <p:cNvPr id="1033" name="Object 34"/>
          <p:cNvGraphicFramePr>
            <a:graphicFrameLocks noChangeAspect="1"/>
          </p:cNvGraphicFramePr>
          <p:nvPr userDrawn="1"/>
        </p:nvGraphicFramePr>
        <p:xfrm>
          <a:off x="7867650" y="457200"/>
          <a:ext cx="124142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" name="Image" r:id="rId14" imgW="3291568" imgH="816520" progId="Photoshop.Image.7">
                  <p:embed/>
                </p:oleObj>
              </mc:Choice>
              <mc:Fallback>
                <p:oleObj name="Image" r:id="rId14" imgW="3291568" imgH="816520" progId="Photoshop.Image.7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67650" y="457200"/>
                        <a:ext cx="1241425" cy="307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HGP創英角ｺﾞｼｯｸUB" pitchFamily="50" charset="-128"/>
          <a:ea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Times New Roman" pitchFamily="18" charset="0"/>
        <a:buChar char="–"/>
        <a:defRPr kumimoji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Arial" charset="0"/>
        <a:buChar char="»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Times New Roman" pitchFamily="18" charset="0"/>
        <a:buChar char="–"/>
        <a:defRPr kumimoji="1" sz="12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CC0033"/>
        </a:buClr>
        <a:buFont typeface="Times New Roman" pitchFamily="18" charset="0"/>
        <a:buChar char="–"/>
        <a:defRPr kumimoji="1" sz="12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CC0033"/>
        </a:buClr>
        <a:buFont typeface="Times New Roman" pitchFamily="18" charset="0"/>
        <a:buChar char="–"/>
        <a:defRPr kumimoji="1" sz="12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CC0033"/>
        </a:buClr>
        <a:buFont typeface="Times New Roman" pitchFamily="18" charset="0"/>
        <a:buChar char="–"/>
        <a:defRPr kumimoji="1" sz="12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CC0033"/>
        </a:buClr>
        <a:buFont typeface="Times New Roman" pitchFamily="18" charset="0"/>
        <a:buChar char="–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 userDrawn="1"/>
        </p:nvSpPr>
        <p:spPr bwMode="auto">
          <a:xfrm>
            <a:off x="0" y="188913"/>
            <a:ext cx="9144000" cy="26035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/>
          </a:p>
        </p:txBody>
      </p:sp>
      <p:sp>
        <p:nvSpPr>
          <p:cNvPr id="2051" name="Rectangle 4"/>
          <p:cNvSpPr>
            <a:spLocks noChangeArrowheads="1"/>
          </p:cNvSpPr>
          <p:nvPr userDrawn="1"/>
        </p:nvSpPr>
        <p:spPr bwMode="auto">
          <a:xfrm>
            <a:off x="0" y="6624638"/>
            <a:ext cx="9144000" cy="260350"/>
          </a:xfrm>
          <a:prstGeom prst="rect">
            <a:avLst/>
          </a:prstGeom>
          <a:solidFill>
            <a:srgbClr val="CC00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/>
          </a:p>
        </p:txBody>
      </p:sp>
      <p:sp>
        <p:nvSpPr>
          <p:cNvPr id="134149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77050" y="6616700"/>
            <a:ext cx="2133600" cy="26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5A9CD988-21C4-4FD2-9774-1ACDC9B60111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13415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79388" y="6616700"/>
            <a:ext cx="4392612" cy="26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i="1" dirty="0" smtClean="0">
                <a:solidFill>
                  <a:schemeClr val="bg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altLang="ja-JP" dirty="0" smtClean="0"/>
              <a:t>Copyright© 2015 NTT DOCOMO, Inc. All rights reserved</a:t>
            </a:r>
            <a:endParaRPr lang="en-US" altLang="ja-JP" dirty="0"/>
          </a:p>
        </p:txBody>
      </p:sp>
      <p:sp>
        <p:nvSpPr>
          <p:cNvPr id="2054" name="Rectangle 7"/>
          <p:cNvSpPr>
            <a:spLocks noChangeArrowheads="1"/>
          </p:cNvSpPr>
          <p:nvPr userDrawn="1"/>
        </p:nvSpPr>
        <p:spPr bwMode="auto">
          <a:xfrm>
            <a:off x="3175" y="0"/>
            <a:ext cx="9144000" cy="260350"/>
          </a:xfrm>
          <a:prstGeom prst="rect">
            <a:avLst/>
          </a:prstGeom>
          <a:solidFill>
            <a:srgbClr val="CC0033"/>
          </a:solidFill>
          <a:ln w="28575">
            <a:solidFill>
              <a:srgbClr val="CC003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/>
          </a:p>
        </p:txBody>
      </p:sp>
      <p:pic>
        <p:nvPicPr>
          <p:cNvPr id="2055" name="Picture 10" descr="title_b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9275"/>
            <a:ext cx="9144000" cy="595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7" descr="01_corp_brandlogo_S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2997200"/>
            <a:ext cx="352901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13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2420938"/>
            <a:ext cx="3887788" cy="322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HGP創英角ｺﾞｼｯｸUB" pitchFamily="50" charset="-128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HGP創英角ｺﾞｼｯｸUB" pitchFamily="50" charset="-128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HGP創英角ｺﾞｼｯｸUB" pitchFamily="50" charset="-128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HGP創英角ｺﾞｼｯｸUB" pitchFamily="50" charset="-128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HGP創英角ｺﾞｼｯｸUB" pitchFamily="50" charset="-128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HGP創英角ｺﾞｼｯｸUB" pitchFamily="50" charset="-128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HGP創英角ｺﾞｼｯｸUB" pitchFamily="50" charset="-128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HGP創英角ｺﾞｼｯｸUB" pitchFamily="50" charset="-128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Times New Roman" pitchFamily="18" charset="0"/>
        <a:buChar char="–"/>
        <a:defRPr kumimoji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Arial" charset="0"/>
        <a:buChar char="»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Times New Roman" pitchFamily="18" charset="0"/>
        <a:buChar char="–"/>
        <a:defRPr kumimoji="1" sz="12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CC0033"/>
        </a:buClr>
        <a:buFont typeface="Times New Roman" pitchFamily="18" charset="0"/>
        <a:buChar char="–"/>
        <a:defRPr kumimoji="1" sz="12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CC0033"/>
        </a:buClr>
        <a:buFont typeface="Times New Roman" pitchFamily="18" charset="0"/>
        <a:buChar char="–"/>
        <a:defRPr kumimoji="1" sz="12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CC0033"/>
        </a:buClr>
        <a:buFont typeface="Times New Roman" pitchFamily="18" charset="0"/>
        <a:buChar char="–"/>
        <a:defRPr kumimoji="1" sz="12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CC0033"/>
        </a:buClr>
        <a:buFont typeface="Times New Roman" pitchFamily="18" charset="0"/>
        <a:buChar char="–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3"/>
          <p:cNvSpPr>
            <a:spLocks noGrp="1" noChangeArrowheads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US" altLang="ja-JP" dirty="0">
                <a:solidFill>
                  <a:schemeClr val="bg1"/>
                </a:solidFill>
                <a:latin typeface="Times New Roman" pitchFamily="18" charset="0"/>
              </a:rPr>
              <a:t>Copyright© </a:t>
            </a:r>
            <a:r>
              <a:rPr lang="en-US" altLang="ja-JP" dirty="0" smtClean="0">
                <a:solidFill>
                  <a:schemeClr val="bg1"/>
                </a:solidFill>
                <a:latin typeface="Times New Roman" pitchFamily="18" charset="0"/>
              </a:rPr>
              <a:t>2015 </a:t>
            </a:r>
            <a:r>
              <a:rPr lang="en-US" altLang="ja-JP" dirty="0">
                <a:solidFill>
                  <a:schemeClr val="bg1"/>
                </a:solidFill>
                <a:latin typeface="Times New Roman" pitchFamily="18" charset="0"/>
              </a:rPr>
              <a:t>NTT DOCOMO, Inc. All rights reserved</a:t>
            </a:r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0113" y="2778125"/>
            <a:ext cx="8064500" cy="1082675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ja-JP" sz="4400" b="1" dirty="0" smtClean="0">
                <a:solidFill>
                  <a:srgbClr val="CC0000"/>
                </a:solidFill>
                <a:latin typeface="Arial" charset="0"/>
              </a:rPr>
              <a:t>Motivation for New WI: Dual Connectivity enhancements for LTE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4724400"/>
            <a:ext cx="6983412" cy="1290638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ja-JP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NTT DOCOMO, Inc.</a:t>
            </a:r>
          </a:p>
          <a:p>
            <a:pPr algn="ctr" eaLnBrk="1" hangingPunct="1">
              <a:defRPr/>
            </a:pPr>
            <a:endParaRPr lang="en-US" altLang="ja-JP" sz="2800" b="1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4101" name="Text Box 6"/>
          <p:cNvSpPr txBox="1">
            <a:spLocks noChangeArrowheads="1"/>
          </p:cNvSpPr>
          <p:nvPr/>
        </p:nvSpPr>
        <p:spPr bwMode="auto">
          <a:xfrm>
            <a:off x="179388" y="82550"/>
            <a:ext cx="3671887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GB" altLang="ja-JP" sz="2000" b="1" dirty="0">
                <a:solidFill>
                  <a:schemeClr val="bg1"/>
                </a:solidFill>
                <a:ea typeface="HGP創英角ｺﾞｼｯｸUB" pitchFamily="50" charset="-128"/>
              </a:rPr>
              <a:t>3GPP TSG-RAN #</a:t>
            </a:r>
            <a:r>
              <a:rPr lang="en-GB" altLang="ja-JP" sz="2000" b="1" dirty="0" smtClean="0">
                <a:solidFill>
                  <a:schemeClr val="bg1"/>
                </a:solidFill>
                <a:ea typeface="HGP創英角ｺﾞｼｯｸUB" pitchFamily="50" charset="-128"/>
              </a:rPr>
              <a:t>67</a:t>
            </a:r>
            <a:endParaRPr lang="en-GB" altLang="ja-JP" sz="2000" b="1" dirty="0">
              <a:solidFill>
                <a:schemeClr val="bg1"/>
              </a:solidFill>
              <a:ea typeface="HGP創英角ｺﾞｼｯｸUB" pitchFamily="50" charset="-128"/>
            </a:endParaRPr>
          </a:p>
          <a:p>
            <a:pPr eaLnBrk="1" hangingPunct="1"/>
            <a:r>
              <a:rPr lang="en-GB" altLang="ja-JP" sz="2000" b="1" dirty="0" smtClean="0">
                <a:solidFill>
                  <a:schemeClr val="bg1"/>
                </a:solidFill>
                <a:ea typeface="HGP創英角ｺﾞｼｯｸUB" pitchFamily="50" charset="-128"/>
              </a:rPr>
              <a:t>9</a:t>
            </a:r>
            <a:r>
              <a:rPr lang="en-GB" altLang="ja-JP" sz="2000" b="1" baseline="30000" dirty="0" smtClean="0">
                <a:solidFill>
                  <a:schemeClr val="bg1"/>
                </a:solidFill>
                <a:ea typeface="HGP創英角ｺﾞｼｯｸUB" pitchFamily="50" charset="-128"/>
              </a:rPr>
              <a:t>th</a:t>
            </a:r>
            <a:r>
              <a:rPr lang="en-GB" altLang="ja-JP" sz="2000" b="1" dirty="0" smtClean="0">
                <a:solidFill>
                  <a:schemeClr val="bg1"/>
                </a:solidFill>
                <a:ea typeface="HGP創英角ｺﾞｼｯｸUB" pitchFamily="50" charset="-128"/>
              </a:rPr>
              <a:t> </a:t>
            </a:r>
            <a:r>
              <a:rPr lang="en-GB" altLang="ja-JP" sz="2000" b="1" dirty="0">
                <a:solidFill>
                  <a:schemeClr val="bg1"/>
                </a:solidFill>
                <a:ea typeface="HGP創英角ｺﾞｼｯｸUB" pitchFamily="50" charset="-128"/>
              </a:rPr>
              <a:t>– </a:t>
            </a:r>
            <a:r>
              <a:rPr lang="en-GB" altLang="ja-JP" sz="2000" b="1" dirty="0" smtClean="0">
                <a:solidFill>
                  <a:schemeClr val="bg1"/>
                </a:solidFill>
                <a:ea typeface="HGP創英角ｺﾞｼｯｸUB" pitchFamily="50" charset="-128"/>
              </a:rPr>
              <a:t>12</a:t>
            </a:r>
            <a:r>
              <a:rPr lang="en-GB" altLang="ja-JP" sz="2000" b="1" baseline="30000" dirty="0" smtClean="0">
                <a:solidFill>
                  <a:schemeClr val="bg1"/>
                </a:solidFill>
                <a:ea typeface="HGP創英角ｺﾞｼｯｸUB" pitchFamily="50" charset="-128"/>
              </a:rPr>
              <a:t>th</a:t>
            </a:r>
            <a:r>
              <a:rPr lang="en-GB" altLang="ja-JP" sz="2000" b="1" dirty="0" smtClean="0">
                <a:solidFill>
                  <a:schemeClr val="bg1"/>
                </a:solidFill>
                <a:ea typeface="HGP創英角ｺﾞｼｯｸUB" pitchFamily="50" charset="-128"/>
              </a:rPr>
              <a:t> March </a:t>
            </a:r>
            <a:r>
              <a:rPr lang="en-GB" altLang="ja-JP" sz="2000" b="1" dirty="0">
                <a:solidFill>
                  <a:schemeClr val="bg1"/>
                </a:solidFill>
                <a:ea typeface="HGP創英角ｺﾞｼｯｸUB" pitchFamily="50" charset="-128"/>
              </a:rPr>
              <a:t>2014</a:t>
            </a:r>
          </a:p>
          <a:p>
            <a:pPr eaLnBrk="1" hangingPunct="1"/>
            <a:r>
              <a:rPr lang="en-GB" altLang="ja-JP" sz="2000" b="1" dirty="0" smtClean="0">
                <a:solidFill>
                  <a:schemeClr val="bg1"/>
                </a:solidFill>
                <a:ea typeface="HGP創英角ｺﾞｼｯｸUB" pitchFamily="50" charset="-128"/>
              </a:rPr>
              <a:t>Shanghai, China</a:t>
            </a:r>
            <a:endParaRPr lang="en-GB" altLang="ja-JP" sz="2000" b="1" dirty="0">
              <a:solidFill>
                <a:schemeClr val="bg1"/>
              </a:solidFill>
              <a:ea typeface="HGP創英角ｺﾞｼｯｸUB" pitchFamily="50" charset="-128"/>
            </a:endParaRP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5364163" y="55563"/>
            <a:ext cx="367188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r" eaLnBrk="1" hangingPunct="1"/>
            <a:r>
              <a:rPr lang="en-GB" altLang="ja-JP" sz="2000" b="1" dirty="0" smtClean="0">
                <a:solidFill>
                  <a:schemeClr val="bg1"/>
                </a:solidFill>
                <a:ea typeface="HGP創英角ｺﾞｼｯｸUB" pitchFamily="50" charset="-128"/>
              </a:rPr>
              <a:t>RP-150211</a:t>
            </a:r>
          </a:p>
          <a:p>
            <a:pPr algn="r" eaLnBrk="1" hangingPunct="1"/>
            <a:r>
              <a:rPr lang="en-GB" altLang="ja-JP" sz="2000" b="1" dirty="0" smtClean="0">
                <a:solidFill>
                  <a:schemeClr val="bg1"/>
                </a:solidFill>
                <a:ea typeface="HGP創英角ｺﾞｼｯｸUB" pitchFamily="50" charset="-128"/>
              </a:rPr>
              <a:t>Revision of RP-141780</a:t>
            </a:r>
            <a:endParaRPr lang="en-GB" altLang="ja-JP" sz="2000" b="1" dirty="0">
              <a:solidFill>
                <a:schemeClr val="bg1"/>
              </a:solidFill>
              <a:ea typeface="HGP創英角ｺﾞｼｯｸUB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フッター プレースホルダー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US" altLang="ja-JP" dirty="0">
                <a:solidFill>
                  <a:schemeClr val="bg1"/>
                </a:solidFill>
                <a:latin typeface="Times New Roman" pitchFamily="18" charset="0"/>
              </a:rPr>
              <a:t>Copyright© </a:t>
            </a:r>
            <a:r>
              <a:rPr lang="en-US" altLang="ja-JP" dirty="0" smtClean="0">
                <a:solidFill>
                  <a:schemeClr val="bg1"/>
                </a:solidFill>
                <a:latin typeface="Times New Roman" pitchFamily="18" charset="0"/>
              </a:rPr>
              <a:t>2015 </a:t>
            </a:r>
            <a:r>
              <a:rPr lang="en-US" altLang="ja-JP" dirty="0">
                <a:solidFill>
                  <a:schemeClr val="bg1"/>
                </a:solidFill>
                <a:latin typeface="Times New Roman" pitchFamily="18" charset="0"/>
              </a:rPr>
              <a:t>NTT DOCOMO, Inc. All rights reserved</a:t>
            </a:r>
          </a:p>
        </p:txBody>
      </p:sp>
      <p:sp>
        <p:nvSpPr>
          <p:cNvPr id="11571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altLang="ja-JP" sz="3600" b="1" dirty="0" smtClean="0">
                <a:latin typeface="Arial" charset="0"/>
              </a:rPr>
              <a:t>”Delta” of the previous proposal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8763" y="908720"/>
            <a:ext cx="8561387" cy="5615830"/>
          </a:xfrm>
        </p:spPr>
        <p:txBody>
          <a:bodyPr/>
          <a:lstStyle/>
          <a:p>
            <a:pPr eaLnBrk="1" hangingPunct="1">
              <a:spcBef>
                <a:spcPct val="10000"/>
              </a:spcBef>
            </a:pPr>
            <a:r>
              <a:rPr lang="en-US" altLang="ja-JP" dirty="0" smtClean="0">
                <a:latin typeface="Arial" charset="0"/>
              </a:rPr>
              <a:t>The objectives are narrowed down to the leftover issues from Rel-12 and the essential enhancements.</a:t>
            </a:r>
          </a:p>
          <a:p>
            <a:pPr marL="0" indent="0" eaLnBrk="1" hangingPunct="1">
              <a:spcBef>
                <a:spcPct val="10000"/>
              </a:spcBef>
              <a:buNone/>
            </a:pPr>
            <a:r>
              <a:rPr lang="en-US" altLang="ja-JP" dirty="0" smtClean="0">
                <a:latin typeface="Arial" charset="0"/>
              </a:rPr>
              <a:t>     [Leftover issues from Rel-12]</a:t>
            </a:r>
          </a:p>
          <a:p>
            <a:pPr lvl="1" eaLnBrk="1" hangingPunct="1">
              <a:spcBef>
                <a:spcPct val="10000"/>
              </a:spcBef>
            </a:pPr>
            <a:r>
              <a:rPr lang="en-US" altLang="ja-JP" dirty="0" smtClean="0">
                <a:latin typeface="Arial" charset="0"/>
              </a:rPr>
              <a:t>Maximum uplink transmission time difference (RAN4).</a:t>
            </a:r>
          </a:p>
          <a:p>
            <a:pPr lvl="1" eaLnBrk="1" hangingPunct="1">
              <a:spcBef>
                <a:spcPct val="10000"/>
              </a:spcBef>
            </a:pPr>
            <a:r>
              <a:rPr lang="en-US" altLang="ja-JP" dirty="0" smtClean="0">
                <a:latin typeface="Arial" charset="0"/>
              </a:rPr>
              <a:t>E-UTRAN CGI requirements (RAN4).</a:t>
            </a:r>
          </a:p>
          <a:p>
            <a:pPr lvl="1" eaLnBrk="1" hangingPunct="1">
              <a:spcBef>
                <a:spcPct val="10000"/>
              </a:spcBef>
            </a:pPr>
            <a:r>
              <a:rPr lang="en-US" altLang="ja-JP" dirty="0" smtClean="0">
                <a:latin typeface="Arial" charset="0"/>
              </a:rPr>
              <a:t>Enhancement of intra/inter-frequency and inter-RAT measurement requirements in DRX (RAN4).</a:t>
            </a:r>
          </a:p>
          <a:p>
            <a:pPr lvl="1" eaLnBrk="1" hangingPunct="1">
              <a:spcBef>
                <a:spcPct val="10000"/>
              </a:spcBef>
            </a:pPr>
            <a:r>
              <a:rPr lang="en-US" altLang="ja-JP" dirty="0" smtClean="0">
                <a:latin typeface="Arial" charset="0"/>
              </a:rPr>
              <a:t>RAN4 requirements to support more than 2 CCs in Dual Connectivity.</a:t>
            </a:r>
          </a:p>
          <a:p>
            <a:pPr eaLnBrk="1" hangingPunct="1">
              <a:spcBef>
                <a:spcPct val="10000"/>
              </a:spcBef>
            </a:pPr>
            <a:endParaRPr lang="en-US" altLang="ja-JP" dirty="0" smtClean="0">
              <a:latin typeface="Arial" charset="0"/>
            </a:endParaRPr>
          </a:p>
          <a:p>
            <a:pPr marL="0" indent="0" eaLnBrk="1" hangingPunct="1">
              <a:spcBef>
                <a:spcPct val="10000"/>
              </a:spcBef>
              <a:buNone/>
            </a:pPr>
            <a:r>
              <a:rPr lang="en-US" altLang="ja-JP" dirty="0" smtClean="0">
                <a:latin typeface="Arial" charset="0"/>
              </a:rPr>
              <a:t>     [Essential enhancements]</a:t>
            </a:r>
          </a:p>
          <a:p>
            <a:pPr lvl="1" eaLnBrk="1" hangingPunct="1">
              <a:spcBef>
                <a:spcPct val="10000"/>
              </a:spcBef>
            </a:pPr>
            <a:r>
              <a:rPr lang="en-US" altLang="ja-JP" dirty="0" smtClean="0">
                <a:latin typeface="Arial" charset="0"/>
              </a:rPr>
              <a:t>Uplink bearer split (RAN2).</a:t>
            </a:r>
          </a:p>
          <a:p>
            <a:pPr lvl="2" eaLnBrk="1" hangingPunct="1">
              <a:spcBef>
                <a:spcPct val="10000"/>
              </a:spcBef>
            </a:pPr>
            <a:r>
              <a:rPr lang="en-US" altLang="ja-JP" dirty="0" smtClean="0">
                <a:latin typeface="Arial" charset="0"/>
              </a:rPr>
              <a:t>To address UL throughput enhancements</a:t>
            </a:r>
          </a:p>
          <a:p>
            <a:pPr lvl="1" eaLnBrk="1" hangingPunct="1">
              <a:spcBef>
                <a:spcPct val="10000"/>
              </a:spcBef>
            </a:pPr>
            <a:r>
              <a:rPr lang="en-US" altLang="ja-JP" dirty="0" smtClean="0">
                <a:latin typeface="Arial" charset="0"/>
              </a:rPr>
              <a:t>UE reporting method on SFN/</a:t>
            </a:r>
            <a:r>
              <a:rPr lang="en-US" altLang="ja-JP" dirty="0" err="1" smtClean="0">
                <a:latin typeface="Arial" charset="0"/>
              </a:rPr>
              <a:t>subframe</a:t>
            </a:r>
            <a:r>
              <a:rPr lang="en-US" altLang="ja-JP" dirty="0" smtClean="0">
                <a:latin typeface="Arial" charset="0"/>
              </a:rPr>
              <a:t> offset between </a:t>
            </a:r>
            <a:r>
              <a:rPr lang="en-US" altLang="ja-JP" dirty="0" err="1" smtClean="0">
                <a:latin typeface="Arial" charset="0"/>
              </a:rPr>
              <a:t>MeNB</a:t>
            </a:r>
            <a:r>
              <a:rPr lang="en-US" altLang="ja-JP" dirty="0" smtClean="0">
                <a:latin typeface="Arial" charset="0"/>
              </a:rPr>
              <a:t> and </a:t>
            </a:r>
            <a:r>
              <a:rPr lang="en-US" altLang="ja-JP" dirty="0" err="1" smtClean="0">
                <a:latin typeface="Arial" charset="0"/>
              </a:rPr>
              <a:t>SeNB</a:t>
            </a:r>
            <a:r>
              <a:rPr lang="en-US" altLang="ja-JP" dirty="0" smtClean="0">
                <a:latin typeface="Arial" charset="0"/>
              </a:rPr>
              <a:t> (RAN2/4).</a:t>
            </a:r>
          </a:p>
          <a:p>
            <a:pPr lvl="2" eaLnBrk="1" hangingPunct="1">
              <a:spcBef>
                <a:spcPct val="10000"/>
              </a:spcBef>
            </a:pPr>
            <a:r>
              <a:rPr lang="en-US" altLang="ja-JP" dirty="0" smtClean="0">
                <a:latin typeface="Arial" charset="0"/>
              </a:rPr>
              <a:t>To aim for multi-vendor deployments w/o relying on NW coordination via different OAM.</a:t>
            </a:r>
          </a:p>
          <a:p>
            <a:pPr marL="457200" lvl="1" indent="0" eaLnBrk="1" hangingPunct="1">
              <a:spcBef>
                <a:spcPct val="10000"/>
              </a:spcBef>
              <a:buNone/>
            </a:pPr>
            <a:r>
              <a:rPr lang="en-US" altLang="ja-JP" dirty="0">
                <a:latin typeface="Arial" charset="0"/>
              </a:rPr>
              <a:t>*</a:t>
            </a:r>
            <a:r>
              <a:rPr lang="en-US" altLang="ja-JP" dirty="0" smtClean="0">
                <a:latin typeface="Arial" charset="0"/>
              </a:rPr>
              <a:t>NOTE: Supporting companies are increased </a:t>
            </a:r>
            <a:r>
              <a:rPr lang="en-US" altLang="ja-JP" smtClean="0">
                <a:latin typeface="Arial" charset="0"/>
              </a:rPr>
              <a:t>to </a:t>
            </a:r>
            <a:r>
              <a:rPr lang="en-US" altLang="ja-JP" smtClean="0">
                <a:latin typeface="Arial" charset="0"/>
              </a:rPr>
              <a:t>31</a:t>
            </a:r>
            <a:endParaRPr lang="en-US" altLang="ja-JP" dirty="0" smtClean="0">
              <a:latin typeface="Arial" charset="0"/>
            </a:endParaRPr>
          </a:p>
          <a:p>
            <a:pPr eaLnBrk="1" hangingPunct="1">
              <a:spcBef>
                <a:spcPct val="10000"/>
              </a:spcBef>
            </a:pPr>
            <a:r>
              <a:rPr lang="en-US" altLang="ja-JP" dirty="0" smtClean="0">
                <a:latin typeface="Arial" charset="0"/>
              </a:rPr>
              <a:t>The detailed work plan is provided in RP-150157.</a:t>
            </a:r>
            <a:endParaRPr lang="en-US" altLang="ja-JP" dirty="0" smtClean="0"/>
          </a:p>
          <a:p>
            <a:pPr eaLnBrk="1" hangingPunct="1">
              <a:spcBef>
                <a:spcPct val="10000"/>
              </a:spcBef>
            </a:pPr>
            <a:endParaRPr lang="en-US" altLang="ja-JP" sz="1800" dirty="0" smtClean="0">
              <a:latin typeface="Arial" charset="0"/>
            </a:endParaRPr>
          </a:p>
        </p:txBody>
      </p:sp>
      <p:sp>
        <p:nvSpPr>
          <p:cNvPr id="5125" name="Text Box 14"/>
          <p:cNvSpPr txBox="1">
            <a:spLocks noChangeArrowheads="1"/>
          </p:cNvSpPr>
          <p:nvPr/>
        </p:nvSpPr>
        <p:spPr bwMode="auto">
          <a:xfrm>
            <a:off x="1311275" y="48752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1964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フッター プレースホルダー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US" altLang="ja-JP" dirty="0">
                <a:solidFill>
                  <a:schemeClr val="bg1"/>
                </a:solidFill>
                <a:latin typeface="Times New Roman" pitchFamily="18" charset="0"/>
              </a:rPr>
              <a:t>Copyright© </a:t>
            </a:r>
            <a:r>
              <a:rPr lang="en-US" altLang="ja-JP" dirty="0" smtClean="0">
                <a:solidFill>
                  <a:schemeClr val="bg1"/>
                </a:solidFill>
                <a:latin typeface="Times New Roman" pitchFamily="18" charset="0"/>
              </a:rPr>
              <a:t>2015 </a:t>
            </a:r>
            <a:r>
              <a:rPr lang="en-US" altLang="ja-JP" dirty="0">
                <a:solidFill>
                  <a:schemeClr val="bg1"/>
                </a:solidFill>
                <a:latin typeface="Times New Roman" pitchFamily="18" charset="0"/>
              </a:rPr>
              <a:t>NTT DOCOMO, Inc. All rights reserved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ja-JP" altLang="ja-JP" smtClean="0"/>
          </a:p>
        </p:txBody>
      </p:sp>
      <p:pic>
        <p:nvPicPr>
          <p:cNvPr id="7172" name="Picture 5" descr="title_b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247650"/>
            <a:ext cx="9180513" cy="640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4" descr="01_corp_brandlogo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3068638"/>
            <a:ext cx="5545138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1290638" y="2133600"/>
            <a:ext cx="65944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US" altLang="ja-JP" sz="3600" b="1">
                <a:latin typeface="Calibri" pitchFamily="34" charset="0"/>
                <a:ea typeface="ＭＳ ゴシック" pitchFamily="49" charset="-128"/>
              </a:rPr>
              <a:t>Unlimited Potential, in Your Hand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標準デザイン">
  <a:themeElements>
    <a:clrScheme name="1_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標準デザイン">
      <a:majorFont>
        <a:latin typeface="HGP創英角ｺﾞｼｯｸUB"/>
        <a:ea typeface="ＭＳ Ｐゴシック"/>
        <a:cs typeface=""/>
      </a:majorFont>
      <a:minorFont>
        <a:latin typeface="HGP創英角ｺﾞｼｯｸUB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1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2415</TotalTime>
  <Words>202</Words>
  <Application>Microsoft Office PowerPoint</Application>
  <PresentationFormat>画面に合わせる (4:3)</PresentationFormat>
  <Paragraphs>29</Paragraphs>
  <Slides>3</Slides>
  <Notes>2</Notes>
  <HiddenSlides>0</HiddenSlides>
  <MMClips>0</MMClips>
  <ScaleCrop>false</ScaleCrop>
  <HeadingPairs>
    <vt:vector size="6" baseType="variant">
      <vt:variant>
        <vt:lpstr>テーマ</vt:lpstr>
      </vt:variant>
      <vt:variant>
        <vt:i4>2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6" baseType="lpstr">
      <vt:lpstr>標準デザイン</vt:lpstr>
      <vt:lpstr>1_標準デザイン</vt:lpstr>
      <vt:lpstr>Image</vt:lpstr>
      <vt:lpstr>PowerPoint プレゼンテーション</vt:lpstr>
      <vt:lpstr>PowerPoint プレゼンテーション</vt:lpstr>
      <vt:lpstr>PowerPoint プレゼンテーション</vt:lpstr>
    </vt:vector>
  </TitlesOfParts>
  <Company>株式会社NTTドコモ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mori haruki</dc:creator>
  <cp:lastModifiedBy>NTT DOCOMO</cp:lastModifiedBy>
  <cp:revision>107</cp:revision>
  <dcterms:created xsi:type="dcterms:W3CDTF">2008-10-20T13:43:54Z</dcterms:created>
  <dcterms:modified xsi:type="dcterms:W3CDTF">2015-03-03T13:43:32Z</dcterms:modified>
</cp:coreProperties>
</file>