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477" r:id="rId2"/>
    <p:sldId id="508" r:id="rId3"/>
    <p:sldId id="499" r:id="rId4"/>
    <p:sldId id="505" r:id="rId5"/>
    <p:sldId id="506" r:id="rId6"/>
    <p:sldId id="504" r:id="rId7"/>
    <p:sldId id="510" r:id="rId8"/>
    <p:sldId id="509" r:id="rId9"/>
    <p:sldId id="513" r:id="rId10"/>
    <p:sldId id="511" r:id="rId11"/>
    <p:sldId id="512" r:id="rId12"/>
  </p:sldIdLst>
  <p:sldSz cx="9144000" cy="6858000" type="screen4x3"/>
  <p:notesSz cx="6797675" cy="987425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923A2"/>
    <a:srgbClr val="72AF2F"/>
    <a:srgbClr val="FF3300"/>
    <a:srgbClr val="72732F"/>
    <a:srgbClr val="16D1F6"/>
    <a:srgbClr val="37F22E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67" autoAdjust="0"/>
    <p:restoredTop sz="97249" autoAdjust="0"/>
  </p:normalViewPr>
  <p:slideViewPr>
    <p:cSldViewPr>
      <p:cViewPr varScale="1">
        <p:scale>
          <a:sx n="94" d="100"/>
          <a:sy n="94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9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-2334" y="-108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765D4F15-A6CE-4E90-BE48-10C980FEF88A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155737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05D1801A-0C9F-4595-9A78-64B0F3FE1CEA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3756057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ko-K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3GPP_TM_RD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25" y="549275"/>
            <a:ext cx="14938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ctr">
              <a:defRPr sz="4400" smtClean="0"/>
            </a:lvl1pPr>
          </a:lstStyle>
          <a:p>
            <a:r>
              <a:rPr lang="en-US" smtClean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mtClean="0"/>
            </a:lvl1pPr>
          </a:lstStyle>
          <a:p>
            <a:r>
              <a:rPr lang="en-US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88351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19256" cy="56207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71B2887B-5328-452C-B1DE-DC7D57492C48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043796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 userDrawn="1"/>
        </p:nvSpPr>
        <p:spPr bwMode="auto">
          <a:xfrm>
            <a:off x="7451724" y="20638"/>
            <a:ext cx="16922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ko-KR" sz="1600" b="1" i="1" dirty="0" smtClean="0">
                <a:ea typeface="굴림" charset="-127"/>
              </a:rPr>
              <a:t>RP-150164</a:t>
            </a:r>
            <a:endParaRPr lang="ko-KR" altLang="en-US" sz="1600" b="1" i="1" dirty="0" smtClean="0">
              <a:ea typeface="굴림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03" r:id="rId1"/>
    <p:sldLayoutId id="2147485596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4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4000" dirty="0">
                <a:ea typeface="굴림" pitchFamily="50" charset="-127"/>
              </a:rPr>
              <a:t/>
            </a:r>
            <a:br>
              <a:rPr lang="en-US" altLang="ko-KR" sz="4000" dirty="0">
                <a:ea typeface="굴림" pitchFamily="50" charset="-127"/>
              </a:rPr>
            </a:br>
            <a:r>
              <a:rPr lang="en-US" altLang="ko-KR" sz="4000" dirty="0">
                <a:ea typeface="굴림" pitchFamily="50" charset="-127"/>
              </a:rPr>
              <a:t/>
            </a:r>
            <a:br>
              <a:rPr lang="en-US" altLang="ko-KR" sz="4000" dirty="0">
                <a:ea typeface="굴림" pitchFamily="50" charset="-127"/>
              </a:rPr>
            </a:br>
            <a:endParaRPr lang="en-GB" altLang="ko-KR" sz="4000" dirty="0">
              <a:ea typeface="굴림" pitchFamily="50" charset="-127"/>
            </a:endParaRPr>
          </a:p>
        </p:txBody>
      </p:sp>
      <p:sp>
        <p:nvSpPr>
          <p:cNvPr id="14340" name="Rectangle 10"/>
          <p:cNvSpPr>
            <a:spLocks noGrp="1"/>
          </p:cNvSpPr>
          <p:nvPr>
            <p:ph type="subTitle" idx="1"/>
          </p:nvPr>
        </p:nvSpPr>
        <p:spPr>
          <a:xfrm>
            <a:off x="1371600" y="4869160"/>
            <a:ext cx="6400800" cy="1752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ko-KR" sz="3600" b="1" dirty="0">
                <a:ea typeface="굴림" pitchFamily="50" charset="-127"/>
              </a:rPr>
              <a:t>LG </a:t>
            </a:r>
            <a:r>
              <a:rPr lang="en-US" altLang="ko-KR" sz="3600" b="1" dirty="0" smtClean="0">
                <a:ea typeface="굴림" pitchFamily="50" charset="-127"/>
              </a:rPr>
              <a:t>Electronics Inc.</a:t>
            </a:r>
            <a:endParaRPr lang="en-US" altLang="ko-KR" sz="3600" b="1" dirty="0">
              <a:ea typeface="굴림" pitchFamily="50" charset="-127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-9525" y="1989138"/>
            <a:ext cx="915352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altLang="ko-K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Motivation </a:t>
            </a:r>
            <a:r>
              <a:rPr lang="en-US" altLang="ko-K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of</a:t>
            </a:r>
          </a:p>
          <a:p>
            <a:pPr algn="ctr">
              <a:defRPr/>
            </a:pPr>
            <a:r>
              <a:rPr lang="en-US" altLang="ko-K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Feasibility </a:t>
            </a:r>
            <a:r>
              <a:rPr lang="en-US" altLang="ko-KR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Study on </a:t>
            </a:r>
            <a:endParaRPr lang="en-US" altLang="ko-KR" sz="4400" b="1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altLang="ko-K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LTE-based </a:t>
            </a:r>
            <a:r>
              <a:rPr lang="en-US" altLang="ko-KR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V2X Services</a:t>
            </a:r>
            <a:endParaRPr lang="en-US" altLang="ko-KR" sz="4400" b="1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42" name="Text Box 65"/>
          <p:cNvSpPr txBox="1">
            <a:spLocks noChangeArrowheads="1"/>
          </p:cNvSpPr>
          <p:nvPr/>
        </p:nvSpPr>
        <p:spPr bwMode="auto">
          <a:xfrm>
            <a:off x="361950" y="288925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000" b="1" i="1" dirty="0">
                <a:ea typeface="굴림" pitchFamily="50" charset="-127"/>
                <a:cs typeface="Times New Roman" pitchFamily="18" charset="0"/>
              </a:rPr>
              <a:t>3GPP TSG </a:t>
            </a:r>
            <a:r>
              <a:rPr lang="en-US" altLang="ko-KR" sz="2000" b="1" i="1" dirty="0" smtClean="0">
                <a:ea typeface="굴림" pitchFamily="50" charset="-127"/>
                <a:cs typeface="Times New Roman" pitchFamily="18" charset="0"/>
              </a:rPr>
              <a:t>RAN-67</a:t>
            </a:r>
            <a:r>
              <a:rPr lang="en-US" altLang="ko-KR" sz="2000" b="1" i="1" dirty="0">
                <a:ea typeface="굴림" pitchFamily="50" charset="-127"/>
                <a:cs typeface="Times New Roman" pitchFamily="18" charset="0"/>
              </a:rPr>
              <a:t/>
            </a:r>
            <a:br>
              <a:rPr lang="en-US" altLang="ko-KR" sz="2000" b="1" i="1" dirty="0">
                <a:ea typeface="굴림" pitchFamily="50" charset="-127"/>
                <a:cs typeface="Times New Roman" pitchFamily="18" charset="0"/>
              </a:rPr>
            </a:br>
            <a:r>
              <a:rPr lang="en-US" altLang="ko-KR" sz="2000" b="1" i="1" dirty="0" smtClean="0">
                <a:ea typeface="굴림" pitchFamily="50" charset="-127"/>
                <a:cs typeface="Times New Roman" pitchFamily="18" charset="0"/>
              </a:rPr>
              <a:t>Shanghai, China</a:t>
            </a:r>
            <a:r>
              <a:rPr lang="fi-FI" altLang="ko-KR" sz="2000" b="1" i="1" dirty="0" smtClean="0">
                <a:ea typeface="굴림" pitchFamily="50" charset="-127"/>
                <a:cs typeface="Times New Roman" pitchFamily="18" charset="0"/>
              </a:rPr>
              <a:t>, 09 – 12 March 2015</a:t>
            </a:r>
            <a:endParaRPr lang="en-US" altLang="ko-KR" sz="2000" b="1" i="1" dirty="0">
              <a:ea typeface="굴림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 and 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ko-KR" dirty="0" smtClean="0"/>
              <a:t>RAN </a:t>
            </a:r>
            <a:r>
              <a:rPr lang="en-GB" altLang="ko-KR" dirty="0"/>
              <a:t>study on V2X should begin as early as possible in REL-13 </a:t>
            </a:r>
            <a:r>
              <a:rPr lang="en-GB" altLang="ko-KR" dirty="0" smtClean="0"/>
              <a:t>not only </a:t>
            </a:r>
            <a:r>
              <a:rPr lang="en-GB" altLang="ko-KR" dirty="0"/>
              <a:t>for early standardization of some V2X use cases in REL-13, but also for high quality of LTE based V2X work in REL-14.</a:t>
            </a:r>
          </a:p>
          <a:p>
            <a:r>
              <a:rPr lang="en-US" altLang="ko-KR" dirty="0" smtClean="0"/>
              <a:t>RAN1 should first start V2X Study on evaluation </a:t>
            </a:r>
            <a:r>
              <a:rPr lang="en-US" altLang="ko-KR" dirty="0"/>
              <a:t>methodology </a:t>
            </a:r>
            <a:r>
              <a:rPr lang="en-US" altLang="ko-KR" dirty="0" smtClean="0"/>
              <a:t>for Q2/2015 to be ready for gap analysis based on reply from SA1.</a:t>
            </a:r>
          </a:p>
          <a:p>
            <a:r>
              <a:rPr lang="en-US" altLang="ko-KR" dirty="0" smtClean="0"/>
              <a:t>We propose that RAN should approve SI proposal on LTE-based V2X for REL-13 [6].</a:t>
            </a:r>
            <a:endParaRPr lang="en-GB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10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8699836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ko-KR" sz="2000" dirty="0" smtClean="0"/>
              <a:t>[1] RP-050002, </a:t>
            </a:r>
            <a:r>
              <a:rPr lang="en-US" altLang="ko-KR" sz="2000" dirty="0"/>
              <a:t>Report of 3GPP TSG RAN meeting #66</a:t>
            </a:r>
            <a:endParaRPr lang="en-GB" altLang="ko-KR" sz="2000" dirty="0" smtClean="0"/>
          </a:p>
          <a:p>
            <a:pPr marL="0" indent="0">
              <a:buNone/>
            </a:pPr>
            <a:r>
              <a:rPr lang="en-GB" altLang="ko-KR" sz="2000" dirty="0" smtClean="0"/>
              <a:t>[2</a:t>
            </a:r>
            <a:r>
              <a:rPr lang="en-GB" altLang="ko-KR" sz="2000" dirty="0"/>
              <a:t>] </a:t>
            </a:r>
            <a:r>
              <a:rPr lang="en-GB" altLang="ko-KR" sz="2000" dirty="0" smtClean="0"/>
              <a:t>RP-142312, </a:t>
            </a:r>
            <a:r>
              <a:rPr lang="en-US" altLang="ko-KR" sz="2000" dirty="0" smtClean="0"/>
              <a:t>LS to SA1 on </a:t>
            </a:r>
            <a:r>
              <a:rPr lang="en-GB" altLang="ko-KR" sz="2000" dirty="0" smtClean="0"/>
              <a:t>LTE </a:t>
            </a:r>
            <a:r>
              <a:rPr lang="en-GB" altLang="ko-KR" sz="2000" dirty="0"/>
              <a:t>based Vehicular </a:t>
            </a:r>
            <a:r>
              <a:rPr lang="en-GB" altLang="ko-KR" sz="2000" dirty="0" smtClean="0"/>
              <a:t>Communication, TSG-RAN</a:t>
            </a:r>
          </a:p>
          <a:p>
            <a:pPr marL="0" indent="0">
              <a:buNone/>
            </a:pPr>
            <a:r>
              <a:rPr lang="en-GB" altLang="ko-KR" sz="2000" dirty="0" smtClean="0"/>
              <a:t>[3] S1-150284, Agreed SID for </a:t>
            </a:r>
            <a:r>
              <a:rPr lang="en-US" altLang="ko-KR" sz="2000" dirty="0" smtClean="0"/>
              <a:t>Study </a:t>
            </a:r>
            <a:r>
              <a:rPr lang="en-US" altLang="ko-KR" sz="2000" dirty="0"/>
              <a:t>on LTE support for V2X </a:t>
            </a:r>
            <a:r>
              <a:rPr lang="en-US" altLang="ko-KR" sz="2000" dirty="0" smtClean="0"/>
              <a:t>services, LG Electronics Inc.</a:t>
            </a:r>
          </a:p>
          <a:p>
            <a:pPr marL="0" indent="0">
              <a:buNone/>
            </a:pPr>
            <a:r>
              <a:rPr lang="en-GB" altLang="ko-KR" sz="2000" dirty="0" smtClean="0"/>
              <a:t>[4] SP-150037, SA </a:t>
            </a:r>
            <a:r>
              <a:rPr lang="en-GB" altLang="ko-KR" sz="2000" dirty="0"/>
              <a:t>WG1 Report to TSG SA#67</a:t>
            </a:r>
            <a:endParaRPr lang="en-US" altLang="ko-KR" sz="2000" dirty="0" smtClean="0"/>
          </a:p>
          <a:p>
            <a:pPr marL="0" indent="0">
              <a:buNone/>
            </a:pPr>
            <a:r>
              <a:rPr lang="en-US" altLang="ko-KR" sz="2000" dirty="0" smtClean="0"/>
              <a:t>[5] S1-150286</a:t>
            </a:r>
            <a:r>
              <a:rPr lang="en-US" altLang="ko-KR" sz="2000" dirty="0"/>
              <a:t>, </a:t>
            </a:r>
            <a:r>
              <a:rPr lang="en-US" altLang="ko-KR" sz="2000" dirty="0" smtClean="0"/>
              <a:t>3GPP TR 22.7de v0.1.0: Study </a:t>
            </a:r>
            <a:r>
              <a:rPr lang="en-US" altLang="ko-KR" sz="2000" dirty="0"/>
              <a:t>on LTE Support for V2X </a:t>
            </a:r>
            <a:r>
              <a:rPr lang="en-US" altLang="ko-KR" sz="2000" dirty="0" smtClean="0"/>
              <a:t>Services (Release 14)</a:t>
            </a:r>
          </a:p>
          <a:p>
            <a:pPr marL="0" indent="0">
              <a:buNone/>
            </a:pPr>
            <a:r>
              <a:rPr lang="en-US" altLang="ko-KR" sz="2000" dirty="0" smtClean="0"/>
              <a:t>[6] </a:t>
            </a:r>
            <a:r>
              <a:rPr lang="en-GB" altLang="ko-KR" sz="2000" dirty="0" smtClean="0"/>
              <a:t>RP-050165, </a:t>
            </a:r>
            <a:r>
              <a:rPr lang="en-US" altLang="ko-KR" sz="2000" dirty="0"/>
              <a:t>Proposed </a:t>
            </a:r>
            <a:r>
              <a:rPr lang="en-US" altLang="ko-KR" sz="2000" dirty="0" smtClean="0"/>
              <a:t>SI </a:t>
            </a:r>
            <a:r>
              <a:rPr lang="en-US" altLang="ko-KR" sz="2000" dirty="0"/>
              <a:t>on LTE-based V2X </a:t>
            </a:r>
            <a:r>
              <a:rPr lang="en-US" altLang="ko-KR" sz="2000" dirty="0" smtClean="0"/>
              <a:t>services, LG Electronics Inc.</a:t>
            </a:r>
            <a:endParaRPr lang="en-GB" altLang="ko-KR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11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531372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V2X Story in RAN#66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Strong interest in V2X study was identified in RAN#66 as captured in RAN report [1].</a:t>
            </a:r>
          </a:p>
          <a:p>
            <a:pPr lvl="1"/>
            <a:r>
              <a:rPr lang="en-GB" altLang="ko-KR" i="1" dirty="0" smtClean="0"/>
              <a:t>“we </a:t>
            </a:r>
            <a:r>
              <a:rPr lang="en-GB" altLang="ko-KR" i="1" dirty="0"/>
              <a:t>should address the market needs urgently, so REL-14 would be too </a:t>
            </a:r>
            <a:r>
              <a:rPr lang="en-GB" altLang="ko-KR" i="1" dirty="0" smtClean="0"/>
              <a:t>late”</a:t>
            </a:r>
          </a:p>
          <a:p>
            <a:pPr lvl="1"/>
            <a:r>
              <a:rPr lang="en-GB" altLang="ko-KR" i="1" dirty="0" smtClean="0"/>
              <a:t>“there </a:t>
            </a:r>
            <a:r>
              <a:rPr lang="en-GB" altLang="ko-KR" i="1" dirty="0"/>
              <a:t>is a strong interest in the topic we need to discuss when and how to </a:t>
            </a:r>
            <a:r>
              <a:rPr lang="en-GB" altLang="ko-KR" i="1" dirty="0" smtClean="0"/>
              <a:t>start in RAN”</a:t>
            </a:r>
          </a:p>
          <a:p>
            <a:r>
              <a:rPr lang="en-GB" altLang="ko-KR" dirty="0" smtClean="0"/>
              <a:t>Considering strong interest in RAN and urgency of RAN V2X in REL-13, RAN#66 sent a LS [2] to SA1 in order to trigger SA1 study on requirements as early as possible.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2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428324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SA1 Study on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GB" altLang="ko-KR" dirty="0" smtClean="0"/>
              <a:t>SA1#69 </a:t>
            </a:r>
            <a:r>
              <a:rPr lang="en-GB" altLang="ko-KR" dirty="0"/>
              <a:t>recently </a:t>
            </a:r>
            <a:r>
              <a:rPr lang="en-US" altLang="ko-KR" dirty="0" smtClean="0"/>
              <a:t>agreed</a:t>
            </a:r>
            <a:r>
              <a:rPr lang="en-GB" altLang="ko-KR" dirty="0" smtClean="0"/>
              <a:t> </a:t>
            </a:r>
            <a:r>
              <a:rPr lang="en-GB" altLang="ko-KR" dirty="0"/>
              <a:t>a new Rel-14 study on </a:t>
            </a:r>
            <a:r>
              <a:rPr lang="en-GB" altLang="ko-KR" dirty="0" smtClean="0"/>
              <a:t>‘LTE </a:t>
            </a:r>
            <a:r>
              <a:rPr lang="en-GB" altLang="ko-KR" dirty="0"/>
              <a:t>support for V2X </a:t>
            </a:r>
            <a:r>
              <a:rPr lang="en-GB" altLang="ko-KR" dirty="0" smtClean="0"/>
              <a:t>services’ [3] to </a:t>
            </a:r>
            <a:r>
              <a:rPr lang="en-GB" altLang="ko-KR" dirty="0"/>
              <a:t>investigate </a:t>
            </a:r>
            <a:r>
              <a:rPr lang="en-GB" altLang="ko-KR" dirty="0" smtClean="0"/>
              <a:t>use cases and potential requirements.</a:t>
            </a:r>
          </a:p>
          <a:p>
            <a:pPr>
              <a:lnSpc>
                <a:spcPct val="120000"/>
              </a:lnSpc>
            </a:pPr>
            <a:r>
              <a:rPr lang="en-GB" altLang="ko-KR" dirty="0"/>
              <a:t>SA1 study considers 3 different </a:t>
            </a:r>
            <a:r>
              <a:rPr lang="en-GB" altLang="ko-KR" dirty="0" smtClean="0"/>
              <a:t>V2X types </a:t>
            </a:r>
            <a:r>
              <a:rPr lang="en-GB" altLang="ko-KR" dirty="0"/>
              <a:t>as follows:</a:t>
            </a:r>
          </a:p>
          <a:p>
            <a:pPr lvl="1">
              <a:lnSpc>
                <a:spcPct val="120000"/>
              </a:lnSpc>
            </a:pPr>
            <a:r>
              <a:rPr lang="en-GB" altLang="ko-KR" dirty="0" smtClean="0"/>
              <a:t>Vehicle to Vehicle (V2V): </a:t>
            </a:r>
            <a:r>
              <a:rPr lang="en-GB" altLang="ko-KR" dirty="0"/>
              <a:t>covering LTE-based communication between vehicles.</a:t>
            </a:r>
            <a:endParaRPr lang="ko-KR" altLang="ko-KR" dirty="0"/>
          </a:p>
          <a:p>
            <a:pPr lvl="1">
              <a:lnSpc>
                <a:spcPct val="120000"/>
              </a:lnSpc>
            </a:pPr>
            <a:r>
              <a:rPr lang="en-GB" altLang="ko-KR" dirty="0"/>
              <a:t>Vehicle to Infrastructure </a:t>
            </a:r>
            <a:r>
              <a:rPr lang="en-GB" altLang="ko-KR" dirty="0" smtClean="0"/>
              <a:t>(V2I): </a:t>
            </a:r>
            <a:r>
              <a:rPr lang="en-GB" altLang="ko-KR" dirty="0"/>
              <a:t>covering LTE-based communication between a vehicle and a roadside unit (RSU) which is a transportation infrastructure entity</a:t>
            </a:r>
            <a:r>
              <a:rPr lang="en-GB" altLang="ko-KR" dirty="0" smtClean="0"/>
              <a:t>.</a:t>
            </a:r>
          </a:p>
          <a:p>
            <a:pPr lvl="1">
              <a:lnSpc>
                <a:spcPct val="120000"/>
              </a:lnSpc>
            </a:pPr>
            <a:r>
              <a:rPr lang="en-GB" altLang="ko-KR" dirty="0"/>
              <a:t>Vehicle to Pedestrian </a:t>
            </a:r>
            <a:r>
              <a:rPr lang="en-GB" altLang="ko-KR" dirty="0" smtClean="0"/>
              <a:t>(V2P): </a:t>
            </a:r>
            <a:r>
              <a:rPr lang="en-GB" altLang="ko-KR" dirty="0"/>
              <a:t>covering LTE-based communication between a vehicle and a device carried by an individual </a:t>
            </a:r>
            <a:endParaRPr lang="en-GB" altLang="ko-KR" dirty="0" smtClean="0"/>
          </a:p>
          <a:p>
            <a:pPr>
              <a:lnSpc>
                <a:spcPct val="120000"/>
              </a:lnSpc>
            </a:pPr>
            <a:r>
              <a:rPr lang="en-GB" altLang="ko-KR" dirty="0" smtClean="0"/>
              <a:t>SA1 study also considers </a:t>
            </a:r>
            <a:r>
              <a:rPr lang="en-GB" altLang="ko-KR" dirty="0"/>
              <a:t>both safety services and non-safety services and the possibility of using existing LTE technologies for unicast/multicast/broadcast communication.</a:t>
            </a:r>
            <a:endParaRPr lang="en-GB" altLang="ko-KR" dirty="0" smtClean="0"/>
          </a:p>
        </p:txBody>
      </p:sp>
      <p:sp>
        <p:nvSpPr>
          <p:cNvPr id="7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</p:spPr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3</a:t>
            </a:fld>
            <a:endParaRPr lang="en-GB" altLang="ko-KR" dirty="0"/>
          </a:p>
        </p:txBody>
      </p:sp>
    </p:spTree>
    <p:extLst>
      <p:ext uri="{BB962C8B-B14F-4D97-AF65-F5344CB8AC3E}">
        <p14:creationId xmlns:p14="http://schemas.microsoft.com/office/powerpoint/2010/main" val="2842153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V2V and V2I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V2V and V2I provide delivery of V2X messages such as CAM/DENM between vehicles via direct interface and RSU respectively.</a:t>
            </a:r>
          </a:p>
          <a:p>
            <a:pPr lvl="1"/>
            <a:r>
              <a:rPr lang="en-US" altLang="ko-KR" dirty="0" smtClean="0"/>
              <a:t>Note that vehicle-to-vehicle message delivery is realized not only by V2V but also by V2I.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4</a:t>
            </a:fld>
            <a:endParaRPr lang="en-GB" altLang="ko-KR" dirty="0"/>
          </a:p>
        </p:txBody>
      </p:sp>
      <p:sp>
        <p:nvSpPr>
          <p:cNvPr id="5" name="TextBox 4"/>
          <p:cNvSpPr txBox="1"/>
          <p:nvPr/>
        </p:nvSpPr>
        <p:spPr>
          <a:xfrm>
            <a:off x="2195736" y="6176337"/>
            <a:ext cx="56737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+mn-lt"/>
              </a:rPr>
              <a:t>Figure 1: Example of V2V and V2I2V use cases (Forward Collision Warning)</a:t>
            </a:r>
            <a:endParaRPr lang="ko-KR" altLang="en-US" sz="1400" dirty="0">
              <a:latin typeface="+mn-lt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05064"/>
            <a:ext cx="8363409" cy="1909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7474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V2P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V2P provide delivery of V2X messages between vehicles and </a:t>
            </a:r>
            <a:r>
              <a:rPr lang="en-GB" altLang="ko-KR" dirty="0"/>
              <a:t>a device carried by an </a:t>
            </a:r>
            <a:r>
              <a:rPr lang="en-GB" altLang="ko-KR" dirty="0" smtClean="0"/>
              <a:t>individual.</a:t>
            </a:r>
          </a:p>
          <a:p>
            <a:pPr lvl="1"/>
            <a:r>
              <a:rPr lang="en-GB" altLang="ko-KR" dirty="0" smtClean="0"/>
              <a:t>Note that V2P can cover not only a pedestrian but also a driver and  a passenger in the SA1 study [3].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5</a:t>
            </a:fld>
            <a:endParaRPr lang="en-GB" altLang="ko-KR"/>
          </a:p>
        </p:txBody>
      </p:sp>
      <p:sp>
        <p:nvSpPr>
          <p:cNvPr id="5" name="TextBox 4"/>
          <p:cNvSpPr txBox="1"/>
          <p:nvPr/>
        </p:nvSpPr>
        <p:spPr>
          <a:xfrm>
            <a:off x="2195736" y="5960313"/>
            <a:ext cx="48914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400">
                <a:latin typeface="+mn-lt"/>
              </a:defRPr>
            </a:lvl1pPr>
          </a:lstStyle>
          <a:p>
            <a:r>
              <a:rPr lang="en-US" altLang="ko-KR" dirty="0" smtClean="0"/>
              <a:t>Figure 2: </a:t>
            </a:r>
            <a:r>
              <a:rPr lang="en-US" altLang="ko-KR" dirty="0"/>
              <a:t>Example of V2P use case (Pedestrian Collision Warning)</a:t>
            </a:r>
            <a:endParaRPr lang="ko-KR" alt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543" y="3068960"/>
            <a:ext cx="5787369" cy="274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014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SA1 Progress on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GB" altLang="ko-KR" dirty="0" smtClean="0"/>
              <a:t>SA1#69 </a:t>
            </a:r>
            <a:r>
              <a:rPr lang="en-GB" altLang="ko-KR" dirty="0"/>
              <a:t>made good progress on </a:t>
            </a:r>
            <a:r>
              <a:rPr lang="en-GB" altLang="ko-KR" dirty="0" smtClean="0"/>
              <a:t>V2X study </a:t>
            </a:r>
            <a:r>
              <a:rPr lang="en-GB" altLang="ko-KR" dirty="0"/>
              <a:t>considering </a:t>
            </a:r>
            <a:r>
              <a:rPr lang="en-GB" altLang="ko-KR" dirty="0" smtClean="0"/>
              <a:t>the request </a:t>
            </a:r>
            <a:r>
              <a:rPr lang="en-GB" altLang="ko-KR" dirty="0"/>
              <a:t>from </a:t>
            </a:r>
            <a:r>
              <a:rPr lang="en-GB" altLang="ko-KR" dirty="0" smtClean="0"/>
              <a:t>RAN (</a:t>
            </a:r>
            <a:r>
              <a:rPr lang="en-US" altLang="ko-KR" dirty="0" smtClean="0"/>
              <a:t>Progress level: 25% [4])</a:t>
            </a:r>
            <a:r>
              <a:rPr lang="en-GB" altLang="ko-KR" dirty="0" smtClean="0"/>
              <a:t>.</a:t>
            </a:r>
            <a:endParaRPr lang="en-GB" altLang="ko-KR" dirty="0"/>
          </a:p>
          <a:p>
            <a:pPr lvl="1">
              <a:lnSpc>
                <a:spcPct val="120000"/>
              </a:lnSpc>
            </a:pPr>
            <a:r>
              <a:rPr lang="en-GB" altLang="ko-KR" dirty="0"/>
              <a:t>In SA1#69, </a:t>
            </a:r>
            <a:r>
              <a:rPr lang="en-GB" altLang="ko-KR" b="1" dirty="0" smtClean="0"/>
              <a:t>five </a:t>
            </a:r>
            <a:r>
              <a:rPr lang="en-GB" altLang="ko-KR" b="1" dirty="0"/>
              <a:t>V2V use </a:t>
            </a:r>
            <a:r>
              <a:rPr lang="en-GB" altLang="ko-KR" b="1" dirty="0" smtClean="0"/>
              <a:t>cases </a:t>
            </a:r>
            <a:r>
              <a:rPr lang="en-GB" altLang="ko-KR" dirty="0"/>
              <a:t>and </a:t>
            </a:r>
            <a:r>
              <a:rPr lang="en-GB" altLang="ko-KR" b="1" dirty="0" smtClean="0"/>
              <a:t>four </a:t>
            </a:r>
            <a:r>
              <a:rPr lang="en-GB" altLang="ko-KR" b="1" dirty="0"/>
              <a:t>V2I use cases </a:t>
            </a:r>
            <a:r>
              <a:rPr lang="en-GB" altLang="ko-KR" dirty="0"/>
              <a:t>were captured in SA1 </a:t>
            </a:r>
            <a:r>
              <a:rPr lang="en-GB" altLang="ko-KR" dirty="0" smtClean="0"/>
              <a:t>TR [5], </a:t>
            </a:r>
            <a:r>
              <a:rPr lang="en-GB" altLang="ko-KR" dirty="0"/>
              <a:t>but </a:t>
            </a:r>
            <a:r>
              <a:rPr lang="en-GB" altLang="ko-KR" dirty="0" smtClean="0"/>
              <a:t>potential requirements related to those use cases were </a:t>
            </a:r>
            <a:r>
              <a:rPr lang="en-GB" altLang="ko-KR" dirty="0"/>
              <a:t>not fixed, yet</a:t>
            </a:r>
            <a:r>
              <a:rPr lang="en-GB" altLang="ko-KR" dirty="0" smtClean="0"/>
              <a:t>.</a:t>
            </a:r>
          </a:p>
          <a:p>
            <a:pPr lvl="1">
              <a:lnSpc>
                <a:spcPct val="120000"/>
              </a:lnSpc>
            </a:pPr>
            <a:r>
              <a:rPr lang="en-US" altLang="ko-KR" dirty="0" smtClean="0"/>
              <a:t>Note </a:t>
            </a:r>
            <a:r>
              <a:rPr lang="en-US" altLang="ko-KR" dirty="0"/>
              <a:t>that </a:t>
            </a:r>
            <a:r>
              <a:rPr lang="en-US" altLang="ko-KR" dirty="0" smtClean="0"/>
              <a:t>there will be more </a:t>
            </a:r>
            <a:r>
              <a:rPr lang="en-US" altLang="ko-KR" dirty="0"/>
              <a:t>use cases and requirements </a:t>
            </a:r>
            <a:r>
              <a:rPr lang="en-US" altLang="ko-KR" dirty="0" smtClean="0"/>
              <a:t>to </a:t>
            </a:r>
            <a:r>
              <a:rPr lang="en-US" altLang="ko-KR" dirty="0"/>
              <a:t>be discussed in </a:t>
            </a:r>
            <a:r>
              <a:rPr lang="en-US" altLang="ko-KR" dirty="0" smtClean="0"/>
              <a:t>SA1.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GB" altLang="ko-KR" dirty="0" smtClean="0"/>
              <a:t>Considering SA1 status, it is likely </a:t>
            </a:r>
            <a:r>
              <a:rPr lang="en-GB" altLang="ko-KR" dirty="0"/>
              <a:t>that RAN receives a </a:t>
            </a:r>
            <a:r>
              <a:rPr lang="en-GB" altLang="ko-KR" dirty="0" smtClean="0"/>
              <a:t>Reply </a:t>
            </a:r>
            <a:r>
              <a:rPr lang="en-GB" altLang="ko-KR" dirty="0"/>
              <a:t>LS containing </a:t>
            </a:r>
            <a:r>
              <a:rPr lang="en-GB" altLang="ko-KR" dirty="0" smtClean="0"/>
              <a:t>an initial set of outcomes for REL-13 RAN study by </a:t>
            </a:r>
            <a:r>
              <a:rPr lang="en-GB" altLang="ko-KR" dirty="0"/>
              <a:t>June 2015</a:t>
            </a:r>
            <a:r>
              <a:rPr lang="en-GB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6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717106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Needs for REL-13 V2X Study in RAN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GB" altLang="ko-KR" dirty="0" smtClean="0"/>
              <a:t>When SA1 outcome is ready, RAN will start gap analysis </a:t>
            </a:r>
            <a:r>
              <a:rPr lang="en-US" altLang="ko-KR" dirty="0"/>
              <a:t>the existing mechanisms and necessary support based on SA1 </a:t>
            </a:r>
            <a:r>
              <a:rPr lang="en-US" altLang="ko-KR" dirty="0" smtClean="0"/>
              <a:t>requirements.</a:t>
            </a:r>
            <a:endParaRPr lang="en-US" altLang="ko-KR" dirty="0"/>
          </a:p>
          <a:p>
            <a:pPr lvl="1">
              <a:lnSpc>
                <a:spcPct val="120000"/>
              </a:lnSpc>
            </a:pPr>
            <a:r>
              <a:rPr lang="en-GB" altLang="ko-KR" dirty="0" smtClean="0"/>
              <a:t>We </a:t>
            </a:r>
            <a:r>
              <a:rPr lang="en-GB" altLang="ko-KR" dirty="0"/>
              <a:t>expect that </a:t>
            </a:r>
            <a:r>
              <a:rPr lang="en-GB" altLang="ko-KR" dirty="0" smtClean="0"/>
              <a:t>some SA1 </a:t>
            </a:r>
            <a:r>
              <a:rPr lang="en-GB" altLang="ko-KR" dirty="0"/>
              <a:t>requirements will be </a:t>
            </a:r>
            <a:r>
              <a:rPr lang="en-GB" altLang="ko-KR" dirty="0" smtClean="0"/>
              <a:t>possibly prepared for </a:t>
            </a:r>
            <a:r>
              <a:rPr lang="en-GB" altLang="ko-KR" dirty="0"/>
              <a:t>essential V2X use cases </a:t>
            </a:r>
            <a:r>
              <a:rPr lang="en-GB" altLang="ko-KR" dirty="0" smtClean="0"/>
              <a:t>until </a:t>
            </a:r>
            <a:r>
              <a:rPr lang="en-GB" altLang="ko-KR" dirty="0"/>
              <a:t>June </a:t>
            </a:r>
            <a:r>
              <a:rPr lang="en-GB" altLang="ko-KR" dirty="0" smtClean="0"/>
              <a:t>2015 in the middle of SA1 study.</a:t>
            </a:r>
          </a:p>
          <a:p>
            <a:pPr>
              <a:lnSpc>
                <a:spcPct val="120000"/>
              </a:lnSpc>
            </a:pPr>
            <a:r>
              <a:rPr lang="en-GB" altLang="ko-KR" dirty="0" smtClean="0"/>
              <a:t>Gap analysis requires evaluation methodology so that RAN should first start with </a:t>
            </a:r>
            <a:r>
              <a:rPr lang="en-US" altLang="ko-KR" dirty="0" smtClean="0"/>
              <a:t>the </a:t>
            </a:r>
            <a:r>
              <a:rPr lang="en-US" altLang="ko-KR" dirty="0"/>
              <a:t>evaluation methodology </a:t>
            </a:r>
            <a:r>
              <a:rPr lang="en-US" altLang="ko-KR" dirty="0" smtClean="0"/>
              <a:t>for Q2/2015. </a:t>
            </a:r>
          </a:p>
          <a:p>
            <a:pPr lvl="1">
              <a:lnSpc>
                <a:spcPct val="120000"/>
              </a:lnSpc>
            </a:pPr>
            <a:r>
              <a:rPr lang="en-GB" altLang="ko-KR" dirty="0" smtClean="0"/>
              <a:t>RAN1 </a:t>
            </a:r>
            <a:r>
              <a:rPr lang="en-GB" altLang="ko-KR" dirty="0"/>
              <a:t>study done in the past showed that defining an </a:t>
            </a:r>
            <a:r>
              <a:rPr lang="en-US" altLang="ko-KR" dirty="0"/>
              <a:t>evaluation methodology</a:t>
            </a:r>
            <a:r>
              <a:rPr lang="en-GB" altLang="ko-KR" dirty="0"/>
              <a:t> could consume some meeting time. </a:t>
            </a:r>
            <a:endParaRPr lang="en-GB" altLang="ko-KR" dirty="0" smtClean="0"/>
          </a:p>
          <a:p>
            <a:pPr lvl="1">
              <a:lnSpc>
                <a:spcPct val="120000"/>
              </a:lnSpc>
            </a:pPr>
            <a:r>
              <a:rPr lang="en-US" altLang="ko-KR" dirty="0" smtClean="0"/>
              <a:t>Assuming </a:t>
            </a:r>
            <a:r>
              <a:rPr lang="en-US" altLang="ko-KR" dirty="0"/>
              <a:t>that SA1 outcome arrives until June 2015, study on evaluation methodology should start in Q2 to be ready for gap analysis</a:t>
            </a:r>
            <a:r>
              <a:rPr lang="en-US" altLang="ko-KR" dirty="0" smtClean="0"/>
              <a:t>.</a:t>
            </a:r>
          </a:p>
          <a:p>
            <a:pPr marL="342900" lvl="1" indent="-342900">
              <a:lnSpc>
                <a:spcPct val="120000"/>
              </a:lnSpc>
              <a:spcBef>
                <a:spcPct val="35000"/>
              </a:spcBef>
              <a:buClrTx/>
              <a:buBlip>
                <a:blip r:embed="rId2"/>
              </a:buBlip>
            </a:pPr>
            <a:r>
              <a:rPr lang="en-GB" altLang="ko-KR" sz="2800" dirty="0">
                <a:ea typeface="+mn-ea"/>
                <a:cs typeface="+mn-cs"/>
              </a:rPr>
              <a:t>Considering that RAN1 has not performed </a:t>
            </a:r>
            <a:r>
              <a:rPr lang="en-GB" altLang="ko-KR" sz="2800" dirty="0" smtClean="0">
                <a:ea typeface="+mn-ea"/>
                <a:cs typeface="+mn-cs"/>
              </a:rPr>
              <a:t>a study focusing on </a:t>
            </a:r>
            <a:r>
              <a:rPr lang="en-GB" altLang="ko-KR" sz="2800" dirty="0">
                <a:ea typeface="+mn-ea"/>
                <a:cs typeface="+mn-cs"/>
              </a:rPr>
              <a:t>vehicular communications so far, </a:t>
            </a:r>
            <a:r>
              <a:rPr lang="en-GB" altLang="ko-KR" sz="2800" dirty="0" smtClean="0">
                <a:ea typeface="+mn-ea"/>
                <a:cs typeface="+mn-cs"/>
              </a:rPr>
              <a:t>a start </a:t>
            </a:r>
            <a:r>
              <a:rPr lang="en-GB" altLang="ko-KR" sz="2800" dirty="0">
                <a:ea typeface="+mn-ea"/>
                <a:cs typeface="+mn-cs"/>
              </a:rPr>
              <a:t>of this feasibility study </a:t>
            </a:r>
            <a:r>
              <a:rPr lang="en-GB" altLang="ko-KR" sz="2800" dirty="0" smtClean="0">
                <a:ea typeface="+mn-ea"/>
                <a:cs typeface="+mn-cs"/>
              </a:rPr>
              <a:t>in REL-13 will </a:t>
            </a:r>
            <a:r>
              <a:rPr lang="en-GB" altLang="ko-KR" sz="2800" dirty="0">
                <a:ea typeface="+mn-ea"/>
                <a:cs typeface="+mn-cs"/>
              </a:rPr>
              <a:t>be beneficial </a:t>
            </a:r>
            <a:r>
              <a:rPr lang="en-GB" altLang="ko-KR" sz="2800" dirty="0" smtClean="0">
                <a:ea typeface="+mn-ea"/>
                <a:cs typeface="+mn-cs"/>
              </a:rPr>
              <a:t>not only for potential enhancement in REL-13 but also for </a:t>
            </a:r>
            <a:r>
              <a:rPr lang="en-GB" altLang="ko-KR" sz="2800" dirty="0">
                <a:ea typeface="+mn-ea"/>
                <a:cs typeface="+mn-cs"/>
              </a:rPr>
              <a:t>timely completion </a:t>
            </a:r>
            <a:r>
              <a:rPr lang="en-GB" altLang="ko-KR" sz="2800" dirty="0" smtClean="0">
                <a:ea typeface="+mn-ea"/>
                <a:cs typeface="+mn-cs"/>
              </a:rPr>
              <a:t>of </a:t>
            </a:r>
            <a:r>
              <a:rPr lang="en-GB" altLang="ko-KR" sz="2800" dirty="0">
                <a:ea typeface="+mn-ea"/>
                <a:cs typeface="+mn-cs"/>
              </a:rPr>
              <a:t>the related </a:t>
            </a:r>
            <a:r>
              <a:rPr lang="en-GB" altLang="ko-KR" sz="2800" dirty="0" smtClean="0">
                <a:ea typeface="+mn-ea"/>
                <a:cs typeface="+mn-cs"/>
              </a:rPr>
              <a:t>REL-14 specification works with high quality.</a:t>
            </a:r>
            <a:endParaRPr lang="en-GB" altLang="ko-KR" sz="2800" dirty="0"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7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69044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for REL-13 RAN study on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en-GB" altLang="ko-KR" dirty="0" smtClean="0"/>
              <a:t>We propose that RAN should study V2X in the following steps, like normal progress of any item in 3GPP: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en-US" altLang="ko-KR" dirty="0" smtClean="0"/>
              <a:t>Evaluation </a:t>
            </a:r>
            <a:r>
              <a:rPr lang="en-US" altLang="ko-KR" dirty="0"/>
              <a:t>methodology </a:t>
            </a:r>
            <a:r>
              <a:rPr lang="en-US" altLang="ko-KR" dirty="0" smtClean="0"/>
              <a:t>for V2X</a:t>
            </a:r>
          </a:p>
          <a:p>
            <a:pPr lvl="2" fontAlgn="auto">
              <a:lnSpc>
                <a:spcPct val="120000"/>
              </a:lnSpc>
            </a:pPr>
            <a:r>
              <a:rPr lang="en-GB" altLang="ko-KR" dirty="0"/>
              <a:t>Channel models and deployment scenarios suitable for vehicular communications</a:t>
            </a:r>
            <a:endParaRPr lang="ko-KR" altLang="ko-KR" dirty="0"/>
          </a:p>
          <a:p>
            <a:pPr lvl="2" fontAlgn="auto">
              <a:lnSpc>
                <a:spcPct val="120000"/>
              </a:lnSpc>
            </a:pPr>
            <a:r>
              <a:rPr lang="en-GB" altLang="ko-KR" dirty="0" err="1"/>
              <a:t>Modeling</a:t>
            </a:r>
            <a:r>
              <a:rPr lang="en-GB" altLang="ko-KR" dirty="0"/>
              <a:t> of vehicle mobility and its impact on the physical layer operations and performance</a:t>
            </a:r>
            <a:endParaRPr lang="ko-KR" altLang="ko-KR" dirty="0"/>
          </a:p>
          <a:p>
            <a:pPr lvl="2" fontAlgn="auto">
              <a:lnSpc>
                <a:spcPct val="120000"/>
              </a:lnSpc>
            </a:pPr>
            <a:r>
              <a:rPr lang="en-GB" altLang="ko-KR" dirty="0"/>
              <a:t>Traffic models and performance metrics based on the input from </a:t>
            </a:r>
            <a:r>
              <a:rPr lang="en-GB" altLang="ko-KR" dirty="0" smtClean="0"/>
              <a:t>SA1</a:t>
            </a:r>
            <a:endParaRPr lang="en-US" altLang="ko-KR" dirty="0" smtClean="0"/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en-US" altLang="ko-KR" dirty="0" smtClean="0"/>
              <a:t>Gap analysis between the existing mechanisms and necessary support based on SA1 requirements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en-US" altLang="ko-KR" dirty="0" smtClean="0"/>
              <a:t>Identification </a:t>
            </a:r>
            <a:r>
              <a:rPr lang="en-US" altLang="ko-KR" dirty="0"/>
              <a:t>and </a:t>
            </a:r>
            <a:r>
              <a:rPr lang="en-US" altLang="ko-KR" dirty="0" smtClean="0"/>
              <a:t>evaluation of </a:t>
            </a:r>
            <a:r>
              <a:rPr lang="en-US" altLang="ko-KR" dirty="0"/>
              <a:t>technical </a:t>
            </a:r>
            <a:r>
              <a:rPr lang="en-US" altLang="ko-KR" dirty="0" smtClean="0"/>
              <a:t>options for enhancements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8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194140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33463"/>
            <a:ext cx="8177733" cy="4348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Work Plan for RAN study in REL-13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9</a:t>
            </a:fld>
            <a:endParaRPr lang="en-GB" altLang="ko-KR"/>
          </a:p>
        </p:txBody>
      </p:sp>
      <p:sp>
        <p:nvSpPr>
          <p:cNvPr id="7" name="TextBox 6"/>
          <p:cNvSpPr txBox="1"/>
          <p:nvPr/>
        </p:nvSpPr>
        <p:spPr>
          <a:xfrm>
            <a:off x="5580112" y="5541039"/>
            <a:ext cx="3168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ko-KR" sz="1800" dirty="0">
                <a:latin typeface="+mn-lt"/>
              </a:rPr>
              <a:t>If small enhancement is feasible in </a:t>
            </a:r>
            <a:r>
              <a:rPr lang="en-US" altLang="ko-KR" sz="1800" dirty="0" smtClean="0">
                <a:latin typeface="+mn-lt"/>
              </a:rPr>
              <a:t>REL-13 </a:t>
            </a:r>
            <a:r>
              <a:rPr lang="en-US" altLang="ko-KR" sz="1800" dirty="0">
                <a:latin typeface="+mn-lt"/>
              </a:rPr>
              <a:t>for some V2X </a:t>
            </a:r>
            <a:r>
              <a:rPr lang="en-US" altLang="ko-KR" sz="1800" dirty="0" smtClean="0">
                <a:latin typeface="+mn-lt"/>
              </a:rPr>
              <a:t>use cases, </a:t>
            </a:r>
            <a:r>
              <a:rPr lang="en-US" altLang="ko-KR" sz="1800" dirty="0">
                <a:latin typeface="+mn-lt"/>
              </a:rPr>
              <a:t>a short R13 work on V2X can be considered</a:t>
            </a:r>
            <a:r>
              <a:rPr lang="en-US" altLang="ko-KR" sz="1800" dirty="0" smtClean="0">
                <a:latin typeface="+mn-lt"/>
              </a:rPr>
              <a:t>.</a:t>
            </a:r>
            <a:endParaRPr lang="ko-KR" altLang="en-US" sz="1800" dirty="0">
              <a:latin typeface="+mn-lt"/>
            </a:endParaRPr>
          </a:p>
        </p:txBody>
      </p:sp>
      <p:sp>
        <p:nvSpPr>
          <p:cNvPr id="6" name="굽은 화살표 5"/>
          <p:cNvSpPr/>
          <p:nvPr/>
        </p:nvSpPr>
        <p:spPr bwMode="auto">
          <a:xfrm rot="10800000" flipH="1">
            <a:off x="4788024" y="5013176"/>
            <a:ext cx="720080" cy="1152128"/>
          </a:xfrm>
          <a:prstGeom prst="bentArrow">
            <a:avLst>
              <a:gd name="adj1" fmla="val 19961"/>
              <a:gd name="adj2" fmla="val 25000"/>
              <a:gd name="adj3" fmla="val 25000"/>
              <a:gd name="adj4" fmla="val 43750"/>
            </a:avLst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1844824"/>
            <a:ext cx="1061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solidFill>
                  <a:schemeClr val="accent6">
                    <a:lumMod val="50000"/>
                  </a:schemeClr>
                </a:solidFill>
              </a:rPr>
              <a:t>RAN LS</a:t>
            </a:r>
          </a:p>
          <a:p>
            <a:r>
              <a:rPr lang="en-US" altLang="ko-KR" sz="1200" i="1" dirty="0" smtClean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en-GB" altLang="ko-KR" sz="1200" i="1" dirty="0" smtClean="0">
                <a:solidFill>
                  <a:schemeClr val="accent6">
                    <a:lumMod val="50000"/>
                  </a:schemeClr>
                </a:solidFill>
              </a:rPr>
              <a:t>RP-142312)</a:t>
            </a:r>
            <a:endParaRPr lang="ko-KR" altLang="en-US" sz="12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15926" y="1844824"/>
            <a:ext cx="2191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solidFill>
                  <a:schemeClr val="accent6">
                    <a:lumMod val="50000"/>
                  </a:schemeClr>
                </a:solidFill>
              </a:rPr>
              <a:t>SA1 LS</a:t>
            </a:r>
          </a:p>
          <a:p>
            <a:r>
              <a:rPr lang="en-US" altLang="ko-KR" sz="1200" i="1" dirty="0" smtClean="0">
                <a:solidFill>
                  <a:schemeClr val="accent6">
                    <a:lumMod val="50000"/>
                  </a:schemeClr>
                </a:solidFill>
              </a:rPr>
              <a:t>(Initial outcome of SA1 study)</a:t>
            </a:r>
            <a:endParaRPr lang="ko-KR" altLang="en-US" sz="12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1854558"/>
            <a:ext cx="2374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solidFill>
                  <a:schemeClr val="accent6">
                    <a:lumMod val="50000"/>
                  </a:schemeClr>
                </a:solidFill>
              </a:rPr>
              <a:t>RAN WG LS</a:t>
            </a:r>
          </a:p>
          <a:p>
            <a:r>
              <a:rPr lang="en-US" altLang="ko-KR" sz="1200" i="1" dirty="0" smtClean="0">
                <a:solidFill>
                  <a:schemeClr val="accent6">
                    <a:lumMod val="50000"/>
                  </a:schemeClr>
                </a:solidFill>
              </a:rPr>
              <a:t>(including result of gap analysis)</a:t>
            </a:r>
            <a:endParaRPr lang="ko-KR" altLang="en-US" sz="1200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412269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67343</TotalTime>
  <Words>927</Words>
  <Application>Microsoft Office PowerPoint</Application>
  <PresentationFormat>화면 슬라이드 쇼(4:3)</PresentationFormat>
  <Paragraphs>81</Paragraphs>
  <Slides>11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3gpp</vt:lpstr>
      <vt:lpstr>  </vt:lpstr>
      <vt:lpstr>V2X Story in RAN#66</vt:lpstr>
      <vt:lpstr>SA1 Study on V2X</vt:lpstr>
      <vt:lpstr>V2V and V2I</vt:lpstr>
      <vt:lpstr>V2P</vt:lpstr>
      <vt:lpstr>SA1 Progress on V2X</vt:lpstr>
      <vt:lpstr>Needs for REL-13 V2X Study in RAN</vt:lpstr>
      <vt:lpstr>Proposal for REL-13 RAN study on V2X</vt:lpstr>
      <vt:lpstr>Work Plan for RAN study in REL-13</vt:lpstr>
      <vt:lpstr>Summary and Conclusion</vt:lpstr>
      <vt:lpstr>References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seungjune.yi@lge.com</dc:creator>
  <cp:keywords>Report; RAN2</cp:keywords>
  <cp:lastModifiedBy>youngdae.lee</cp:lastModifiedBy>
  <cp:revision>3362</cp:revision>
  <dcterms:created xsi:type="dcterms:W3CDTF">2009-11-27T05:15:11Z</dcterms:created>
  <dcterms:modified xsi:type="dcterms:W3CDTF">2015-03-03T07:40:01Z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</Properties>
</file>