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65" r:id="rId1"/>
  </p:sldMasterIdLst>
  <p:notesMasterIdLst>
    <p:notesMasterId r:id="rId6"/>
  </p:notesMasterIdLst>
  <p:handoutMasterIdLst>
    <p:handoutMasterId r:id="rId7"/>
  </p:handoutMasterIdLst>
  <p:sldIdLst>
    <p:sldId id="429" r:id="rId2"/>
    <p:sldId id="432" r:id="rId3"/>
    <p:sldId id="431" r:id="rId4"/>
    <p:sldId id="433" r:id="rId5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800" kern="1200">
        <a:solidFill>
          <a:srgbClr val="FFFFFF"/>
        </a:solidFill>
        <a:latin typeface="Arial" pitchFamily="34" charset="0"/>
        <a:ea typeface="Apple LiGothic Medium" pitchFamily="2" charset="-120"/>
        <a:cs typeface="+mn-cs"/>
        <a:sym typeface="Arial" pitchFamily="34" charset="0"/>
      </a:defRPr>
    </a:lvl1pPr>
    <a:lvl2pPr marL="257175" algn="l" rtl="0" fontAlgn="base">
      <a:spcBef>
        <a:spcPct val="0"/>
      </a:spcBef>
      <a:spcAft>
        <a:spcPct val="0"/>
      </a:spcAft>
      <a:defRPr sz="1800" kern="1200">
        <a:solidFill>
          <a:srgbClr val="FFFFFF"/>
        </a:solidFill>
        <a:latin typeface="Arial" pitchFamily="34" charset="0"/>
        <a:ea typeface="Apple LiGothic Medium" pitchFamily="2" charset="-120"/>
        <a:cs typeface="+mn-cs"/>
        <a:sym typeface="Arial" pitchFamily="34" charset="0"/>
      </a:defRPr>
    </a:lvl2pPr>
    <a:lvl3pPr marL="514350" algn="l" rtl="0" fontAlgn="base">
      <a:spcBef>
        <a:spcPct val="0"/>
      </a:spcBef>
      <a:spcAft>
        <a:spcPct val="0"/>
      </a:spcAft>
      <a:defRPr sz="1800" kern="1200">
        <a:solidFill>
          <a:srgbClr val="FFFFFF"/>
        </a:solidFill>
        <a:latin typeface="Arial" pitchFamily="34" charset="0"/>
        <a:ea typeface="Apple LiGothic Medium" pitchFamily="2" charset="-120"/>
        <a:cs typeface="+mn-cs"/>
        <a:sym typeface="Arial" pitchFamily="34" charset="0"/>
      </a:defRPr>
    </a:lvl3pPr>
    <a:lvl4pPr marL="771525" algn="l" rtl="0" fontAlgn="base">
      <a:spcBef>
        <a:spcPct val="0"/>
      </a:spcBef>
      <a:spcAft>
        <a:spcPct val="0"/>
      </a:spcAft>
      <a:defRPr sz="1800" kern="1200">
        <a:solidFill>
          <a:srgbClr val="FFFFFF"/>
        </a:solidFill>
        <a:latin typeface="Arial" pitchFamily="34" charset="0"/>
        <a:ea typeface="Apple LiGothic Medium" pitchFamily="2" charset="-120"/>
        <a:cs typeface="+mn-cs"/>
        <a:sym typeface="Arial" pitchFamily="34" charset="0"/>
      </a:defRPr>
    </a:lvl4pPr>
    <a:lvl5pPr marL="1028700" algn="l" rtl="0" fontAlgn="base">
      <a:spcBef>
        <a:spcPct val="0"/>
      </a:spcBef>
      <a:spcAft>
        <a:spcPct val="0"/>
      </a:spcAft>
      <a:defRPr sz="1800" kern="1200">
        <a:solidFill>
          <a:srgbClr val="FFFFFF"/>
        </a:solidFill>
        <a:latin typeface="Arial" pitchFamily="34" charset="0"/>
        <a:ea typeface="Apple LiGothic Medium" pitchFamily="2" charset="-120"/>
        <a:cs typeface="+mn-cs"/>
        <a:sym typeface="Arial" pitchFamily="34" charset="0"/>
      </a:defRPr>
    </a:lvl5pPr>
    <a:lvl6pPr marL="1285875" algn="l" defTabSz="514350" rtl="0" eaLnBrk="1" latinLnBrk="0" hangingPunct="1">
      <a:defRPr sz="1800" kern="1200">
        <a:solidFill>
          <a:srgbClr val="FFFFFF"/>
        </a:solidFill>
        <a:latin typeface="Arial" pitchFamily="34" charset="0"/>
        <a:ea typeface="Apple LiGothic Medium" pitchFamily="2" charset="-120"/>
        <a:cs typeface="+mn-cs"/>
        <a:sym typeface="Arial" pitchFamily="34" charset="0"/>
      </a:defRPr>
    </a:lvl6pPr>
    <a:lvl7pPr marL="1543050" algn="l" defTabSz="514350" rtl="0" eaLnBrk="1" latinLnBrk="0" hangingPunct="1">
      <a:defRPr sz="1800" kern="1200">
        <a:solidFill>
          <a:srgbClr val="FFFFFF"/>
        </a:solidFill>
        <a:latin typeface="Arial" pitchFamily="34" charset="0"/>
        <a:ea typeface="Apple LiGothic Medium" pitchFamily="2" charset="-120"/>
        <a:cs typeface="+mn-cs"/>
        <a:sym typeface="Arial" pitchFamily="34" charset="0"/>
      </a:defRPr>
    </a:lvl7pPr>
    <a:lvl8pPr marL="1800225" algn="l" defTabSz="514350" rtl="0" eaLnBrk="1" latinLnBrk="0" hangingPunct="1">
      <a:defRPr sz="1800" kern="1200">
        <a:solidFill>
          <a:srgbClr val="FFFFFF"/>
        </a:solidFill>
        <a:latin typeface="Arial" pitchFamily="34" charset="0"/>
        <a:ea typeface="Apple LiGothic Medium" pitchFamily="2" charset="-120"/>
        <a:cs typeface="+mn-cs"/>
        <a:sym typeface="Arial" pitchFamily="34" charset="0"/>
      </a:defRPr>
    </a:lvl8pPr>
    <a:lvl9pPr marL="2057400" algn="l" defTabSz="514350" rtl="0" eaLnBrk="1" latinLnBrk="0" hangingPunct="1">
      <a:defRPr sz="1800" kern="1200">
        <a:solidFill>
          <a:srgbClr val="FFFFFF"/>
        </a:solidFill>
        <a:latin typeface="Arial" pitchFamily="34" charset="0"/>
        <a:ea typeface="Apple LiGothic Medium" pitchFamily="2" charset="-120"/>
        <a:cs typeface="+mn-cs"/>
        <a:sym typeface="Arial" pitchFamily="34" charset="0"/>
      </a:defRPr>
    </a:lvl9pPr>
  </p:defaultTextStyle>
  <p:extLst/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im Dempsey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0013"/>
    <a:srgbClr val="6B0008"/>
    <a:srgbClr val="85000A"/>
    <a:srgbClr val="A1000C"/>
    <a:srgbClr val="BD000F"/>
    <a:srgbClr val="DB0011"/>
    <a:srgbClr val="F70013"/>
    <a:srgbClr val="FFFFFF"/>
    <a:srgbClr val="E1D575"/>
    <a:srgbClr val="1A52B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2" autoAdjust="0"/>
    <p:restoredTop sz="87362" autoAdjust="0"/>
  </p:normalViewPr>
  <p:slideViewPr>
    <p:cSldViewPr snapToGrid="0">
      <p:cViewPr>
        <p:scale>
          <a:sx n="145" d="100"/>
          <a:sy n="145" d="100"/>
        </p:scale>
        <p:origin x="-72" y="420"/>
      </p:cViewPr>
      <p:guideLst>
        <p:guide orient="horz" pos="661"/>
        <p:guide pos="29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2520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11573" y="23241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 smtClean="0">
                <a:solidFill>
                  <a:schemeClr val="tx1"/>
                </a:solidFill>
              </a:rPr>
              <a:t>Cable Labs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38880" y="23241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CBA9F6C-FED8-4844-99B2-21DE34A786FB}" type="datetime1">
              <a:rPr lang="en-US" smtClean="0">
                <a:solidFill>
                  <a:schemeClr val="tx1"/>
                </a:solidFill>
              </a:rPr>
              <a:t>9/1/2014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11573" y="859917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Presentation Name / Speaker Name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38880" y="859917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2FBBFF4-3870-4421-A2C2-2AEF7218825D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53382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8" name="Header Placeholder 1"/>
          <p:cNvSpPr>
            <a:spLocks noGrp="1"/>
          </p:cNvSpPr>
          <p:nvPr>
            <p:ph type="hdr" sz="quarter"/>
          </p:nvPr>
        </p:nvSpPr>
        <p:spPr>
          <a:xfrm>
            <a:off x="311573" y="23241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 smtClean="0">
                <a:solidFill>
                  <a:schemeClr val="tx1"/>
                </a:solidFill>
              </a:rPr>
              <a:t>Cable Labs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38880" y="23241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D983F3E-80EA-2F42-943E-21FEB8F6153A}" type="datetime1">
              <a:rPr lang="en-US" smtClean="0">
                <a:solidFill>
                  <a:schemeClr val="tx1"/>
                </a:solidFill>
              </a:rPr>
              <a:t>9/1/2014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311573" y="859917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Presentation Name / Speaker Name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738880" y="859917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2FBBFF4-3870-4421-A2C2-2AEF7218825D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40178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defTabSz="2571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257175" algn="l" defTabSz="2571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514350" algn="l" defTabSz="2571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771525" algn="l" defTabSz="2571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028700" algn="l" defTabSz="2571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1285875" algn="l" defTabSz="257175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6pPr>
    <a:lvl7pPr marL="1543050" algn="l" defTabSz="257175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7pPr>
    <a:lvl8pPr marL="1800225" algn="l" defTabSz="257175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8pPr>
    <a:lvl9pPr marL="2057400" algn="l" defTabSz="257175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Cover</a:t>
            </a:r>
            <a:r>
              <a:rPr lang="en-US" baseline="0" dirty="0" smtClean="0"/>
              <a:t> Slide 1 of 3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Cable Labs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BFF4-3870-4421-A2C2-2AEF7218825D}" type="slidenum">
              <a:rPr lang="en-US" smtClean="0">
                <a:solidFill>
                  <a:schemeClr val="tx1"/>
                </a:solidFill>
              </a:rPr>
              <a:pPr/>
              <a:t>1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559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Cable Labs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BBFF4-3870-4421-A2C2-2AEF7218825D}" type="slidenum">
              <a:rPr lang="en-US" smtClean="0">
                <a:solidFill>
                  <a:schemeClr val="tx1"/>
                </a:solidFill>
              </a:rPr>
              <a:pPr/>
              <a:t>3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028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 bwMode="auto">
          <a:xfrm>
            <a:off x="0" y="1"/>
            <a:ext cx="9144000" cy="51434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480097" y="2933249"/>
            <a:ext cx="5792904" cy="298450"/>
          </a:xfrm>
        </p:spPr>
        <p:txBody>
          <a:bodyPr/>
          <a:lstStyle>
            <a:lvl1pPr marL="1785" indent="0">
              <a:buNone/>
              <a:defRPr sz="1600">
                <a:solidFill>
                  <a:srgbClr val="FFFFFF"/>
                </a:solidFill>
                <a:latin typeface="Avenir Next Regular"/>
                <a:cs typeface="Avenir Next Regular"/>
              </a:defRPr>
            </a:lvl1pPr>
          </a:lstStyle>
          <a:p>
            <a:pPr lvl="0"/>
            <a:r>
              <a:rPr lang="en-US" dirty="0" smtClean="0"/>
              <a:t>Subhead or presenter name and date</a:t>
            </a:r>
            <a:endParaRPr lang="en-US" dirty="0"/>
          </a:p>
        </p:txBody>
      </p:sp>
      <p:pic>
        <p:nvPicPr>
          <p:cNvPr id="17" name="Picture 16" descr="CL_logo_larg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098" y="177834"/>
            <a:ext cx="2746741" cy="411817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95298" y="1831751"/>
            <a:ext cx="5803902" cy="1096121"/>
          </a:xfrm>
        </p:spPr>
        <p:txBody>
          <a:bodyPr/>
          <a:lstStyle>
            <a:lvl1pPr marL="1785" indent="0">
              <a:buNone/>
              <a:defRPr sz="3000" baseline="0">
                <a:solidFill>
                  <a:schemeClr val="bg1"/>
                </a:solidFill>
                <a:latin typeface="Avenir Next Regular"/>
                <a:cs typeface="Avenir Next Regular"/>
              </a:defRPr>
            </a:lvl1pPr>
          </a:lstStyle>
          <a:p>
            <a:pPr lvl="0"/>
            <a:r>
              <a:rPr lang="en-US" dirty="0" smtClean="0"/>
              <a:t>LARGE TITLE TEXT IN ARIAL AND CAN GO TO TWO LINES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-1" y="4917133"/>
            <a:ext cx="6410585" cy="2348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6389427" y="4917133"/>
            <a:ext cx="2752986" cy="234883"/>
          </a:xfrm>
          <a:prstGeom prst="rect">
            <a:avLst/>
          </a:prstGeom>
          <a:solidFill>
            <a:srgbClr val="B80013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4936351"/>
            <a:ext cx="63944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© Cable Television Laboratories, Inc. 2014.  Do not share this material with anyone other than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Members, and vendors under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NDA if applicable.</a:t>
            </a:r>
          </a:p>
        </p:txBody>
      </p:sp>
    </p:spTree>
    <p:extLst>
      <p:ext uri="{BB962C8B-B14F-4D97-AF65-F5344CB8AC3E}">
        <p14:creationId xmlns:p14="http://schemas.microsoft.com/office/powerpoint/2010/main" val="4184048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 or 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-1" y="4917133"/>
            <a:ext cx="6410585" cy="2348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6389427" y="4917133"/>
            <a:ext cx="2752986" cy="234883"/>
          </a:xfrm>
          <a:prstGeom prst="rect">
            <a:avLst/>
          </a:prstGeom>
          <a:solidFill>
            <a:srgbClr val="B80013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4936351"/>
            <a:ext cx="63944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© Cable Television Laboratories, Inc. 2014.  Do not share this material with anyone other than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Members, and vendors under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NDA if applicable.</a:t>
            </a:r>
          </a:p>
        </p:txBody>
      </p:sp>
      <p:pic>
        <p:nvPicPr>
          <p:cNvPr id="7" name="Picture 6" descr="CL_logo_larg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953" y="2343433"/>
            <a:ext cx="2944926" cy="44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9003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 or 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-1" y="4917133"/>
            <a:ext cx="6410585" cy="2348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6389427" y="4917133"/>
            <a:ext cx="2752986" cy="234883"/>
          </a:xfrm>
          <a:prstGeom prst="rect">
            <a:avLst/>
          </a:prstGeom>
          <a:solidFill>
            <a:srgbClr val="B80013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4936351"/>
            <a:ext cx="63944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© Cable Television Laboratories, Inc. 2014.  Do not share this material with anyone other than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Members, and vendors under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NDA if applicable.</a:t>
            </a:r>
          </a:p>
        </p:txBody>
      </p:sp>
      <p:pic>
        <p:nvPicPr>
          <p:cNvPr id="9" name="Picture 8" descr="CL_logo_largeBW.eps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400" y="2257397"/>
            <a:ext cx="2946400" cy="44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2666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 bwMode="auto">
          <a:xfrm>
            <a:off x="0" y="1"/>
            <a:ext cx="9144000" cy="5143499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-1" y="4917133"/>
            <a:ext cx="6410585" cy="2348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3" name="Rectangle 12"/>
          <p:cNvSpPr/>
          <p:nvPr userDrawn="1"/>
        </p:nvSpPr>
        <p:spPr bwMode="auto">
          <a:xfrm>
            <a:off x="6389427" y="4917133"/>
            <a:ext cx="2752986" cy="234883"/>
          </a:xfrm>
          <a:prstGeom prst="rect">
            <a:avLst/>
          </a:prstGeom>
          <a:solidFill>
            <a:srgbClr val="B80013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505497" y="2933249"/>
            <a:ext cx="5792904" cy="298450"/>
          </a:xfrm>
        </p:spPr>
        <p:txBody>
          <a:bodyPr/>
          <a:lstStyle>
            <a:lvl1pPr marL="1785" indent="0">
              <a:buNone/>
              <a:defRPr sz="1600">
                <a:solidFill>
                  <a:schemeClr val="tx1"/>
                </a:solidFill>
                <a:latin typeface="Avenir Next Regular"/>
                <a:cs typeface="Avenir Next Regular"/>
              </a:defRPr>
            </a:lvl1pPr>
          </a:lstStyle>
          <a:p>
            <a:pPr lvl="0"/>
            <a:r>
              <a:rPr lang="en-US" dirty="0" smtClean="0"/>
              <a:t>Subhead or presenter name and date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95298" y="1831751"/>
            <a:ext cx="5803902" cy="1096121"/>
          </a:xfrm>
        </p:spPr>
        <p:txBody>
          <a:bodyPr/>
          <a:lstStyle>
            <a:lvl1pPr marL="1785" indent="0">
              <a:buNone/>
              <a:defRPr sz="3000" baseline="0">
                <a:solidFill>
                  <a:schemeClr val="tx1"/>
                </a:solidFill>
                <a:latin typeface="Avenir Next Regular"/>
                <a:cs typeface="Avenir Next Regular"/>
              </a:defRPr>
            </a:lvl1pPr>
          </a:lstStyle>
          <a:p>
            <a:pPr lvl="0"/>
            <a:r>
              <a:rPr lang="en-US" dirty="0" smtClean="0"/>
              <a:t>LARGE TITLE TEXT IN ARIAL AND CAN GO TO TWO LINES</a:t>
            </a:r>
            <a:endParaRPr lang="en-US" dirty="0"/>
          </a:p>
        </p:txBody>
      </p:sp>
      <p:pic>
        <p:nvPicPr>
          <p:cNvPr id="10" name="Picture 9" descr="CL_logo_largeBW.eps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175266"/>
            <a:ext cx="2749550" cy="41612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4936351"/>
            <a:ext cx="63944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© Cable Television Laboratories, Inc. 2014.  Do not share this material with anyone other than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Members, and vendors under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NDA if applicable.</a:t>
            </a:r>
          </a:p>
        </p:txBody>
      </p:sp>
    </p:spTree>
    <p:extLst>
      <p:ext uri="{BB962C8B-B14F-4D97-AF65-F5344CB8AC3E}">
        <p14:creationId xmlns:p14="http://schemas.microsoft.com/office/powerpoint/2010/main" val="13612447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 bwMode="auto">
          <a:xfrm>
            <a:off x="0" y="1"/>
            <a:ext cx="9144000" cy="290558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505497" y="2162752"/>
            <a:ext cx="5792904" cy="298450"/>
          </a:xfrm>
        </p:spPr>
        <p:txBody>
          <a:bodyPr/>
          <a:lstStyle>
            <a:lvl1pPr marL="1785" indent="0">
              <a:buNone/>
              <a:defRPr sz="1600">
                <a:solidFill>
                  <a:srgbClr val="FFFFFF"/>
                </a:solidFill>
                <a:latin typeface="Avenir Next Regular"/>
                <a:cs typeface="Avenir Next Regular"/>
              </a:defRPr>
            </a:lvl1pPr>
          </a:lstStyle>
          <a:p>
            <a:pPr lvl="0"/>
            <a:r>
              <a:rPr lang="en-US" dirty="0" smtClean="0"/>
              <a:t>Subhead or presenter name and date</a:t>
            </a:r>
            <a:endParaRPr lang="en-US" dirty="0"/>
          </a:p>
        </p:txBody>
      </p:sp>
      <p:pic>
        <p:nvPicPr>
          <p:cNvPr id="17" name="Picture 16" descr="CL_logo_larg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098" y="177834"/>
            <a:ext cx="2746741" cy="411817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95298" y="1061254"/>
            <a:ext cx="5803902" cy="1096121"/>
          </a:xfrm>
        </p:spPr>
        <p:txBody>
          <a:bodyPr/>
          <a:lstStyle>
            <a:lvl1pPr marL="1785" indent="0">
              <a:buNone/>
              <a:defRPr sz="3000" baseline="0">
                <a:solidFill>
                  <a:schemeClr val="bg1"/>
                </a:solidFill>
                <a:latin typeface="Avenir Next Regular"/>
                <a:cs typeface="Avenir Next Regular"/>
              </a:defRPr>
            </a:lvl1pPr>
          </a:lstStyle>
          <a:p>
            <a:pPr lvl="0"/>
            <a:r>
              <a:rPr lang="en-US" dirty="0" smtClean="0"/>
              <a:t>LARGE TITLE TEXT IN ARIAL AND CAN GO TO TWO LINES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-1" y="2696700"/>
            <a:ext cx="6410585" cy="2348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6389427" y="2696700"/>
            <a:ext cx="2752986" cy="234883"/>
          </a:xfrm>
          <a:prstGeom prst="rect">
            <a:avLst/>
          </a:prstGeom>
          <a:solidFill>
            <a:srgbClr val="B80013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rgbClr val="B80013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7959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2683" y="1751246"/>
            <a:ext cx="8093468" cy="5688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440" tIns="45720" rIns="91440" bIns="45720"/>
          <a:lstStyle>
            <a:lvl1pPr>
              <a:defRPr sz="2800" b="0" baseline="0">
                <a:solidFill>
                  <a:schemeClr val="tx1"/>
                </a:solidFill>
                <a:latin typeface="Avenir Next Regular"/>
                <a:cs typeface="Avenir Next Regular"/>
              </a:defRPr>
            </a:lvl1pPr>
          </a:lstStyle>
          <a:p>
            <a:pPr lvl="0"/>
            <a:r>
              <a:rPr lang="en-US" dirty="0" smtClean="0">
                <a:sym typeface="Arial" pitchFamily="-107" charset="0"/>
              </a:rPr>
              <a:t>Segue or Title Slide</a:t>
            </a:r>
            <a:endParaRPr lang="en-US" dirty="0">
              <a:sym typeface="Arial" pitchFamily="-107" charset="0"/>
            </a:endParaRP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0" y="2800350"/>
            <a:ext cx="9144000" cy="2343150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4936351"/>
            <a:ext cx="63944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© Cable Television Laboratories, Inc. 2014.  Do not share this material with anyone other than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Members, and vendors under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NDA if applicable.</a:t>
            </a: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-1" y="2698817"/>
            <a:ext cx="6410585" cy="2348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6389427" y="2698817"/>
            <a:ext cx="2752986" cy="234883"/>
          </a:xfrm>
          <a:prstGeom prst="rect">
            <a:avLst/>
          </a:prstGeom>
          <a:solidFill>
            <a:srgbClr val="B80013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529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-1" y="4917133"/>
            <a:ext cx="6410585" cy="2348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6389427" y="4917133"/>
            <a:ext cx="2752986" cy="234883"/>
          </a:xfrm>
          <a:prstGeom prst="rect">
            <a:avLst/>
          </a:prstGeom>
          <a:solidFill>
            <a:srgbClr val="B80013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900" y="1085067"/>
            <a:ext cx="8267684" cy="3499633"/>
          </a:xfrm>
        </p:spPr>
        <p:txBody>
          <a:bodyPr lIns="91440" tIns="45720" rIns="91440" bIns="45720"/>
          <a:lstStyle>
            <a:lvl1pPr marL="344685" indent="-342900">
              <a:spcBef>
                <a:spcPts val="1200"/>
              </a:spcBef>
              <a:buClr>
                <a:srgbClr val="D60000"/>
              </a:buClr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1pPr>
            <a:lvl2pPr marL="478631" indent="-285750">
              <a:spcBef>
                <a:spcPts val="400"/>
              </a:spcBef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2pPr>
            <a:lvl3pPr marL="672405" indent="-285750">
              <a:lnSpc>
                <a:spcPct val="90000"/>
              </a:lnSpc>
              <a:spcBef>
                <a:spcPts val="200"/>
              </a:spcBef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3pPr>
            <a:lvl4pPr marL="717947" indent="-171450">
              <a:lnSpc>
                <a:spcPct val="90000"/>
              </a:lnSpc>
              <a:spcBef>
                <a:spcPts val="200"/>
              </a:spcBef>
              <a:buFont typeface="Arial"/>
              <a:buChar char="•"/>
              <a:defRPr>
                <a:solidFill>
                  <a:srgbClr val="000000"/>
                </a:solidFill>
                <a:latin typeface="Avenir Next Regular"/>
                <a:cs typeface="Avenir Next Regular"/>
              </a:defRPr>
            </a:lvl4pPr>
            <a:lvl5pPr>
              <a:spcBef>
                <a:spcPts val="675"/>
              </a:spcBef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9900" y="-26342"/>
            <a:ext cx="7119124" cy="66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venir Next Regular"/>
                <a:cs typeface="Avenir Next Regular"/>
              </a:defRPr>
            </a:lvl1pPr>
          </a:lstStyle>
          <a:p>
            <a:pPr lvl="0"/>
            <a:endParaRPr lang="en-US" dirty="0" smtClean="0">
              <a:sym typeface="Arial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4936351"/>
            <a:ext cx="63944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© Cable Television Laboratories, Inc. 2014.  Do not share this material with anyone other than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Members, and vendors under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NDA if applicable.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467" y="4928861"/>
            <a:ext cx="321733" cy="18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bg1"/>
                </a:solidFill>
                <a:latin typeface="Avenir Next Regular"/>
                <a:cs typeface="Avenir Next Regular"/>
              </a:defRPr>
            </a:lvl1pPr>
          </a:lstStyle>
          <a:p>
            <a:pPr defTabSz="514350" fontAlgn="auto">
              <a:spcBef>
                <a:spcPts val="0"/>
              </a:spcBef>
              <a:spcAft>
                <a:spcPts val="0"/>
              </a:spcAft>
              <a:defRPr/>
            </a:pPr>
            <a:fld id="{2F5CCB13-0A32-4557-88E9-079F0C330695}" type="slidenum">
              <a:rPr lang="en-US" kern="0" smtClean="0"/>
              <a:pPr defTabSz="51435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5773948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and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auto">
          <a:xfrm>
            <a:off x="-1" y="4917133"/>
            <a:ext cx="6410585" cy="2348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6389427" y="4917133"/>
            <a:ext cx="2752986" cy="234883"/>
          </a:xfrm>
          <a:prstGeom prst="rect">
            <a:avLst/>
          </a:prstGeom>
          <a:solidFill>
            <a:srgbClr val="B80013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717" y="1490663"/>
            <a:ext cx="8238654" cy="3144837"/>
          </a:xfrm>
        </p:spPr>
        <p:txBody>
          <a:bodyPr lIns="91440" tIns="45720" rIns="91440" bIns="45720"/>
          <a:lstStyle>
            <a:lvl1pPr marL="344685" indent="-342900">
              <a:spcBef>
                <a:spcPts val="1200"/>
              </a:spcBef>
              <a:buClr>
                <a:srgbClr val="D60000"/>
              </a:buClr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1pPr>
            <a:lvl2pPr marL="478631" indent="-285750"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2pPr>
            <a:lvl3pPr marL="672405" indent="-285750"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3pPr>
            <a:lvl4pPr>
              <a:defRPr>
                <a:solidFill>
                  <a:srgbClr val="000000"/>
                </a:solidFill>
                <a:latin typeface="Avenir Next Regular"/>
                <a:cs typeface="Avenir Next Regular"/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67880" y="1074483"/>
            <a:ext cx="8229833" cy="31375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1786" indent="0">
              <a:buFontTx/>
              <a:buNone/>
              <a:defRPr lang="en-US" sz="1800" kern="1200" smtClean="0">
                <a:solidFill>
                  <a:schemeClr val="bg1">
                    <a:lumMod val="50000"/>
                  </a:schemeClr>
                </a:solidFill>
                <a:latin typeface="Avenir Next Regular"/>
                <a:ea typeface="Apple LiGothic Medium" pitchFamily="2" charset="-120"/>
                <a:cs typeface="Avenir Next Regular"/>
              </a:defRPr>
            </a:lvl1pPr>
            <a:lvl2pPr marL="63401" indent="0">
              <a:buFontTx/>
              <a:buNone/>
              <a:defRPr lang="en-US" sz="1800" kern="1200" smtClean="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</a:defRPr>
            </a:lvl2pPr>
            <a:lvl3pPr marL="354508" indent="0">
              <a:buFontTx/>
              <a:buNone/>
              <a:defRPr lang="en-US" sz="1800" kern="1200" smtClean="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</a:defRPr>
            </a:lvl3pPr>
            <a:lvl4pPr marL="611683" indent="0">
              <a:buFontTx/>
              <a:buNone/>
              <a:defRPr lang="en-US" sz="1800" kern="1200" smtClean="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</a:defRPr>
            </a:lvl4pPr>
            <a:lvl5pPr marL="961727" indent="0">
              <a:buFontTx/>
              <a:buNone/>
              <a:defRPr lang="en-US" sz="1800" kern="120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</a:defRPr>
            </a:lvl5pPr>
          </a:lstStyle>
          <a:p>
            <a:pPr lvl="0">
              <a:spcBef>
                <a:spcPct val="0"/>
              </a:spcBef>
            </a:pP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4936351"/>
            <a:ext cx="63944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© Cable Television Laboratories, Inc. 2014.  Do not share this material with anyone other than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Members, and vendors under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NDA if applicable.</a:t>
            </a:r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467" y="4928861"/>
            <a:ext cx="321733" cy="18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bg1"/>
                </a:solidFill>
                <a:latin typeface="Avenir Next Regular"/>
                <a:cs typeface="Avenir Next Regular"/>
              </a:defRPr>
            </a:lvl1pPr>
          </a:lstStyle>
          <a:p>
            <a:pPr defTabSz="514350" fontAlgn="auto">
              <a:spcBef>
                <a:spcPts val="0"/>
              </a:spcBef>
              <a:spcAft>
                <a:spcPts val="0"/>
              </a:spcAft>
              <a:defRPr/>
            </a:pPr>
            <a:fld id="{2F5CCB13-0A32-4557-88E9-079F0C330695}" type="slidenum">
              <a:rPr lang="en-US" kern="0" smtClean="0"/>
              <a:pPr defTabSz="51435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kern="0" dirty="0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9900" y="-26342"/>
            <a:ext cx="7119124" cy="66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venir Next Regular"/>
                <a:cs typeface="Avenir Next Regular"/>
              </a:defRPr>
            </a:lvl1pPr>
          </a:lstStyle>
          <a:p>
            <a:pPr lvl="0"/>
            <a:endParaRPr lang="en-US" dirty="0" smtClean="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883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auto">
          <a:xfrm>
            <a:off x="-1" y="4917133"/>
            <a:ext cx="6410585" cy="2348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6389427" y="4917133"/>
            <a:ext cx="2752986" cy="234883"/>
          </a:xfrm>
          <a:prstGeom prst="rect">
            <a:avLst/>
          </a:prstGeom>
          <a:solidFill>
            <a:srgbClr val="B80013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756" y="1085067"/>
            <a:ext cx="3929255" cy="3658383"/>
          </a:xfrm>
        </p:spPr>
        <p:txBody>
          <a:bodyPr rIns="91440"/>
          <a:lstStyle>
            <a:lvl1pPr marL="287535" indent="-285750">
              <a:spcBef>
                <a:spcPts val="1200"/>
              </a:spcBef>
              <a:buClr>
                <a:srgbClr val="D60000"/>
              </a:buClr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1pPr>
            <a:lvl2pPr marL="478631" indent="-285750">
              <a:spcBef>
                <a:spcPts val="400"/>
              </a:spcBef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2pPr>
            <a:lvl3pPr marL="672405" indent="-285750">
              <a:spcBef>
                <a:spcPts val="200"/>
              </a:spcBef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3pPr>
            <a:lvl4pPr>
              <a:spcBef>
                <a:spcPts val="200"/>
              </a:spcBef>
              <a:defRPr sz="1200">
                <a:solidFill>
                  <a:srgbClr val="000000"/>
                </a:solidFill>
                <a:latin typeface="Avenir Next Regular"/>
                <a:cs typeface="Avenir Next Regular"/>
              </a:defRPr>
            </a:lvl4pPr>
            <a:lvl5pPr>
              <a:spcBef>
                <a:spcPts val="675"/>
              </a:spcBef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>
          <a:xfrm>
            <a:off x="4753940" y="1085067"/>
            <a:ext cx="4015410" cy="3658383"/>
          </a:xfrm>
        </p:spPr>
        <p:txBody>
          <a:bodyPr rIns="91440"/>
          <a:lstStyle>
            <a:lvl1pPr marL="344685" indent="-342900"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1pPr>
            <a:lvl2pPr marL="478631" indent="-285750"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2pPr>
            <a:lvl3pPr marL="672405" indent="-285750"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3pPr>
            <a:lvl4pPr>
              <a:defRPr>
                <a:solidFill>
                  <a:srgbClr val="000000"/>
                </a:solidFill>
                <a:latin typeface="Avenir Next Regular"/>
                <a:cs typeface="Avenir Next Regular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0" y="4936351"/>
            <a:ext cx="63944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© Cable Television Laboratories, Inc. 2014.  Do not share this material with anyone other than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Members, and vendors under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NDA if applicable.</a:t>
            </a:r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467" y="4928861"/>
            <a:ext cx="321733" cy="18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bg1"/>
                </a:solidFill>
                <a:latin typeface="Avenir Next Regular"/>
                <a:cs typeface="Avenir Next Regular"/>
              </a:defRPr>
            </a:lvl1pPr>
          </a:lstStyle>
          <a:p>
            <a:pPr defTabSz="514350" fontAlgn="auto">
              <a:spcBef>
                <a:spcPts val="0"/>
              </a:spcBef>
              <a:spcAft>
                <a:spcPts val="0"/>
              </a:spcAft>
              <a:defRPr/>
            </a:pPr>
            <a:fld id="{2F5CCB13-0A32-4557-88E9-079F0C330695}" type="slidenum">
              <a:rPr lang="en-US" kern="0" smtClean="0"/>
              <a:pPr defTabSz="51435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kern="0" dirty="0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9900" y="-26342"/>
            <a:ext cx="7119124" cy="66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venir Next Regular"/>
                <a:cs typeface="Avenir Next Regular"/>
              </a:defRPr>
            </a:lvl1pPr>
          </a:lstStyle>
          <a:p>
            <a:pPr lvl="0"/>
            <a:endParaRPr lang="en-US" dirty="0" smtClean="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6755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with side graph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auto">
          <a:xfrm>
            <a:off x="-1" y="4917133"/>
            <a:ext cx="6410585" cy="2348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6389427" y="4917133"/>
            <a:ext cx="2752986" cy="234883"/>
          </a:xfrm>
          <a:prstGeom prst="rect">
            <a:avLst/>
          </a:prstGeom>
          <a:solidFill>
            <a:srgbClr val="B80013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4936351"/>
            <a:ext cx="63944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© Cable Television Laboratories, Inc. 2014.  Do not share this material with anyone other than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Members, and vendors under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NDA if applicable.</a:t>
            </a:r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467" y="4928861"/>
            <a:ext cx="321733" cy="18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bg1"/>
                </a:solidFill>
                <a:latin typeface="Avenir Next Regular"/>
                <a:cs typeface="Avenir Next Regular"/>
              </a:defRPr>
            </a:lvl1pPr>
          </a:lstStyle>
          <a:p>
            <a:pPr defTabSz="514350" fontAlgn="auto">
              <a:spcBef>
                <a:spcPts val="0"/>
              </a:spcBef>
              <a:spcAft>
                <a:spcPts val="0"/>
              </a:spcAft>
              <a:defRPr/>
            </a:pPr>
            <a:fld id="{2F5CCB13-0A32-4557-88E9-079F0C330695}" type="slidenum">
              <a:rPr lang="en-US" kern="0" smtClean="0"/>
              <a:pPr defTabSz="51435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kern="0" dirty="0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9900" y="-26342"/>
            <a:ext cx="7119124" cy="66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venir Next Regular"/>
                <a:cs typeface="Avenir Next Regular"/>
              </a:defRPr>
            </a:lvl1pPr>
          </a:lstStyle>
          <a:p>
            <a:pPr lvl="0"/>
            <a:endParaRPr lang="en-US" dirty="0" smtClean="0">
              <a:sym typeface="Arial" pitchFamily="34" charset="0"/>
            </a:endParaRP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61356" y="1085067"/>
            <a:ext cx="3929255" cy="3658383"/>
          </a:xfrm>
        </p:spPr>
        <p:txBody>
          <a:bodyPr rIns="91440"/>
          <a:lstStyle>
            <a:lvl1pPr marL="287535" indent="-285750">
              <a:spcBef>
                <a:spcPts val="1200"/>
              </a:spcBef>
              <a:buClr>
                <a:srgbClr val="D60000"/>
              </a:buClr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1pPr>
            <a:lvl2pPr marL="478631" indent="-285750">
              <a:spcBef>
                <a:spcPts val="400"/>
              </a:spcBef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2pPr>
            <a:lvl3pPr marL="672405" indent="-285750">
              <a:spcBef>
                <a:spcPts val="200"/>
              </a:spcBef>
              <a:buFont typeface="Arial"/>
              <a:buChar char="•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Avenir Next Regular"/>
                <a:cs typeface="Avenir Next Regular"/>
              </a:defRPr>
            </a:lvl3pPr>
            <a:lvl4pPr>
              <a:spcBef>
                <a:spcPts val="200"/>
              </a:spcBef>
              <a:defRPr sz="1200">
                <a:solidFill>
                  <a:srgbClr val="000000"/>
                </a:solidFill>
                <a:latin typeface="Avenir Next Regular"/>
                <a:cs typeface="Avenir Next Regular"/>
              </a:defRPr>
            </a:lvl4pPr>
            <a:lvl5pPr>
              <a:spcBef>
                <a:spcPts val="675"/>
              </a:spcBef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41693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 with side graph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auto">
          <a:xfrm>
            <a:off x="-1" y="4917133"/>
            <a:ext cx="6410585" cy="2348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6389427" y="4917133"/>
            <a:ext cx="2752986" cy="234883"/>
          </a:xfrm>
          <a:prstGeom prst="rect">
            <a:avLst/>
          </a:prstGeom>
          <a:solidFill>
            <a:srgbClr val="B80013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rgbClr val="B80013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4936351"/>
            <a:ext cx="63944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© Cable Television Laboratories, Inc. 2014.  Do not share this material with anyone other than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Members, and vendors under </a:t>
            </a:r>
            <a:r>
              <a:rPr lang="en-US" sz="600" b="0" i="0" kern="1200" dirty="0" err="1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FFFFFF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NDA if applicable.</a:t>
            </a: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467" y="4928861"/>
            <a:ext cx="321733" cy="18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bg1"/>
                </a:solidFill>
                <a:latin typeface="Avenir Next Regular"/>
                <a:cs typeface="Avenir Next Regular"/>
              </a:defRPr>
            </a:lvl1pPr>
          </a:lstStyle>
          <a:p>
            <a:pPr defTabSz="514350" fontAlgn="auto">
              <a:spcBef>
                <a:spcPts val="0"/>
              </a:spcBef>
              <a:spcAft>
                <a:spcPts val="0"/>
              </a:spcAft>
              <a:defRPr/>
            </a:pPr>
            <a:fld id="{2F5CCB13-0A32-4557-88E9-079F0C330695}" type="slidenum">
              <a:rPr lang="en-US" kern="0" smtClean="0"/>
              <a:pPr defTabSz="51435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kern="0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9900" y="-26342"/>
            <a:ext cx="7119124" cy="66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venir Next Regular"/>
                <a:cs typeface="Avenir Next Regular"/>
              </a:defRPr>
            </a:lvl1pPr>
          </a:lstStyle>
          <a:p>
            <a:pPr lvl="0"/>
            <a:endParaRPr lang="en-US" dirty="0" smtClean="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480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inv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auto">
          <a:xfrm>
            <a:off x="0" y="0"/>
            <a:ext cx="9144000" cy="70004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514350"/>
            <a:endParaRPr lang="en-US" sz="1400" dirty="0" err="1" smtClean="0">
              <a:solidFill>
                <a:schemeClr val="bg1"/>
              </a:solidFill>
              <a:latin typeface="Avenir Next Regular"/>
              <a:ea typeface="Arial" pitchFamily="-107" charset="0"/>
              <a:cs typeface="Avenir Next Regular"/>
              <a:sym typeface="Arial" pitchFamily="-107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9900" y="-26342"/>
            <a:ext cx="7119124" cy="66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9900" y="1085279"/>
            <a:ext cx="8267684" cy="36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dirty="0" smtClean="0">
                <a:sym typeface="Arial" pitchFamily="34" charset="0"/>
              </a:rPr>
              <a:t>Third level</a:t>
            </a:r>
          </a:p>
        </p:txBody>
      </p:sp>
      <p:pic>
        <p:nvPicPr>
          <p:cNvPr id="7" name="Picture 6" descr="CL_logo_large.png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826" y="346888"/>
            <a:ext cx="1249108" cy="187278"/>
          </a:xfrm>
          <a:prstGeom prst="rect">
            <a:avLst/>
          </a:prstGeom>
        </p:spPr>
      </p:pic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8777147" y="4954262"/>
            <a:ext cx="366853" cy="18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00" kern="1200">
                <a:solidFill>
                  <a:schemeClr val="bg1"/>
                </a:solidFill>
                <a:latin typeface="Times"/>
                <a:ea typeface="Apple LiGothic Medium" pitchFamily="2" charset="-120"/>
                <a:cs typeface="Times"/>
                <a:sym typeface="Arial" pitchFamily="34" charset="0"/>
              </a:defRPr>
            </a:lvl1pPr>
            <a:lvl2pPr marL="257175" algn="l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defRPr>
            </a:lvl2pPr>
            <a:lvl3pPr marL="514350" algn="l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defRPr>
            </a:lvl3pPr>
            <a:lvl4pPr marL="771525" algn="l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defRPr>
            </a:lvl4pPr>
            <a:lvl5pPr marL="1028700" algn="l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defRPr>
            </a:lvl5pPr>
            <a:lvl6pPr marL="1285875" algn="l" defTabSz="514350" rtl="0" eaLnBrk="1" latinLnBrk="0" hangingPunct="1">
              <a:defRPr sz="1800" kern="120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defRPr>
            </a:lvl6pPr>
            <a:lvl7pPr marL="1543050" algn="l" defTabSz="514350" rtl="0" eaLnBrk="1" latinLnBrk="0" hangingPunct="1">
              <a:defRPr sz="1800" kern="120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defRPr>
            </a:lvl7pPr>
            <a:lvl8pPr marL="1800225" algn="l" defTabSz="514350" rtl="0" eaLnBrk="1" latinLnBrk="0" hangingPunct="1">
              <a:defRPr sz="1800" kern="120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defRPr>
            </a:lvl8pPr>
            <a:lvl9pPr marL="2057400" algn="l" defTabSz="514350" rtl="0" eaLnBrk="1" latinLnBrk="0" hangingPunct="1">
              <a:defRPr sz="1800" kern="120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defRPr>
            </a:lvl9pPr>
          </a:lstStyle>
          <a:p>
            <a:pPr defTabSz="514350" fontAlgn="auto">
              <a:spcBef>
                <a:spcPts val="0"/>
              </a:spcBef>
              <a:spcAft>
                <a:spcPts val="0"/>
              </a:spcAft>
              <a:defRPr/>
            </a:pPr>
            <a:fld id="{2F5CCB13-0A32-4557-88E9-079F0C330695}" type="slidenum">
              <a:rPr lang="en-US" kern="0" smtClean="0">
                <a:latin typeface="Avenir Next Regular"/>
                <a:cs typeface="Avenir Next Regular"/>
              </a:rPr>
              <a:pPr defTabSz="514350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kern="0" dirty="0">
              <a:latin typeface="Avenir Next Regular"/>
              <a:cs typeface="Avenir Next Regular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4936351"/>
            <a:ext cx="63944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dirty="0" smtClean="0">
                <a:solidFill>
                  <a:srgbClr val="000000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© Cable Television Laboratories, Inc. 2014.  Do not share this material with anyone other than </a:t>
            </a:r>
            <a:r>
              <a:rPr lang="en-US" sz="600" b="0" i="0" kern="1200" dirty="0" err="1" smtClean="0">
                <a:solidFill>
                  <a:srgbClr val="000000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000000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Members, and vendors under </a:t>
            </a:r>
            <a:r>
              <a:rPr lang="en-US" sz="600" b="0" i="0" kern="1200" dirty="0" err="1" smtClean="0">
                <a:solidFill>
                  <a:srgbClr val="000000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CableLabs</a:t>
            </a:r>
            <a:r>
              <a:rPr lang="en-US" sz="600" b="0" i="0" kern="1200" dirty="0" smtClean="0">
                <a:solidFill>
                  <a:srgbClr val="000000"/>
                </a:solidFill>
                <a:effectLst/>
                <a:latin typeface="Avenir Next Regular"/>
                <a:ea typeface="Apple LiGothic Medium" pitchFamily="2" charset="-120"/>
                <a:cs typeface="Avenir Next Regular"/>
                <a:sym typeface="Arial" pitchFamily="34" charset="0"/>
              </a:rPr>
              <a:t> NDA if applicable.</a:t>
            </a:r>
          </a:p>
        </p:txBody>
      </p:sp>
    </p:spTree>
    <p:extLst>
      <p:ext uri="{BB962C8B-B14F-4D97-AF65-F5344CB8AC3E}">
        <p14:creationId xmlns:p14="http://schemas.microsoft.com/office/powerpoint/2010/main" val="33012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828" r:id="rId2"/>
    <p:sldLayoutId id="2147483827" r:id="rId3"/>
    <p:sldLayoutId id="2147483805" r:id="rId4"/>
    <p:sldLayoutId id="2147483766" r:id="rId5"/>
    <p:sldLayoutId id="2147483776" r:id="rId6"/>
    <p:sldLayoutId id="2147483798" r:id="rId7"/>
    <p:sldLayoutId id="2147483802" r:id="rId8"/>
    <p:sldLayoutId id="2147483826" r:id="rId9"/>
    <p:sldLayoutId id="2147483823" r:id="rId10"/>
    <p:sldLayoutId id="2147483824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marL="6251" indent="-6251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0">
          <a:solidFill>
            <a:srgbClr val="FFFFFF"/>
          </a:solidFill>
          <a:latin typeface="Avenir Next Regular"/>
          <a:ea typeface="+mj-ea"/>
          <a:cs typeface="Avenir Next Regular"/>
          <a:sym typeface="Arial" pitchFamily="34" charset="0"/>
        </a:defRPr>
      </a:lvl1pPr>
      <a:lvl2pPr marL="6251" indent="-6251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rgbClr val="B1059D"/>
          </a:solidFill>
          <a:latin typeface="Arial" pitchFamily="-107" charset="0"/>
          <a:ea typeface="Apple LiGothic Medium" pitchFamily="-107" charset="-120"/>
          <a:cs typeface="Apple LiGothic Medium" pitchFamily="-107" charset="-120"/>
          <a:sym typeface="Arial" pitchFamily="34" charset="0"/>
        </a:defRPr>
      </a:lvl2pPr>
      <a:lvl3pPr marL="6251" indent="-6251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rgbClr val="B1059D"/>
          </a:solidFill>
          <a:latin typeface="Arial" pitchFamily="-107" charset="0"/>
          <a:ea typeface="Apple LiGothic Medium" pitchFamily="-107" charset="-120"/>
          <a:cs typeface="Apple LiGothic Medium" pitchFamily="-107" charset="-120"/>
          <a:sym typeface="Arial" pitchFamily="34" charset="0"/>
        </a:defRPr>
      </a:lvl3pPr>
      <a:lvl4pPr marL="6251" indent="-6251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rgbClr val="B1059D"/>
          </a:solidFill>
          <a:latin typeface="Arial" pitchFamily="-107" charset="0"/>
          <a:ea typeface="Apple LiGothic Medium" pitchFamily="-107" charset="-120"/>
          <a:cs typeface="Apple LiGothic Medium" pitchFamily="-107" charset="-120"/>
          <a:sym typeface="Arial" pitchFamily="34" charset="0"/>
        </a:defRPr>
      </a:lvl4pPr>
      <a:lvl5pPr marL="6251" indent="-6251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rgbClr val="B1059D"/>
          </a:solidFill>
          <a:latin typeface="Arial" pitchFamily="-107" charset="0"/>
          <a:ea typeface="Apple LiGothic Medium" pitchFamily="-107" charset="-120"/>
          <a:cs typeface="Apple LiGothic Medium" pitchFamily="-107" charset="-120"/>
          <a:sym typeface="Arial" pitchFamily="34" charset="0"/>
        </a:defRPr>
      </a:lvl5pPr>
      <a:lvl6pPr marL="263426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rgbClr val="1EB9E4"/>
          </a:solidFill>
          <a:latin typeface="Arial" pitchFamily="-107" charset="0"/>
          <a:ea typeface="Apple LiGothic Medium" pitchFamily="-107" charset="-120"/>
          <a:cs typeface="Apple LiGothic Medium" pitchFamily="-107" charset="-120"/>
          <a:sym typeface="Arial" pitchFamily="-107" charset="0"/>
        </a:defRPr>
      </a:lvl6pPr>
      <a:lvl7pPr marL="520601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rgbClr val="1EB9E4"/>
          </a:solidFill>
          <a:latin typeface="Arial" pitchFamily="-107" charset="0"/>
          <a:ea typeface="Apple LiGothic Medium" pitchFamily="-107" charset="-120"/>
          <a:cs typeface="Apple LiGothic Medium" pitchFamily="-107" charset="-120"/>
          <a:sym typeface="Arial" pitchFamily="-107" charset="0"/>
        </a:defRPr>
      </a:lvl7pPr>
      <a:lvl8pPr marL="777776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rgbClr val="1EB9E4"/>
          </a:solidFill>
          <a:latin typeface="Arial" pitchFamily="-107" charset="0"/>
          <a:ea typeface="Apple LiGothic Medium" pitchFamily="-107" charset="-120"/>
          <a:cs typeface="Apple LiGothic Medium" pitchFamily="-107" charset="-120"/>
          <a:sym typeface="Arial" pitchFamily="-107" charset="0"/>
        </a:defRPr>
      </a:lvl8pPr>
      <a:lvl9pPr marL="1034951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rgbClr val="1EB9E4"/>
          </a:solidFill>
          <a:latin typeface="Arial" pitchFamily="-107" charset="0"/>
          <a:ea typeface="Apple LiGothic Medium" pitchFamily="-107" charset="-120"/>
          <a:cs typeface="Apple LiGothic Medium" pitchFamily="-107" charset="-120"/>
          <a:sym typeface="Arial" pitchFamily="-107" charset="0"/>
        </a:defRPr>
      </a:lvl9pPr>
    </p:titleStyle>
    <p:bodyStyle>
      <a:lvl1pPr marL="287535" indent="-28575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Clr>
          <a:srgbClr val="B80013"/>
        </a:buClr>
        <a:buSzPct val="100000"/>
        <a:buFont typeface="Arial"/>
        <a:buChar char="•"/>
        <a:defRPr sz="1800">
          <a:solidFill>
            <a:schemeClr val="tx1">
              <a:lumMod val="85000"/>
              <a:lumOff val="15000"/>
            </a:schemeClr>
          </a:solidFill>
          <a:latin typeface="Avenir Next Regular"/>
          <a:ea typeface="+mn-ea"/>
          <a:cs typeface="Avenir Next Regular"/>
          <a:sym typeface="Arial" pitchFamily="34" charset="0"/>
        </a:defRPr>
      </a:lvl1pPr>
      <a:lvl2pPr marL="478631" indent="-285750" algn="l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Clr>
          <a:srgbClr val="B80013"/>
        </a:buClr>
        <a:buSzPct val="100000"/>
        <a:buFont typeface="Arial"/>
        <a:buChar char="•"/>
        <a:defRPr sz="1800">
          <a:solidFill>
            <a:schemeClr val="tx1">
              <a:lumMod val="85000"/>
              <a:lumOff val="15000"/>
            </a:schemeClr>
          </a:solidFill>
          <a:latin typeface="Avenir Next Regular"/>
          <a:ea typeface="+mn-ea"/>
          <a:cs typeface="Avenir Next Regular"/>
          <a:sym typeface="Arial" pitchFamily="34" charset="0"/>
        </a:defRPr>
      </a:lvl2pPr>
      <a:lvl3pPr marL="672405" indent="-285750" algn="l" rtl="0" eaLnBrk="0" fontAlgn="base" hangingPunct="0">
        <a:lnSpc>
          <a:spcPct val="90000"/>
        </a:lnSpc>
        <a:spcBef>
          <a:spcPts val="200"/>
        </a:spcBef>
        <a:spcAft>
          <a:spcPct val="0"/>
        </a:spcAft>
        <a:buClr>
          <a:srgbClr val="B80013"/>
        </a:buClr>
        <a:buSzPct val="100000"/>
        <a:buFont typeface="Arial"/>
        <a:buChar char="•"/>
        <a:defRPr sz="1800">
          <a:solidFill>
            <a:schemeClr val="tx1">
              <a:lumMod val="85000"/>
              <a:lumOff val="15000"/>
            </a:schemeClr>
          </a:solidFill>
          <a:latin typeface="Avenir Next Regular"/>
          <a:ea typeface="+mn-ea"/>
          <a:cs typeface="Avenir Next Regular"/>
          <a:sym typeface="Arial" pitchFamily="34" charset="0"/>
        </a:defRPr>
      </a:lvl3pPr>
      <a:lvl4pPr marL="706339" indent="-159842" algn="l" rtl="0" eaLnBrk="0" fontAlgn="base" hangingPunct="0">
        <a:lnSpc>
          <a:spcPct val="90000"/>
        </a:lnSpc>
        <a:spcBef>
          <a:spcPts val="200"/>
        </a:spcBef>
        <a:spcAft>
          <a:spcPct val="0"/>
        </a:spcAft>
        <a:buClr>
          <a:srgbClr val="B80013"/>
        </a:buClr>
        <a:buSzPct val="100000"/>
        <a:buFont typeface="Arial" pitchFamily="34" charset="0"/>
        <a:buChar char="–"/>
        <a:defRPr sz="1100">
          <a:solidFill>
            <a:srgbClr val="000000"/>
          </a:solidFill>
          <a:latin typeface="Avenir Next Regular"/>
          <a:ea typeface="+mn-ea"/>
          <a:cs typeface="Avenir Next Regular"/>
          <a:sym typeface="Arial" pitchFamily="34" charset="0"/>
        </a:defRPr>
      </a:lvl4pPr>
      <a:lvl5pPr marL="773311" indent="-66973" algn="l" rtl="0" eaLnBrk="0" fontAlgn="base" hangingPunct="0">
        <a:lnSpc>
          <a:spcPct val="95000"/>
        </a:lnSpc>
        <a:spcBef>
          <a:spcPts val="675"/>
        </a:spcBef>
        <a:spcAft>
          <a:spcPct val="0"/>
        </a:spcAft>
        <a:buClr>
          <a:srgbClr val="FFFFFF"/>
        </a:buClr>
        <a:buSzPct val="100000"/>
        <a:buFont typeface="Arial" pitchFamily="34" charset="0"/>
        <a:buChar char="»"/>
        <a:defRPr>
          <a:solidFill>
            <a:schemeClr val="tx2"/>
          </a:solidFill>
          <a:latin typeface="+mn-lt"/>
          <a:ea typeface="+mn-ea"/>
          <a:cs typeface="+mn-cs"/>
          <a:sym typeface="Arial" pitchFamily="34" charset="0"/>
        </a:defRPr>
      </a:lvl5pPr>
      <a:lvl6pPr marL="1416248" indent="-128588" algn="l" rtl="0" fontAlgn="base">
        <a:lnSpc>
          <a:spcPct val="95000"/>
        </a:lnSpc>
        <a:spcBef>
          <a:spcPts val="1013"/>
        </a:spcBef>
        <a:spcAft>
          <a:spcPct val="0"/>
        </a:spcAft>
        <a:buClr>
          <a:srgbClr val="FFFFFF"/>
        </a:buClr>
        <a:buSzPct val="100000"/>
        <a:buFont typeface="Arial" pitchFamily="-107" charset="0"/>
        <a:buChar char="»"/>
        <a:defRPr>
          <a:solidFill>
            <a:schemeClr val="tx1"/>
          </a:solidFill>
          <a:latin typeface="+mn-lt"/>
          <a:ea typeface="+mn-ea"/>
          <a:cs typeface="+mn-cs"/>
          <a:sym typeface="Arial" pitchFamily="-107" charset="0"/>
        </a:defRPr>
      </a:lvl6pPr>
      <a:lvl7pPr marL="1673423" indent="-128588" algn="l" rtl="0" fontAlgn="base">
        <a:lnSpc>
          <a:spcPct val="95000"/>
        </a:lnSpc>
        <a:spcBef>
          <a:spcPts val="1013"/>
        </a:spcBef>
        <a:spcAft>
          <a:spcPct val="0"/>
        </a:spcAft>
        <a:buClr>
          <a:srgbClr val="FFFFFF"/>
        </a:buClr>
        <a:buSzPct val="100000"/>
        <a:buFont typeface="Arial" pitchFamily="-107" charset="0"/>
        <a:buChar char="»"/>
        <a:defRPr>
          <a:solidFill>
            <a:schemeClr val="tx1"/>
          </a:solidFill>
          <a:latin typeface="+mn-lt"/>
          <a:ea typeface="+mn-ea"/>
          <a:cs typeface="+mn-cs"/>
          <a:sym typeface="Arial" pitchFamily="-107" charset="0"/>
        </a:defRPr>
      </a:lvl7pPr>
      <a:lvl8pPr marL="1930598" indent="-128588" algn="l" rtl="0" fontAlgn="base">
        <a:lnSpc>
          <a:spcPct val="95000"/>
        </a:lnSpc>
        <a:spcBef>
          <a:spcPts val="1013"/>
        </a:spcBef>
        <a:spcAft>
          <a:spcPct val="0"/>
        </a:spcAft>
        <a:buClr>
          <a:srgbClr val="FFFFFF"/>
        </a:buClr>
        <a:buSzPct val="100000"/>
        <a:buFont typeface="Arial" pitchFamily="-107" charset="0"/>
        <a:buChar char="»"/>
        <a:defRPr>
          <a:solidFill>
            <a:schemeClr val="tx1"/>
          </a:solidFill>
          <a:latin typeface="+mn-lt"/>
          <a:ea typeface="+mn-ea"/>
          <a:cs typeface="+mn-cs"/>
          <a:sym typeface="Arial" pitchFamily="-107" charset="0"/>
        </a:defRPr>
      </a:lvl8pPr>
      <a:lvl9pPr marL="2187773" indent="-128588" algn="l" rtl="0" fontAlgn="base">
        <a:lnSpc>
          <a:spcPct val="95000"/>
        </a:lnSpc>
        <a:spcBef>
          <a:spcPts val="1013"/>
        </a:spcBef>
        <a:spcAft>
          <a:spcPct val="0"/>
        </a:spcAft>
        <a:buClr>
          <a:srgbClr val="FFFFFF"/>
        </a:buClr>
        <a:buSzPct val="100000"/>
        <a:buFont typeface="Arial" pitchFamily="-107" charset="0"/>
        <a:buChar char="»"/>
        <a:defRPr>
          <a:solidFill>
            <a:schemeClr val="tx1"/>
          </a:solidFill>
          <a:latin typeface="+mn-lt"/>
          <a:ea typeface="+mn-ea"/>
          <a:cs typeface="+mn-cs"/>
          <a:sym typeface="Arial" pitchFamily="-107" charset="0"/>
        </a:defRPr>
      </a:lvl9pPr>
    </p:bodyStyle>
    <p:otherStyle>
      <a:defPPr>
        <a:defRPr lang="en-US"/>
      </a:defPPr>
      <a:lvl1pPr marL="0" algn="l" defTabSz="25717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25717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25717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25717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25717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25717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25717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25717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25717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RAN#65: RP-141260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" y="1831751"/>
            <a:ext cx="9144000" cy="1096121"/>
          </a:xfrm>
        </p:spPr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Discussion on Licensed Assisted Access Using LTE Motivation for RP-141231</a:t>
            </a:r>
          </a:p>
        </p:txBody>
      </p:sp>
    </p:spTree>
    <p:extLst>
      <p:ext uri="{BB962C8B-B14F-4D97-AF65-F5344CB8AC3E}">
        <p14:creationId xmlns:p14="http://schemas.microsoft.com/office/powerpoint/2010/main" val="261007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Increased clarity on coexistence objectives in the SID is needed to ensure faster completion of the SI, and subsequent specification effort, while ensuring coexistence among multiple LAA-LTE and Wi-Fi networks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8-company </a:t>
            </a:r>
            <a:r>
              <a:rPr lang="en-US" dirty="0" smtClean="0"/>
              <a:t>proposed SID (RP-141231) adds needed clarity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140770 is a start, but lacks important clarity on coexistence objectives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514350" fontAlgn="auto">
              <a:spcBef>
                <a:spcPts val="0"/>
              </a:spcBef>
              <a:spcAft>
                <a:spcPts val="0"/>
              </a:spcAft>
              <a:defRPr/>
            </a:pPr>
            <a:fld id="{2F5CCB13-0A32-4557-88E9-079F0C330695}" type="slidenum">
              <a:rPr lang="en-US" kern="0" smtClean="0"/>
              <a:pPr defTabSz="514350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en-US" kern="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D4D"/>
                </a:solidFill>
              </a:rPr>
              <a:t>Motivation for </a:t>
            </a:r>
            <a:r>
              <a:rPr lang="en-US" dirty="0">
                <a:solidFill>
                  <a:srgbClr val="4D4D4D"/>
                </a:solidFill>
              </a:rPr>
              <a:t>A</a:t>
            </a:r>
            <a:r>
              <a:rPr lang="en-US" dirty="0" smtClean="0">
                <a:solidFill>
                  <a:srgbClr val="4D4D4D"/>
                </a:solidFill>
              </a:rPr>
              <a:t>djustments to RP-140770	</a:t>
            </a:r>
            <a:endParaRPr lang="en-US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83644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metrics</a:t>
            </a:r>
          </a:p>
          <a:p>
            <a:pPr lvl="1"/>
            <a:r>
              <a:rPr lang="en-US" dirty="0" smtClean="0"/>
              <a:t>Metrics such as throughput</a:t>
            </a:r>
            <a:r>
              <a:rPr lang="en-US" dirty="0"/>
              <a:t>, latency, </a:t>
            </a:r>
            <a:r>
              <a:rPr lang="en-US" dirty="0" smtClean="0"/>
              <a:t>jitter should be included in SI to ensure services are not adversely impacted</a:t>
            </a:r>
            <a:endParaRPr lang="en-US" dirty="0"/>
          </a:p>
          <a:p>
            <a:r>
              <a:rPr lang="en-US" dirty="0" smtClean="0"/>
              <a:t>Co-channel interference</a:t>
            </a:r>
          </a:p>
          <a:p>
            <a:pPr lvl="1"/>
            <a:r>
              <a:rPr lang="en-US" dirty="0" smtClean="0"/>
              <a:t>5GHz spectrum will not be un-congested for long, study needs to account for co-channel coexistence</a:t>
            </a:r>
          </a:p>
          <a:p>
            <a:r>
              <a:rPr lang="en-US" dirty="0" smtClean="0"/>
              <a:t>Fair / equal access to the shared spectrum</a:t>
            </a:r>
          </a:p>
          <a:p>
            <a:r>
              <a:rPr lang="en-US" dirty="0" smtClean="0"/>
              <a:t>In-device coexistence, i.e. ability to see SSIDs in the same band </a:t>
            </a:r>
          </a:p>
          <a:p>
            <a:r>
              <a:rPr lang="en-US" dirty="0" smtClean="0"/>
              <a:t>Single, global solution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RP-141231 enhances baseline SID by placing emphasis on coexistence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514350" fontAlgn="auto">
              <a:spcBef>
                <a:spcPts val="0"/>
              </a:spcBef>
              <a:spcAft>
                <a:spcPts val="0"/>
              </a:spcAft>
              <a:defRPr/>
            </a:pPr>
            <a:fld id="{2F5CCB13-0A32-4557-88E9-079F0C330695}" type="slidenum">
              <a:rPr lang="en-US" kern="0" smtClean="0"/>
              <a:pPr defTabSz="514350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en-US" kern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D4D"/>
                </a:solidFill>
              </a:rPr>
              <a:t>New Study Item Description Overview</a:t>
            </a:r>
            <a:endParaRPr lang="en-US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9701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have been working </a:t>
            </a:r>
            <a:r>
              <a:rPr lang="en-US" dirty="0"/>
              <a:t>offline with </a:t>
            </a:r>
            <a:r>
              <a:rPr lang="en-US" dirty="0" smtClean="0"/>
              <a:t>the authors of RP-140770 </a:t>
            </a:r>
            <a:r>
              <a:rPr lang="en-US" dirty="0"/>
              <a:t>towards SID text alignment</a:t>
            </a:r>
          </a:p>
          <a:p>
            <a:pPr lvl="1"/>
            <a:r>
              <a:rPr lang="en-US" dirty="0" smtClean="0"/>
              <a:t>Offline discussions showed </a:t>
            </a:r>
            <a:r>
              <a:rPr lang="en-US" i="1" dirty="0" smtClean="0"/>
              <a:t>some</a:t>
            </a:r>
            <a:r>
              <a:rPr lang="en-US" dirty="0" smtClean="0"/>
              <a:t> level of alignment at the concept level</a:t>
            </a:r>
          </a:p>
          <a:p>
            <a:pPr lvl="1"/>
            <a:r>
              <a:rPr lang="en-US" dirty="0" smtClean="0"/>
              <a:t>But unable </a:t>
            </a:r>
            <a:r>
              <a:rPr lang="en-US" dirty="0"/>
              <a:t>to converge prior to RAN#65</a:t>
            </a:r>
          </a:p>
          <a:p>
            <a:r>
              <a:rPr lang="en-US" dirty="0" smtClean="0"/>
              <a:t>Work during the week of plenary with interested parties to add the 5 key points not currently made explicit in 140770</a:t>
            </a:r>
            <a:endParaRPr lang="en-US" dirty="0"/>
          </a:p>
          <a:p>
            <a:pPr lvl="1"/>
            <a:r>
              <a:rPr lang="en-US" dirty="0" smtClean="0"/>
              <a:t>CableLabs and co-authors are available all week for discussions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Incorporate 5 key points into SID to fully align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514350" fontAlgn="auto">
              <a:spcBef>
                <a:spcPts val="0"/>
              </a:spcBef>
              <a:spcAft>
                <a:spcPts val="0"/>
              </a:spcAft>
              <a:defRPr/>
            </a:pPr>
            <a:fld id="{2F5CCB13-0A32-4557-88E9-079F0C330695}" type="slidenum">
              <a:rPr lang="en-US" kern="0" smtClean="0"/>
              <a:pPr defTabSz="514350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en-US" kern="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D4D"/>
                </a:solidFill>
              </a:rPr>
              <a:t>Way Forward	</a:t>
            </a:r>
            <a:endParaRPr lang="en-US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51616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Red Master layou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Bullets-graphic element">
      <a:majorFont>
        <a:latin typeface="Arial"/>
        <a:ea typeface="Apple LiGothic Medium"/>
        <a:cs typeface="Apple LiGothic Medium"/>
      </a:majorFont>
      <a:minorFont>
        <a:latin typeface="Arial"/>
        <a:ea typeface="Apple LiGothic Medium"/>
        <a:cs typeface="Apple LiGothic Medium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>
          <a:noFill/>
          <a:miter lim="800000"/>
          <a:headEnd type="none" w="med" len="med"/>
          <a:tailEnd type="none" w="med" len="med"/>
        </a:ln>
      </a:spPr>
      <a:bodyPr lIns="0" tIns="0" rIns="0" bIns="0" rtlCol="0" anchor="ctr"/>
      <a:lstStyle>
        <a:defPPr algn="ctr" defTabSz="514350">
          <a:defRPr sz="1400" dirty="0" err="1" smtClean="0">
            <a:solidFill>
              <a:schemeClr val="bg1"/>
            </a:solidFill>
            <a:ea typeface="Arial" pitchFamily="-107" charset="0"/>
            <a:cs typeface="Arial" pitchFamily="-107" charset="0"/>
            <a:sym typeface="Arial" pitchFamily="-107" charset="0"/>
          </a:defRPr>
        </a:defPPr>
      </a:lstStyle>
    </a:spDef>
    <a:lnDef>
      <a:spPr bwMode="auto">
        <a:solidFill>
          <a:srgbClr val="0183B7"/>
        </a:solidFill>
        <a:ln w="190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spcBef>
            <a:spcPts val="600"/>
          </a:spcBef>
          <a:defRPr sz="1400" dirty="0" smtClean="0">
            <a:solidFill>
              <a:srgbClr val="000000"/>
            </a:solidFill>
            <a:latin typeface="Times"/>
            <a:cs typeface="Times"/>
          </a:defRPr>
        </a:defPPr>
      </a:lstStyle>
    </a:txDef>
  </a:objectDefaults>
  <a:extraClrSchemeLst>
    <a:extraClrScheme>
      <a:clrScheme name="Bullets-graphic elem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28434</TotalTime>
  <Pages>0</Pages>
  <Words>238</Words>
  <Characters>0</Characters>
  <Application>Microsoft Office PowerPoint</Application>
  <PresentationFormat>On-screen Show (16:9)</PresentationFormat>
  <Lines>0</Lines>
  <Paragraphs>30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Red Master layout</vt:lpstr>
      <vt:lpstr>PowerPoint Presentation</vt:lpstr>
      <vt:lpstr>Motivation for Adjustments to RP-140770 </vt:lpstr>
      <vt:lpstr>New Study Item Description Overview</vt:lpstr>
      <vt:lpstr>Way Forward 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Kari Hiatt</dc:creator>
  <cp:lastModifiedBy>Broadcom Corporation</cp:lastModifiedBy>
  <cp:revision>730</cp:revision>
  <cp:lastPrinted>2014-04-30T00:02:18Z</cp:lastPrinted>
  <dcterms:created xsi:type="dcterms:W3CDTF">2013-02-06T17:21:29Z</dcterms:created>
  <dcterms:modified xsi:type="dcterms:W3CDTF">2014-09-01T23:26:39Z</dcterms:modified>
</cp:coreProperties>
</file>