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4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5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3" r:id="rId3"/>
    <p:sldMasterId id="2147483725" r:id="rId4"/>
    <p:sldMasterId id="2147483756" r:id="rId5"/>
    <p:sldMasterId id="2147483788" r:id="rId6"/>
  </p:sldMasterIdLst>
  <p:notesMasterIdLst>
    <p:notesMasterId r:id="rId18"/>
  </p:notesMasterIdLst>
  <p:sldIdLst>
    <p:sldId id="267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78" r:id="rId15"/>
    <p:sldId id="276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mithc\AppData\Local\Microsoft\Windows\Temporary%20Internet%20Files\Content.Outlook\0KWL25Z5\Book45%20MACS%20QICE%20MST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mithc\AppData\Local\Microsoft\Windows\Temporary%20Internet%20Files\Content.Outlook\0KWL25Z5\Book45%20MACS%20QICE%20MST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baseline="0">
                <a:effectLst/>
              </a:rPr>
              <a:t>AMR12.2k </a:t>
            </a:r>
            <a:endParaRPr lang="en-US">
              <a:effectLst/>
            </a:endParaRPr>
          </a:p>
        </c:rich>
      </c:tx>
      <c:layout>
        <c:manualLayout>
          <c:xMode val="edge"/>
          <c:yMode val="edge"/>
          <c:x val="0.45419423788753926"/>
          <c:y val="4.3935119935958507E-2"/>
        </c:manualLayout>
      </c:layout>
      <c:overlay val="1"/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v>Type 1-cs</c:v>
          </c:tx>
          <c:spPr>
            <a:solidFill>
              <a:srgbClr val="FF0000"/>
            </a:solidFill>
          </c:spPr>
          <c:invertIfNegative val="0"/>
          <c:cat>
            <c:strRef>
              <c:f>('AMR12'!$B$9,'AMR12'!$B$11,'AMR12'!$B$14,'AMR12'!$B$16,'AMR12'!$B$19,'AMR12'!$B$21,'AMR12'!$B$24,'AMR12'!$B$26,'AMR12'!$B$50,'AMR12'!$B$51,'AMR12'!$B$52,'AMR12'!$B$53)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('AMR12'!$AQ$9,'AMR12'!$AQ$11,'AMR12'!$AQ$14,'AMR12'!$AQ$16,'AMR12'!$AQ$19,'AMR12'!$AQ$21,'AMR12'!$AQ$24,'AMR12'!$AQ$26,'AMR12'!$AQ$50,'AMR12'!$AQ$51,'AMR12'!$AQ$52,'AMR12'!$AQ$53)</c:f>
              <c:numCache>
                <c:formatCode>General</c:formatCode>
                <c:ptCount val="12"/>
                <c:pt idx="0">
                  <c:v>6.2500000000000018</c:v>
                </c:pt>
                <c:pt idx="1">
                  <c:v>5.16</c:v>
                </c:pt>
                <c:pt idx="2">
                  <c:v>3.6099999999999994</c:v>
                </c:pt>
                <c:pt idx="3">
                  <c:v>3.990000000000002</c:v>
                </c:pt>
                <c:pt idx="4">
                  <c:v>3.3999999999999986</c:v>
                </c:pt>
                <c:pt idx="5">
                  <c:v>3.0600000000000023</c:v>
                </c:pt>
                <c:pt idx="6">
                  <c:v>3.0799999999999983</c:v>
                </c:pt>
                <c:pt idx="7">
                  <c:v>3.1099999999999994</c:v>
                </c:pt>
                <c:pt idx="8" formatCode="0.00">
                  <c:v>2.3479999999999999</c:v>
                </c:pt>
                <c:pt idx="9" formatCode="0.00">
                  <c:v>2.3120000000000003</c:v>
                </c:pt>
                <c:pt idx="10" formatCode="0.00">
                  <c:v>2.5120000000000005</c:v>
                </c:pt>
                <c:pt idx="11" formatCode="0.00">
                  <c:v>2.4000000000000008</c:v>
                </c:pt>
              </c:numCache>
            </c:numRef>
          </c:val>
        </c:ser>
        <c:ser>
          <c:idx val="2"/>
          <c:order val="2"/>
          <c:tx>
            <c:v>Type 2i-cs</c:v>
          </c:tx>
          <c:invertIfNegative val="0"/>
          <c:cat>
            <c:strRef>
              <c:f>('AMR12'!$B$9,'AMR12'!$B$11,'AMR12'!$B$14,'AMR12'!$B$16,'AMR12'!$B$19,'AMR12'!$B$21,'AMR12'!$B$24,'AMR12'!$B$26,'AMR12'!$B$50,'AMR12'!$B$51,'AMR12'!$B$52,'AMR12'!$B$53)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('AMR12'!$W$9,'AMR12'!$W$11,'AMR12'!$W$14,'AMR12'!$W$16,'AMR12'!$W$19,'AMR12'!$W$21,'AMR12'!$W$24,'AMR12'!$W$26,'AMR12'!$W$50,'AMR12'!$W$51,'AMR12'!$W$52,'AMR12'!$W$53)</c:f>
              <c:numCache>
                <c:formatCode>General</c:formatCode>
                <c:ptCount val="12"/>
                <c:pt idx="0">
                  <c:v>0.65000000000000036</c:v>
                </c:pt>
                <c:pt idx="1">
                  <c:v>0.82000000000000028</c:v>
                </c:pt>
                <c:pt idx="2">
                  <c:v>0.83000000000000185</c:v>
                </c:pt>
                <c:pt idx="3">
                  <c:v>2.2300000000000004</c:v>
                </c:pt>
                <c:pt idx="4">
                  <c:v>0.44000000000000128</c:v>
                </c:pt>
                <c:pt idx="5">
                  <c:v>1.5199999999999996</c:v>
                </c:pt>
                <c:pt idx="6">
                  <c:v>0.44999999999999929</c:v>
                </c:pt>
                <c:pt idx="7">
                  <c:v>1.8500000000000014</c:v>
                </c:pt>
                <c:pt idx="8" formatCode="0.00">
                  <c:v>1.0820000000000007</c:v>
                </c:pt>
                <c:pt idx="9" formatCode="0.00">
                  <c:v>1.8559999999999994</c:v>
                </c:pt>
                <c:pt idx="10" formatCode="0.00">
                  <c:v>1.9540000000000006</c:v>
                </c:pt>
                <c:pt idx="11" formatCode="0.00">
                  <c:v>1.3940000000000006</c:v>
                </c:pt>
              </c:numCache>
            </c:numRef>
          </c:val>
        </c:ser>
        <c:ser>
          <c:idx val="0"/>
          <c:order val="0"/>
          <c:tx>
            <c:v>Type 3i-cs</c:v>
          </c:tx>
          <c:spPr>
            <a:solidFill>
              <a:srgbClr val="00B050"/>
            </a:solidFill>
          </c:spPr>
          <c:invertIfNegative val="0"/>
          <c:cat>
            <c:strRef>
              <c:f>('AMR12'!$B$9,'AMR12'!$B$11,'AMR12'!$B$14,'AMR12'!$B$16,'AMR12'!$B$19,'AMR12'!$B$21,'AMR12'!$B$24,'AMR12'!$B$26,'AMR12'!$B$50,'AMR12'!$B$51,'AMR12'!$B$52,'AMR12'!$B$53)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('AMR12'!$BO$9,'AMR12'!$BO$11,'AMR12'!$BO$14,'AMR12'!$BO$16,'AMR12'!$BO$19,'AMR12'!$BO$21,'AMR12'!$BO$24,'AMR12'!$BO$26,'AMR12'!$BO$50,'AMR12'!$BO$51,'AMR12'!$BO$52,'AMR12'!$BO$53)</c:f>
              <c:numCache>
                <c:formatCode>General</c:formatCode>
                <c:ptCount val="12"/>
                <c:pt idx="0">
                  <c:v>6.7000000000000011</c:v>
                </c:pt>
                <c:pt idx="1">
                  <c:v>6.2999999999999972</c:v>
                </c:pt>
                <c:pt idx="2">
                  <c:v>4.5300000000000011</c:v>
                </c:pt>
                <c:pt idx="3">
                  <c:v>5.990000000000002</c:v>
                </c:pt>
                <c:pt idx="4">
                  <c:v>4.0799999999999983</c:v>
                </c:pt>
                <c:pt idx="5">
                  <c:v>4.91</c:v>
                </c:pt>
                <c:pt idx="6">
                  <c:v>3.7399999999999984</c:v>
                </c:pt>
                <c:pt idx="7">
                  <c:v>4.8100000000000023</c:v>
                </c:pt>
                <c:pt idx="8" formatCode="0.00">
                  <c:v>3.9180000000000001</c:v>
                </c:pt>
                <c:pt idx="9" formatCode="0.00">
                  <c:v>4.5119999999999996</c:v>
                </c:pt>
                <c:pt idx="10" formatCode="0.00">
                  <c:v>4.6580000000000004</c:v>
                </c:pt>
                <c:pt idx="11" formatCode="0.00">
                  <c:v>4.176000000000001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6845384"/>
        <c:axId val="336845776"/>
      </c:barChart>
      <c:catAx>
        <c:axId val="336845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en-US"/>
          </a:p>
        </c:txPr>
        <c:crossAx val="336845776"/>
        <c:crosses val="autoZero"/>
        <c:auto val="1"/>
        <c:lblAlgn val="ctr"/>
        <c:lblOffset val="100"/>
        <c:noMultiLvlLbl val="0"/>
      </c:catAx>
      <c:valAx>
        <c:axId val="3368457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Gain over  Type </a:t>
                </a:r>
                <a:r>
                  <a:rPr lang="en-US" sz="1400" dirty="0" smtClean="0"/>
                  <a:t>0 [dB]</a:t>
                </a:r>
                <a:endParaRPr lang="en-US" sz="1400" baseline="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36845384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5658403647418605"/>
          <c:y val="0.10532382930905081"/>
          <c:w val="0.41584321917022066"/>
          <c:h val="0.21146635442712544"/>
        </c:manualLayout>
      </c:layout>
      <c:overlay val="1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AMR5.9k </a:t>
            </a:r>
          </a:p>
        </c:rich>
      </c:tx>
      <c:layout>
        <c:manualLayout>
          <c:xMode val="edge"/>
          <c:yMode val="edge"/>
          <c:x val="0.46612836275737263"/>
          <c:y val="4.9004093628029641E-2"/>
        </c:manualLayout>
      </c:layout>
      <c:overlay val="1"/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v>Type 1-cs</c:v>
          </c:tx>
          <c:spPr>
            <a:solidFill>
              <a:srgbClr val="FF0000"/>
            </a:solidFill>
          </c:spPr>
          <c:invertIfNegative val="0"/>
          <c:cat>
            <c:strRef>
              <c:f>('AMR5'!$B$9,'AMR5'!$B$11,'AMR5'!$B$14,'AMR5'!$B$16,'AMR5'!$B$19,'AMR5'!$B$21,'AMR5'!$B$24,'AMR5'!$B$26,'AMR5'!$B$50,'AMR5'!$B$51,'AMR5'!$B$52,'AMR5'!$B$53)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('AMR5'!$AQ$9,'AMR5'!$AQ$11,'AMR5'!$AQ$14,'AMR5'!$AQ$16,'AMR5'!$AQ$19,'AMR5'!$AQ$21,'AMR5'!$AQ$24,'AMR5'!$AQ$26,'AMR5'!$AQ$50:$AQ$53)</c:f>
              <c:numCache>
                <c:formatCode>General</c:formatCode>
                <c:ptCount val="12"/>
                <c:pt idx="0">
                  <c:v>6.5300000000000011</c:v>
                </c:pt>
                <c:pt idx="1">
                  <c:v>4.82</c:v>
                </c:pt>
                <c:pt idx="2">
                  <c:v>3.5399999999999991</c:v>
                </c:pt>
                <c:pt idx="3">
                  <c:v>3.0500000000000007</c:v>
                </c:pt>
                <c:pt idx="4">
                  <c:v>3.6400000000000006</c:v>
                </c:pt>
                <c:pt idx="5">
                  <c:v>3.129999999999999</c:v>
                </c:pt>
                <c:pt idx="6">
                  <c:v>3.34</c:v>
                </c:pt>
                <c:pt idx="7">
                  <c:v>3.129999999999999</c:v>
                </c:pt>
                <c:pt idx="8" formatCode="0.00">
                  <c:v>2.3119999999999989</c:v>
                </c:pt>
                <c:pt idx="9" formatCode="0.00">
                  <c:v>2.2060000000000008</c:v>
                </c:pt>
                <c:pt idx="10" formatCode="0.00">
                  <c:v>3.0020000000000011</c:v>
                </c:pt>
                <c:pt idx="11" formatCode="0.00">
                  <c:v>2.2499999999999991</c:v>
                </c:pt>
              </c:numCache>
            </c:numRef>
          </c:val>
        </c:ser>
        <c:ser>
          <c:idx val="2"/>
          <c:order val="2"/>
          <c:tx>
            <c:v>Type 2i-cs</c:v>
          </c:tx>
          <c:invertIfNegative val="0"/>
          <c:cat>
            <c:strRef>
              <c:f>('AMR5'!$B$9,'AMR5'!$B$11,'AMR5'!$B$14,'AMR5'!$B$16,'AMR5'!$B$19,'AMR5'!$B$21,'AMR5'!$B$24,'AMR5'!$B$26,'AMR5'!$B$50,'AMR5'!$B$51,'AMR5'!$B$52,'AMR5'!$B$53)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('AMR5'!$W$9,'AMR5'!$W$11,'AMR5'!$W$14,'AMR5'!$W$16,'AMR5'!$W$19,'AMR5'!$W$21,'AMR5'!$W$24,'AMR5'!$W$26,'AMR5'!$W$50:$W$53)</c:f>
              <c:numCache>
                <c:formatCode>General</c:formatCode>
                <c:ptCount val="12"/>
                <c:pt idx="0">
                  <c:v>0.58999999999999986</c:v>
                </c:pt>
                <c:pt idx="1">
                  <c:v>0.5</c:v>
                </c:pt>
                <c:pt idx="2">
                  <c:v>0.73999999999999844</c:v>
                </c:pt>
                <c:pt idx="3">
                  <c:v>1.6900000000000013</c:v>
                </c:pt>
                <c:pt idx="4">
                  <c:v>0.56000000000000227</c:v>
                </c:pt>
                <c:pt idx="5">
                  <c:v>1.6099999999999994</c:v>
                </c:pt>
                <c:pt idx="6">
                  <c:v>0.5</c:v>
                </c:pt>
                <c:pt idx="7">
                  <c:v>1.8500000000000014</c:v>
                </c:pt>
                <c:pt idx="8" formatCode="0.00">
                  <c:v>1.1659999999999997</c:v>
                </c:pt>
                <c:pt idx="9" formatCode="0.00">
                  <c:v>1.9140000000000001</c:v>
                </c:pt>
                <c:pt idx="10" formatCode="0.00">
                  <c:v>2.6</c:v>
                </c:pt>
                <c:pt idx="11" formatCode="0.00">
                  <c:v>1.3679999999999999</c:v>
                </c:pt>
              </c:numCache>
            </c:numRef>
          </c:val>
        </c:ser>
        <c:ser>
          <c:idx val="0"/>
          <c:order val="0"/>
          <c:tx>
            <c:v>Type 3i-cs</c:v>
          </c:tx>
          <c:spPr>
            <a:solidFill>
              <a:srgbClr val="00B050"/>
            </a:solidFill>
          </c:spPr>
          <c:invertIfNegative val="0"/>
          <c:cat>
            <c:strRef>
              <c:f>('AMR5'!$B$9,'AMR5'!$B$11,'AMR5'!$B$14,'AMR5'!$B$16,'AMR5'!$B$19,'AMR5'!$B$21,'AMR5'!$B$24,'AMR5'!$B$26,'AMR5'!$B$50,'AMR5'!$B$51,'AMR5'!$B$52,'AMR5'!$B$53)</c:f>
              <c:strCache>
                <c:ptCount val="12"/>
                <c:pt idx="0">
                  <c:v>PA3 G=0</c:v>
                </c:pt>
                <c:pt idx="1">
                  <c:v>PA3 G=6</c:v>
                </c:pt>
                <c:pt idx="2">
                  <c:v>PB3 G=0</c:v>
                </c:pt>
                <c:pt idx="3">
                  <c:v>PB3 G=6</c:v>
                </c:pt>
                <c:pt idx="4">
                  <c:v>VA30 G=0</c:v>
                </c:pt>
                <c:pt idx="5">
                  <c:v>VA30 G=6</c:v>
                </c:pt>
                <c:pt idx="6">
                  <c:v>VA120 G=0</c:v>
                </c:pt>
                <c:pt idx="7">
                  <c:v>VA120 G=6</c:v>
                </c:pt>
                <c:pt idx="8">
                  <c:v>UAR4 AVG</c:v>
                </c:pt>
                <c:pt idx="9">
                  <c:v>UAR5 AVG</c:v>
                </c:pt>
                <c:pt idx="10">
                  <c:v>UAR6 AVG</c:v>
                </c:pt>
                <c:pt idx="11">
                  <c:v>UAR7 AVG</c:v>
                </c:pt>
              </c:strCache>
            </c:strRef>
          </c:cat>
          <c:val>
            <c:numRef>
              <c:f>('AMR5'!$BO$9,'AMR5'!$BO$11,'AMR5'!$BO$14,'AMR5'!$BO$16,'AMR5'!$BO$19,'AMR5'!$BO$21,'AMR5'!$BO$24,'AMR5'!$BO$26,'AMR5'!$BO$50,'AMR5'!$BO$51,'AMR5'!$BO$52,'AMR5'!$BO$53)</c:f>
              <c:numCache>
                <c:formatCode>General</c:formatCode>
                <c:ptCount val="12"/>
                <c:pt idx="0">
                  <c:v>7.1099999999999994</c:v>
                </c:pt>
                <c:pt idx="1">
                  <c:v>5.98</c:v>
                </c:pt>
                <c:pt idx="2">
                  <c:v>4.5299999999999976</c:v>
                </c:pt>
                <c:pt idx="3">
                  <c:v>5.1900000000000013</c:v>
                </c:pt>
                <c:pt idx="4">
                  <c:v>4.370000000000001</c:v>
                </c:pt>
                <c:pt idx="5">
                  <c:v>5.0799999999999983</c:v>
                </c:pt>
                <c:pt idx="6">
                  <c:v>4</c:v>
                </c:pt>
                <c:pt idx="7">
                  <c:v>5.0300000000000011</c:v>
                </c:pt>
                <c:pt idx="8" formatCode="0.00">
                  <c:v>4.0319999999999983</c:v>
                </c:pt>
                <c:pt idx="9" formatCode="0.00">
                  <c:v>4.9319999999999995</c:v>
                </c:pt>
                <c:pt idx="10" formatCode="0.00">
                  <c:v>5.5920000000000005</c:v>
                </c:pt>
                <c:pt idx="11" formatCode="0.00">
                  <c:v>4.1339999999999986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6846560"/>
        <c:axId val="336846952"/>
      </c:barChart>
      <c:catAx>
        <c:axId val="33684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en-US"/>
          </a:p>
        </c:txPr>
        <c:crossAx val="336846952"/>
        <c:crosses val="autoZero"/>
        <c:auto val="1"/>
        <c:lblAlgn val="ctr"/>
        <c:lblOffset val="100"/>
        <c:noMultiLvlLbl val="0"/>
      </c:catAx>
      <c:valAx>
        <c:axId val="3368469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Gain over </a:t>
                </a:r>
                <a:r>
                  <a:rPr lang="en-US" sz="1400" dirty="0" smtClean="0"/>
                  <a:t> Type 0 [dB]</a:t>
                </a:r>
                <a:endParaRPr lang="en-US" sz="14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3684656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56165665498583262"/>
          <c:y val="0.11030005292767708"/>
          <c:w val="0.41366552656440853"/>
          <c:h val="0.17598937972440823"/>
        </c:manualLayout>
      </c:layout>
      <c:overlay val="1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CFCD1-60D5-4E7D-82AF-949B67F249C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76D7E-E55D-4FF3-AA9E-3EDA107C2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07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7C50F-071E-4D3B-9A71-41D99FA7C3E5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574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emf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emf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emf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78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781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810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84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49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2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549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5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06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1" y="2318585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3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89" y="2812297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47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3" y="3534341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297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4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86" y="2046019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3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54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8" y="1738572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2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14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3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66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84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2" y="2511966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8" y="2097518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4" y="2369951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28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4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71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84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2" y="2400301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36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09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17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08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7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4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4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84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45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3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6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0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1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77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25" y="2676488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2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0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3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76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3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5" y="509891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05" y="1438375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59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36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39" y="1475230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6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2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2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598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02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38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31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47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75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33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0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0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94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22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1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2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11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79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36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76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653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577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87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3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298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598" y="6472430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19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0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54" y="3388540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19724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69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2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6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5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0" y="4545374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6" y="4390347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3" y="3995530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0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4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0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4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09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59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59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5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6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6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6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79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79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0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7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7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4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1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2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58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30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547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5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24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474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70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451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9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43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7" y="4545388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8" y="4390361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90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2004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68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44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6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6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6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62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73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60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30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93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93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64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21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71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51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8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9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8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96496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757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739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118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20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246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3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431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073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927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8" y="2318599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10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90" y="2812311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61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4" y="3534347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311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6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93" y="2046024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8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63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9" y="1738577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9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28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100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73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91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9" y="2511980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9" y="2097532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6" y="2369965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30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9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85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91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3" y="2400315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43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11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26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15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9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5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5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91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52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40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7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1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8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0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015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75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977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1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95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64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070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506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980" y="2130428"/>
            <a:ext cx="7772043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959" y="3886200"/>
            <a:ext cx="640008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46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27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899" y="4406903"/>
            <a:ext cx="777204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899" y="2906713"/>
            <a:ext cx="777204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51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320" y="1600203"/>
            <a:ext cx="40575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65" y="1600203"/>
            <a:ext cx="40575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8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32" y="2676490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4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2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8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83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8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6" y="509894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12" y="1438389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66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43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40" y="1475232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9" y="1535113"/>
            <a:ext cx="403965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19" y="2174875"/>
            <a:ext cx="403965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647" y="1535113"/>
            <a:ext cx="4042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647" y="2174875"/>
            <a:ext cx="4042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758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159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773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20" y="273050"/>
            <a:ext cx="300830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187" y="273052"/>
            <a:ext cx="511149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320" y="1435102"/>
            <a:ext cx="300830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738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358" y="4800600"/>
            <a:ext cx="548663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358" y="612775"/>
            <a:ext cx="548663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358" y="5367338"/>
            <a:ext cx="548663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497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976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937" y="274639"/>
            <a:ext cx="205674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320" y="274639"/>
            <a:ext cx="605828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485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4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4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600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16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45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45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54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82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47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15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7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5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36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8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9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25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93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43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5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80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79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12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901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5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85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605" y="6472444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21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7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61" y="3388544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9429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62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9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43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7" y="4545388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8" y="4390361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90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2004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68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44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6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6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6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62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73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60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30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93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93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64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21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71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51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8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9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56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9546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57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7457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9248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8523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410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1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4640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9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01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0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4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65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700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609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36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87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3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591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87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643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47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2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324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81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4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7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778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7" y="2318597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9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90" y="2812309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59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4" y="3534347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309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6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92" y="2046019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8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63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9" y="1738577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8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26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9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72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90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8" y="2511978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9" y="2097530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6" y="2369963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30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4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83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90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3" y="2400313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42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11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26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14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9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5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5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90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51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9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7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1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7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5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31" y="2676490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4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2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3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82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3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6" y="509891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11" y="1438387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66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42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40" y="1475232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4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4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4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600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14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44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43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53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81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45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13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6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74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34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7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8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23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9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42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7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9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77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961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99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5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282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336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604" y="6472442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20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6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60" y="3388544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32512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8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42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6" y="4545386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8" y="4390359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9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2002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66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42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5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5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5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61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72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58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28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91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91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62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19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69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50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7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8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91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557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45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519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60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262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5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8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15247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766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13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63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079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227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29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68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44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64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263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250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228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86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59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2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018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658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246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622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6" y="2318595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8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90" y="2812307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57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4" y="3534347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307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6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91" y="2046024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8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63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9" y="1738577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7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24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8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71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89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7" y="2511976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9" y="2097528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6" y="2369961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30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9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81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89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3" y="2400311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41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11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26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13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9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5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5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89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50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8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7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1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6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70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30" y="2676490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4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2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8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81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8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6" y="509894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10" y="1438385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66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41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40" y="1475232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9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4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4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600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12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43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41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52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80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43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1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5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4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32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6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7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21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89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41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19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8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7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597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3153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97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5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685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603" y="6472440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20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5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59" y="3388544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90139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7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41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5" y="4545384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8" y="4390357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8" y="3995540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2000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64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40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4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4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4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60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71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56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26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89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89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60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17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67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9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6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7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993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830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57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175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10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375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69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73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6248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68157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944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283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4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8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06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46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29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234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4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609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slideLayout" Target="../slideLayouts/slideLayout69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2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31" Type="http://schemas.openxmlformats.org/officeDocument/2006/relationships/slideLayout" Target="../slideLayouts/slideLayout7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29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28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slideLayout" Target="../slideLayouts/slideLayout101.xml"/><Relationship Id="rId30" Type="http://schemas.openxmlformats.org/officeDocument/2006/relationships/slideLayout" Target="../slideLayouts/slideLayout10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18" Type="http://schemas.openxmlformats.org/officeDocument/2006/relationships/slideLayout" Target="../slideLayouts/slideLayout122.xml"/><Relationship Id="rId26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slideLayout" Target="../slideLayouts/slideLayout121.xml"/><Relationship Id="rId25" Type="http://schemas.openxmlformats.org/officeDocument/2006/relationships/slideLayout" Target="../slideLayouts/slideLayout129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106.xml"/><Relationship Id="rId16" Type="http://schemas.openxmlformats.org/officeDocument/2006/relationships/slideLayout" Target="../slideLayouts/slideLayout120.xml"/><Relationship Id="rId20" Type="http://schemas.openxmlformats.org/officeDocument/2006/relationships/slideLayout" Target="../slideLayouts/slideLayout124.xml"/><Relationship Id="rId29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24" Type="http://schemas.openxmlformats.org/officeDocument/2006/relationships/slideLayout" Target="../slideLayouts/slideLayout128.xml"/><Relationship Id="rId32" Type="http://schemas.openxmlformats.org/officeDocument/2006/relationships/theme" Target="../theme/theme5.xml"/><Relationship Id="rId5" Type="http://schemas.openxmlformats.org/officeDocument/2006/relationships/slideLayout" Target="../slideLayouts/slideLayout109.xml"/><Relationship Id="rId15" Type="http://schemas.openxmlformats.org/officeDocument/2006/relationships/slideLayout" Target="../slideLayouts/slideLayout119.xml"/><Relationship Id="rId23" Type="http://schemas.openxmlformats.org/officeDocument/2006/relationships/slideLayout" Target="../slideLayouts/slideLayout127.xml"/><Relationship Id="rId28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3.xml"/><Relationship Id="rId31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18.xml"/><Relationship Id="rId22" Type="http://schemas.openxmlformats.org/officeDocument/2006/relationships/slideLayout" Target="../slideLayouts/slideLayout126.xml"/><Relationship Id="rId27" Type="http://schemas.openxmlformats.org/officeDocument/2006/relationships/slideLayout" Target="../slideLayouts/slideLayout131.xml"/><Relationship Id="rId30" Type="http://schemas.openxmlformats.org/officeDocument/2006/relationships/slideLayout" Target="../slideLayouts/slideLayout13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7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1000">
                <a:solidFill>
                  <a:schemeClr val="tx1"/>
                </a:solidFill>
                <a:cs typeface="Arial" pitchFamily="34" charset="0"/>
              </a:rPr>
              <a:pPr/>
              <a:t>‹#›</a:t>
            </a:fld>
            <a:endParaRPr lang="en-US" sz="10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23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6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345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  <p:sldLayoutId id="2147483723" r:id="rId30"/>
    <p:sldLayoutId id="2147483724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20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5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81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1" r:id="rId26"/>
    <p:sldLayoutId id="2147483752" r:id="rId27"/>
    <p:sldLayoutId id="2147483753" r:id="rId28"/>
    <p:sldLayoutId id="2147483754" r:id="rId29"/>
    <p:sldLayoutId id="2147483755" r:id="rId3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2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12653" y="6525737"/>
            <a:ext cx="12426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t>Qualcomm  Proprietary</a:t>
            </a:r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86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  <p:sldLayoutId id="2147483774" r:id="rId18"/>
    <p:sldLayoutId id="2147483775" r:id="rId19"/>
    <p:sldLayoutId id="2147483776" r:id="rId20"/>
    <p:sldLayoutId id="2147483777" r:id="rId21"/>
    <p:sldLayoutId id="2147483778" r:id="rId22"/>
    <p:sldLayoutId id="2147483779" r:id="rId23"/>
    <p:sldLayoutId id="2147483780" r:id="rId24"/>
    <p:sldLayoutId id="2147483781" r:id="rId25"/>
    <p:sldLayoutId id="2147483782" r:id="rId26"/>
    <p:sldLayoutId id="2147483783" r:id="rId27"/>
    <p:sldLayoutId id="2147483784" r:id="rId28"/>
    <p:sldLayoutId id="2147483785" r:id="rId29"/>
    <p:sldLayoutId id="2147483786" r:id="rId30"/>
    <p:sldLayoutId id="2147483787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9" y="274638"/>
            <a:ext cx="82293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9" y="1600203"/>
            <a:ext cx="82293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1" y="6356353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7016" y="901262"/>
            <a:ext cx="8115058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6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934" y="1804971"/>
            <a:ext cx="6033008" cy="1505027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Advanced Receivers</a:t>
            </a:r>
            <a:b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for UMTS DCH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Motivations</a:t>
            </a:r>
            <a:endParaRPr 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gray">
          <a:xfrm>
            <a:off x="30481" y="152400"/>
            <a:ext cx="51511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3GPP TSG RAN Meeting #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65 Edinburgh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GB, 9 - 12 Sep 2014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7193280" y="152400"/>
            <a:ext cx="17983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RP-141143</a:t>
            </a:r>
          </a:p>
        </p:txBody>
      </p:sp>
    </p:spTree>
    <p:extLst>
      <p:ext uri="{BB962C8B-B14F-4D97-AF65-F5344CB8AC3E}">
        <p14:creationId xmlns:p14="http://schemas.microsoft.com/office/powerpoint/2010/main" val="19731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8492" y="274638"/>
            <a:ext cx="8368191" cy="628876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System Level </a:t>
            </a:r>
            <a:r>
              <a:rPr lang="en-US" sz="3600" dirty="0" smtClean="0"/>
              <a:t>Evaluation - Assumptions (1/2)</a:t>
            </a:r>
            <a:endParaRPr 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534115"/>
              </p:ext>
            </p:extLst>
          </p:nvPr>
        </p:nvGraphicFramePr>
        <p:xfrm>
          <a:off x="1507682" y="1219200"/>
          <a:ext cx="6096000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US" sz="14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Comments</a:t>
                      </a:r>
                      <a:endParaRPr lang="en-US" sz="14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UEs/cell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BE: 4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Voice: 0, 8, 16, 24, 32 ,40, 48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UEs dropped uniformly across the system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Model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100% PA3 (ITU), 100% VA30 (ITU</a:t>
                      </a:r>
                      <a:r>
                        <a:rPr lang="pt-BR" sz="1400" dirty="0" smtClean="0">
                          <a:effectLst/>
                        </a:rPr>
                        <a:t>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Fading </a:t>
                      </a:r>
                      <a:r>
                        <a:rPr lang="en-US" sz="1400" dirty="0">
                          <a:effectLst/>
                        </a:rPr>
                        <a:t>across all pairs of antennas is completely uncorrelated.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CPICH </a:t>
                      </a:r>
                      <a:r>
                        <a:rPr lang="en-US" sz="1400" dirty="0" err="1">
                          <a:effectLst/>
                        </a:rPr>
                        <a:t>Ec</a:t>
                      </a:r>
                      <a:r>
                        <a:rPr lang="en-US" sz="1400" dirty="0">
                          <a:effectLst/>
                        </a:rPr>
                        <a:t>/</a:t>
                      </a:r>
                      <a:r>
                        <a:rPr lang="en-US" sz="1400" dirty="0" err="1">
                          <a:effectLst/>
                        </a:rPr>
                        <a:t>Ior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-10 dB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Overhead power including C-PICH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20%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UE Antenna Gain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 dBi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UE noise figure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 dB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UE Receiver 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Type 3i for BE </a:t>
                      </a:r>
                      <a:r>
                        <a:rPr lang="en-US" sz="1400" dirty="0" smtClean="0">
                          <a:effectLst/>
                        </a:rPr>
                        <a:t>UE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Voice UE: 1Rx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vs 2Rx Rake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Thermal noise density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-174 dBm/Hz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Maximum Sector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Transmit Power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43 dBm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Soft Handover Parameters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R1a (reporting range constant) = 6 dB</a:t>
                      </a:r>
                      <a:endParaRPr lang="en-US" sz="12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84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8486" y="274638"/>
            <a:ext cx="8368313" cy="639762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System Level Evaluation - Assumptions (2/2)</a:t>
            </a:r>
            <a:endParaRPr 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57826"/>
              </p:ext>
            </p:extLst>
          </p:nvPr>
        </p:nvGraphicFramePr>
        <p:xfrm>
          <a:off x="990600" y="1269236"/>
          <a:ext cx="7162798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399"/>
                <a:gridCol w="3581399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US" sz="14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Comments</a:t>
                      </a:r>
                      <a:endParaRPr lang="en-US" sz="14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Cell Layout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Hexagonal grid, 19 Node B, 3 sectors per Node B with wrap-around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Inter-site distance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1000 m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Carrier Frequency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2000 MHz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Path Loss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1400">
                          <a:effectLst/>
                        </a:rPr>
                        <a:t>L=128.1 + 37.6log10(R), R in kilometers</a:t>
                      </a:r>
                      <a:endParaRPr lang="en-US" sz="14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Penetration loss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 dB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Log Normal Fading 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Standard </a:t>
                      </a:r>
                      <a:r>
                        <a:rPr lang="fr-FR" sz="1400" dirty="0" err="1">
                          <a:effectLst/>
                        </a:rPr>
                        <a:t>Deviation</a:t>
                      </a:r>
                      <a:r>
                        <a:rPr lang="fr-FR" sz="1400" dirty="0">
                          <a:effectLst/>
                        </a:rPr>
                        <a:t> : 8dB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Inter-</a:t>
                      </a:r>
                      <a:r>
                        <a:rPr lang="fr-FR" sz="1400" dirty="0" err="1">
                          <a:effectLst/>
                        </a:rPr>
                        <a:t>Node</a:t>
                      </a:r>
                      <a:r>
                        <a:rPr lang="fr-FR" sz="1400" dirty="0">
                          <a:effectLst/>
                        </a:rPr>
                        <a:t> B Correlation:0.5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Intra-</a:t>
                      </a:r>
                      <a:r>
                        <a:rPr lang="fr-FR" sz="1400" dirty="0" err="1">
                          <a:effectLst/>
                        </a:rPr>
                        <a:t>Node</a:t>
                      </a:r>
                      <a:r>
                        <a:rPr lang="fr-FR" sz="1400" dirty="0">
                          <a:effectLst/>
                        </a:rPr>
                        <a:t> B </a:t>
                      </a:r>
                      <a:r>
                        <a:rPr lang="fr-FR" sz="1400" dirty="0" err="1">
                          <a:effectLst/>
                        </a:rPr>
                        <a:t>Correlation</a:t>
                      </a:r>
                      <a:r>
                        <a:rPr lang="fr-FR" sz="1400" dirty="0">
                          <a:effectLst/>
                        </a:rPr>
                        <a:t> :1.0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Max BS Antenna Gain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400" dirty="0">
                          <a:effectLst/>
                        </a:rPr>
                        <a:t>14 dBi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Antenna pattern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    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                             = </a:t>
                      </a:r>
                      <a:r>
                        <a:rPr lang="en-US" sz="1400" dirty="0">
                          <a:effectLst/>
                        </a:rPr>
                        <a:t>70 </a:t>
                      </a:r>
                      <a:r>
                        <a:rPr lang="en-US" sz="1400" dirty="0" smtClean="0">
                          <a:effectLst/>
                        </a:rPr>
                        <a:t>degrees</a:t>
                      </a:r>
                      <a:r>
                        <a:rPr lang="en-US" sz="1400" dirty="0">
                          <a:effectLst/>
                        </a:rPr>
                        <a:t>,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Am = 20 dB</a:t>
                      </a:r>
                      <a:endParaRPr lang="en-US" sz="14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2279" marR="32279" marT="0" marB="0" anchor="ctr"/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360203"/>
              </p:ext>
            </p:extLst>
          </p:nvPr>
        </p:nvGraphicFramePr>
        <p:xfrm>
          <a:off x="4800600" y="4572000"/>
          <a:ext cx="2080888" cy="645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3" imgW="1803400" imgH="558800" progId="Equation.3">
                  <p:embed/>
                </p:oleObj>
              </mc:Choice>
              <mc:Fallback>
                <p:oleObj name="Equation" r:id="rId3" imgW="18034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4572000"/>
                        <a:ext cx="2080888" cy="6458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27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704789"/>
            <a:ext cx="8574733" cy="4383508"/>
          </a:xfrm>
        </p:spPr>
        <p:txBody>
          <a:bodyPr/>
          <a:lstStyle/>
          <a:p>
            <a:r>
              <a:rPr lang="en-US" dirty="0" smtClean="0"/>
              <a:t>Advanced receivers are defined only for HSDPA</a:t>
            </a:r>
          </a:p>
          <a:p>
            <a:endParaRPr lang="en-US" dirty="0" smtClean="0"/>
          </a:p>
          <a:p>
            <a:r>
              <a:rPr lang="en-US" dirty="0" smtClean="0"/>
              <a:t>For DCH/Voice, </a:t>
            </a:r>
            <a:r>
              <a:rPr lang="en-US" dirty="0" smtClean="0"/>
              <a:t>system </a:t>
            </a:r>
            <a:r>
              <a:rPr lang="en-US" dirty="0" smtClean="0"/>
              <a:t>sometimes operates at a higher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DL </a:t>
            </a:r>
            <a:r>
              <a:rPr lang="en-US" dirty="0" smtClean="0"/>
              <a:t>DPCH </a:t>
            </a:r>
            <a:r>
              <a:rPr lang="en-US" dirty="0" err="1" smtClean="0"/>
              <a:t>Ec</a:t>
            </a:r>
            <a:r>
              <a:rPr lang="en-US" dirty="0" smtClean="0"/>
              <a:t>/</a:t>
            </a:r>
            <a:r>
              <a:rPr lang="en-US" dirty="0" err="1" smtClean="0"/>
              <a:t>Ior</a:t>
            </a:r>
            <a:r>
              <a:rPr lang="en-US" dirty="0" smtClean="0"/>
              <a:t> than required (using power control)</a:t>
            </a:r>
          </a:p>
          <a:p>
            <a:pPr lvl="1"/>
            <a:r>
              <a:rPr lang="en-US" dirty="0" smtClean="0"/>
              <a:t>Trying to achieve better coverage, with </a:t>
            </a:r>
            <a:r>
              <a:rPr lang="en-US" dirty="0"/>
              <a:t>known capacity trade-offs </a:t>
            </a:r>
            <a:endParaRPr lang="en-US" dirty="0" smtClean="0"/>
          </a:p>
          <a:p>
            <a:endParaRPr lang="en-US" sz="800" dirty="0" smtClean="0"/>
          </a:p>
          <a:p>
            <a:endParaRPr lang="en-US" sz="1800" dirty="0" smtClean="0"/>
          </a:p>
          <a:p>
            <a:pPr>
              <a:buFont typeface="Symbol"/>
              <a:buChar char="Þ"/>
            </a:pPr>
            <a:r>
              <a:rPr lang="en-US" dirty="0" smtClean="0">
                <a:solidFill>
                  <a:srgbClr val="404040"/>
                </a:solidFill>
              </a:rPr>
              <a:t>Goals: </a:t>
            </a:r>
            <a:endParaRPr lang="en-US" dirty="0" smtClean="0">
              <a:solidFill>
                <a:srgbClr val="404040"/>
              </a:solidFill>
            </a:endParaRPr>
          </a:p>
          <a:p>
            <a:pPr lvl="1">
              <a:buFont typeface="Symbol"/>
              <a:buChar char="Þ"/>
            </a:pPr>
            <a:endParaRPr lang="en-US" sz="800" dirty="0" smtClean="0">
              <a:solidFill>
                <a:srgbClr val="404040"/>
              </a:solidFill>
            </a:endParaRPr>
          </a:p>
          <a:p>
            <a:pPr lvl="1">
              <a:buFont typeface="Symbol"/>
              <a:buChar char="Þ"/>
            </a:pPr>
            <a:r>
              <a:rPr lang="en-US" sz="2400" i="1" dirty="0" smtClean="0">
                <a:solidFill>
                  <a:srgbClr val="404040"/>
                </a:solidFill>
              </a:rPr>
              <a:t>Reduce </a:t>
            </a:r>
            <a:r>
              <a:rPr lang="en-US" sz="2400" i="1" dirty="0" smtClean="0">
                <a:solidFill>
                  <a:srgbClr val="404040"/>
                </a:solidFill>
              </a:rPr>
              <a:t>DL </a:t>
            </a:r>
            <a:r>
              <a:rPr lang="en-US" sz="2400" i="1" dirty="0">
                <a:solidFill>
                  <a:srgbClr val="404040"/>
                </a:solidFill>
              </a:rPr>
              <a:t>DPCH </a:t>
            </a:r>
            <a:r>
              <a:rPr lang="en-US" sz="2400" i="1" dirty="0" err="1">
                <a:solidFill>
                  <a:srgbClr val="404040"/>
                </a:solidFill>
              </a:rPr>
              <a:t>Ec</a:t>
            </a:r>
            <a:r>
              <a:rPr lang="en-US" sz="2400" i="1" dirty="0">
                <a:solidFill>
                  <a:srgbClr val="404040"/>
                </a:solidFill>
              </a:rPr>
              <a:t>/</a:t>
            </a:r>
            <a:r>
              <a:rPr lang="en-US" sz="2400" i="1" dirty="0" err="1">
                <a:solidFill>
                  <a:srgbClr val="404040"/>
                </a:solidFill>
              </a:rPr>
              <a:t>Ior</a:t>
            </a:r>
            <a:r>
              <a:rPr lang="en-US" sz="2400" i="1" dirty="0">
                <a:solidFill>
                  <a:srgbClr val="404040"/>
                </a:solidFill>
              </a:rPr>
              <a:t> </a:t>
            </a:r>
            <a:r>
              <a:rPr lang="en-US" sz="2400" i="1" dirty="0" smtClean="0">
                <a:solidFill>
                  <a:srgbClr val="404040"/>
                </a:solidFill>
              </a:rPr>
              <a:t>required for DCH traffic by improving UE demodulation performance</a:t>
            </a:r>
          </a:p>
          <a:p>
            <a:pPr lvl="1">
              <a:buFont typeface="Symbol"/>
              <a:buChar char="Þ"/>
            </a:pPr>
            <a:endParaRPr lang="en-US" sz="900" i="1" dirty="0" smtClean="0">
              <a:solidFill>
                <a:srgbClr val="404040"/>
              </a:solidFill>
            </a:endParaRPr>
          </a:p>
          <a:p>
            <a:pPr lvl="1">
              <a:buFont typeface="Symbol"/>
              <a:buChar char="Þ"/>
            </a:pPr>
            <a:r>
              <a:rPr lang="en-US" sz="2400" i="1" dirty="0" smtClean="0">
                <a:solidFill>
                  <a:srgbClr val="404040"/>
                </a:solidFill>
              </a:rPr>
              <a:t>Define </a:t>
            </a:r>
            <a:r>
              <a:rPr lang="en-US" sz="2400" i="1" dirty="0" err="1" smtClean="0">
                <a:solidFill>
                  <a:srgbClr val="404040"/>
                </a:solidFill>
              </a:rPr>
              <a:t>enh</a:t>
            </a:r>
            <a:r>
              <a:rPr lang="en-US" sz="2400" i="1" dirty="0" smtClean="0">
                <a:solidFill>
                  <a:srgbClr val="404040"/>
                </a:solidFill>
              </a:rPr>
              <a:t>.</a:t>
            </a:r>
            <a:r>
              <a:rPr lang="en-US" sz="2400" i="1" dirty="0" smtClean="0"/>
              <a:t> </a:t>
            </a:r>
            <a:r>
              <a:rPr lang="en-US" sz="2400" i="1" dirty="0"/>
              <a:t>performance </a:t>
            </a:r>
            <a:r>
              <a:rPr lang="en-US" sz="2400" i="1" dirty="0" smtClean="0">
                <a:solidFill>
                  <a:srgbClr val="404040"/>
                </a:solidFill>
              </a:rPr>
              <a:t>requirements </a:t>
            </a:r>
            <a:r>
              <a:rPr lang="en-US" sz="2400" i="1" dirty="0" smtClean="0">
                <a:solidFill>
                  <a:srgbClr val="404040"/>
                </a:solidFill>
              </a:rPr>
              <a:t>for </a:t>
            </a:r>
            <a:r>
              <a:rPr lang="en-US" sz="2400" i="1" dirty="0" smtClean="0">
                <a:solidFill>
                  <a:srgbClr val="404040"/>
                </a:solidFill>
              </a:rPr>
              <a:t>DCH Adv. Rx</a:t>
            </a:r>
            <a:endParaRPr lang="en-US" sz="2400" i="1" dirty="0" smtClean="0">
              <a:solidFill>
                <a:srgbClr val="40404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82305"/>
            <a:ext cx="8574733" cy="416461"/>
          </a:xfrm>
        </p:spPr>
        <p:txBody>
          <a:bodyPr/>
          <a:lstStyle/>
          <a:p>
            <a:r>
              <a:rPr lang="en-US" sz="2800" dirty="0" smtClean="0"/>
              <a:t>Motivation &amp; Goals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111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9" y="1371600"/>
            <a:ext cx="8742102" cy="5129866"/>
          </a:xfrm>
        </p:spPr>
        <p:txBody>
          <a:bodyPr/>
          <a:lstStyle/>
          <a:p>
            <a:pPr lvl="2"/>
            <a:endParaRPr lang="en-US" sz="500" dirty="0"/>
          </a:p>
          <a:p>
            <a:r>
              <a:rPr lang="en-US" dirty="0"/>
              <a:t>Introduce enhanced </a:t>
            </a:r>
            <a:r>
              <a:rPr lang="en-US" dirty="0" err="1"/>
              <a:t>perf</a:t>
            </a:r>
            <a:r>
              <a:rPr lang="en-US" dirty="0"/>
              <a:t>. requirements for DCH </a:t>
            </a:r>
            <a:r>
              <a:rPr lang="en-US" dirty="0" smtClean="0"/>
              <a:t>(RAN4)</a:t>
            </a:r>
            <a:endParaRPr lang="en-US" dirty="0"/>
          </a:p>
          <a:p>
            <a:pPr lvl="1"/>
            <a:r>
              <a:rPr lang="en-US" sz="1800" dirty="0"/>
              <a:t>Dual Rx Antenna Capability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Type 1-dch: </a:t>
            </a:r>
            <a:r>
              <a:rPr lang="en-GB" sz="1600" dirty="0"/>
              <a:t>UEs which utilise RAKE receiver with Rx diversity for DCH</a:t>
            </a:r>
          </a:p>
          <a:p>
            <a:pPr lvl="1"/>
            <a:r>
              <a:rPr lang="en-US" sz="1800" dirty="0"/>
              <a:t>Interference Cancellation Capability + Single Rx Antenna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Type 2i-dch: </a:t>
            </a:r>
            <a:r>
              <a:rPr lang="en-GB" sz="1600" dirty="0"/>
              <a:t>UEs with interference-aware chip equaliser and single Rx </a:t>
            </a:r>
            <a:r>
              <a:rPr lang="en-GB" sz="1600" dirty="0" smtClean="0"/>
              <a:t>for </a:t>
            </a:r>
            <a:r>
              <a:rPr lang="en-GB" sz="1600" dirty="0"/>
              <a:t>DCH</a:t>
            </a:r>
          </a:p>
          <a:p>
            <a:pPr lvl="1"/>
            <a:r>
              <a:rPr lang="en-US" sz="1800" dirty="0"/>
              <a:t>Interference Cancellation Capability + Dual Rx Antenna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Type 3i-dch: </a:t>
            </a:r>
            <a:r>
              <a:rPr lang="en-GB" sz="1600" dirty="0"/>
              <a:t>UEs with interference-aware chip equaliser and Rx diversity for DCH</a:t>
            </a:r>
          </a:p>
          <a:p>
            <a:endParaRPr lang="en-GB" sz="1800" dirty="0" smtClean="0"/>
          </a:p>
          <a:p>
            <a:r>
              <a:rPr lang="en-GB" dirty="0" smtClean="0"/>
              <a:t>Benefit both user experience and system capacity</a:t>
            </a:r>
          </a:p>
          <a:p>
            <a:pPr lvl="1"/>
            <a:r>
              <a:rPr lang="en-GB" dirty="0" smtClean="0"/>
              <a:t>Link level: improve </a:t>
            </a:r>
            <a:r>
              <a:rPr lang="en-GB" dirty="0"/>
              <a:t>the DL power link budget, allowing a better RF coverage </a:t>
            </a:r>
            <a:r>
              <a:rPr lang="en-GB" dirty="0" smtClean="0"/>
              <a:t>and/or </a:t>
            </a:r>
            <a:r>
              <a:rPr lang="en-GB" dirty="0"/>
              <a:t>call </a:t>
            </a:r>
            <a:r>
              <a:rPr lang="en-GB" dirty="0" smtClean="0"/>
              <a:t>reliability &amp; </a:t>
            </a:r>
            <a:r>
              <a:rPr lang="en-GB" dirty="0" err="1" smtClean="0"/>
              <a:t>retainability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System level: DL power savings increase capacity/</a:t>
            </a:r>
            <a:r>
              <a:rPr lang="en-GB" dirty="0" err="1" smtClean="0"/>
              <a:t>Tput</a:t>
            </a:r>
            <a:r>
              <a:rPr lang="en-GB" dirty="0" smtClean="0"/>
              <a:t> for all UEs </a:t>
            </a:r>
            <a:endParaRPr lang="en-US" dirty="0" smtClean="0"/>
          </a:p>
          <a:p>
            <a:pPr lvl="2"/>
            <a:endParaRPr lang="en-GB" sz="1200" dirty="0" smtClean="0"/>
          </a:p>
          <a:p>
            <a:pPr lvl="1"/>
            <a:r>
              <a:rPr lang="en-GB" dirty="0" smtClean="0"/>
              <a:t>Initial Link/System simulation results show significant gains</a:t>
            </a:r>
          </a:p>
          <a:p>
            <a:pPr lvl="2"/>
            <a:r>
              <a:rPr lang="en-GB" dirty="0" smtClean="0"/>
              <a:t>…see </a:t>
            </a:r>
            <a:r>
              <a:rPr lang="en-GB" dirty="0"/>
              <a:t>next slides </a:t>
            </a:r>
            <a:r>
              <a:rPr lang="en-GB" dirty="0" smtClean="0"/>
              <a:t>(&amp; Annex for </a:t>
            </a:r>
            <a:r>
              <a:rPr lang="en-GB" dirty="0" err="1" smtClean="0"/>
              <a:t>sim</a:t>
            </a:r>
            <a:r>
              <a:rPr lang="en-GB" dirty="0" smtClean="0"/>
              <a:t>. assumptions)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82305"/>
            <a:ext cx="8574733" cy="416461"/>
          </a:xfrm>
        </p:spPr>
        <p:txBody>
          <a:bodyPr/>
          <a:lstStyle/>
          <a:p>
            <a:r>
              <a:rPr lang="en-US" sz="2800" dirty="0" smtClean="0"/>
              <a:t>New Advanced Receiver Types for DCH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28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466" y="1780993"/>
            <a:ext cx="8574733" cy="326243"/>
          </a:xfrm>
        </p:spPr>
        <p:txBody>
          <a:bodyPr/>
          <a:lstStyle/>
          <a:p>
            <a:r>
              <a:rPr lang="en-US" sz="1600" dirty="0" smtClean="0"/>
              <a:t>Type 0: Receiver Type with </a:t>
            </a:r>
            <a:r>
              <a:rPr lang="en-GB" sz="1600" dirty="0" err="1" smtClean="0"/>
              <a:t>perf</a:t>
            </a:r>
            <a:r>
              <a:rPr lang="en-GB" sz="1600" dirty="0" smtClean="0"/>
              <a:t>. requirements based on single Rx antenna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82305"/>
            <a:ext cx="8574733" cy="416461"/>
          </a:xfrm>
        </p:spPr>
        <p:txBody>
          <a:bodyPr/>
          <a:lstStyle/>
          <a:p>
            <a:r>
              <a:rPr lang="en-US" sz="2800" dirty="0" smtClean="0"/>
              <a:t>Link-level Performance (single UE) for AMR12.2K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212653" y="1426469"/>
            <a:ext cx="8574733" cy="292388"/>
          </a:xfrm>
        </p:spPr>
        <p:txBody>
          <a:bodyPr/>
          <a:lstStyle/>
          <a:p>
            <a:r>
              <a:rPr lang="en-US" sz="2000" dirty="0"/>
              <a:t>DL DPCH </a:t>
            </a:r>
            <a:r>
              <a:rPr lang="en-US" sz="2000" dirty="0" err="1"/>
              <a:t>Ec</a:t>
            </a:r>
            <a:r>
              <a:rPr lang="en-US" sz="2000" dirty="0"/>
              <a:t>/</a:t>
            </a:r>
            <a:r>
              <a:rPr lang="en-US" sz="2000" dirty="0" err="1"/>
              <a:t>Ior</a:t>
            </a:r>
            <a:r>
              <a:rPr lang="en-US" sz="2000" dirty="0"/>
              <a:t> </a:t>
            </a:r>
            <a:r>
              <a:rPr lang="en-US" sz="2000" dirty="0" smtClean="0"/>
              <a:t>Gains compared to </a:t>
            </a:r>
            <a:r>
              <a:rPr lang="en-US" sz="2000" dirty="0"/>
              <a:t>Type </a:t>
            </a:r>
            <a:r>
              <a:rPr lang="en-US" sz="2000" dirty="0" smtClean="0"/>
              <a:t>0</a:t>
            </a:r>
            <a:endParaRPr lang="en-US" sz="20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833871"/>
              </p:ext>
            </p:extLst>
          </p:nvPr>
        </p:nvGraphicFramePr>
        <p:xfrm>
          <a:off x="383095" y="2175885"/>
          <a:ext cx="8222299" cy="371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6163"/>
              </p:ext>
            </p:extLst>
          </p:nvPr>
        </p:nvGraphicFramePr>
        <p:xfrm>
          <a:off x="836200" y="5995066"/>
          <a:ext cx="7657436" cy="6751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4359"/>
                <a:gridCol w="1914359"/>
                <a:gridCol w="1914359"/>
                <a:gridCol w="1914359"/>
              </a:tblGrid>
              <a:tr h="337584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Summary of gains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(dB range)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1-dch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2i-dch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3i-dch</a:t>
                      </a:r>
                      <a:endParaRPr lang="en-US" sz="1400" dirty="0"/>
                    </a:p>
                  </a:txBody>
                  <a:tcPr anchor="ctr"/>
                </a:tc>
              </a:tr>
              <a:tr h="337584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2.3dB &lt;-&gt; 6.2dB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0.4dB &lt;-&gt; 2.2dB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3.7dB &lt;-&gt; 6.7dB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5257800" y="2777925"/>
            <a:ext cx="914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50" b="1"/>
              <a:t>Type 1-dch</a:t>
            </a:r>
            <a:endParaRPr lang="en-US" sz="1050" dirty="0" err="1" smtClean="0"/>
          </a:p>
        </p:txBody>
      </p:sp>
      <p:sp>
        <p:nvSpPr>
          <p:cNvPr id="9" name="Rectangle 8"/>
          <p:cNvSpPr/>
          <p:nvPr/>
        </p:nvSpPr>
        <p:spPr bwMode="auto">
          <a:xfrm>
            <a:off x="6313025" y="2777777"/>
            <a:ext cx="990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b="1" dirty="0"/>
              <a:t>Type </a:t>
            </a:r>
            <a:r>
              <a:rPr lang="en-US" sz="1050" b="1" dirty="0" smtClean="0"/>
              <a:t>2-dch</a:t>
            </a:r>
            <a:endParaRPr lang="en-US" sz="1050" dirty="0" smtClean="0"/>
          </a:p>
        </p:txBody>
      </p:sp>
      <p:sp>
        <p:nvSpPr>
          <p:cNvPr id="10" name="Rectangle 9"/>
          <p:cNvSpPr/>
          <p:nvPr/>
        </p:nvSpPr>
        <p:spPr bwMode="auto">
          <a:xfrm>
            <a:off x="7520650" y="2766350"/>
            <a:ext cx="10668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b="1" dirty="0"/>
              <a:t>Type </a:t>
            </a:r>
            <a:r>
              <a:rPr lang="en-US" sz="1050" b="1" dirty="0" smtClean="0"/>
              <a:t>3-dch</a:t>
            </a:r>
            <a:endParaRPr 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413154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82305"/>
            <a:ext cx="8574733" cy="416461"/>
          </a:xfrm>
        </p:spPr>
        <p:txBody>
          <a:bodyPr/>
          <a:lstStyle/>
          <a:p>
            <a:r>
              <a:rPr lang="en-US" sz="2800" dirty="0"/>
              <a:t>Link-level Performance (single UE) for </a:t>
            </a:r>
            <a:r>
              <a:rPr lang="en-US" sz="2800" dirty="0" smtClean="0"/>
              <a:t>AMR5.9K</a:t>
            </a:r>
            <a:endParaRPr lang="en-US" sz="2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3"/>
          </p:nvPr>
        </p:nvSpPr>
        <p:spPr>
          <a:xfrm>
            <a:off x="212653" y="1426469"/>
            <a:ext cx="8574733" cy="292388"/>
          </a:xfrm>
        </p:spPr>
        <p:txBody>
          <a:bodyPr/>
          <a:lstStyle/>
          <a:p>
            <a:r>
              <a:rPr lang="en-US" sz="2000" dirty="0"/>
              <a:t>DL DPCH </a:t>
            </a:r>
            <a:r>
              <a:rPr lang="en-US" sz="2000" dirty="0" err="1"/>
              <a:t>Ec</a:t>
            </a:r>
            <a:r>
              <a:rPr lang="en-US" sz="2000" dirty="0"/>
              <a:t>/</a:t>
            </a:r>
            <a:r>
              <a:rPr lang="en-US" sz="2000" dirty="0" err="1"/>
              <a:t>Ior</a:t>
            </a:r>
            <a:r>
              <a:rPr lang="en-US" sz="2000" dirty="0"/>
              <a:t> Gains compared to Type </a:t>
            </a:r>
            <a:r>
              <a:rPr lang="en-US" sz="2000" dirty="0" smtClean="0"/>
              <a:t>0</a:t>
            </a:r>
            <a:endParaRPr lang="en-US" sz="200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90575"/>
              </p:ext>
            </p:extLst>
          </p:nvPr>
        </p:nvGraphicFramePr>
        <p:xfrm>
          <a:off x="383101" y="2175633"/>
          <a:ext cx="8215705" cy="3700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836072"/>
              </p:ext>
            </p:extLst>
          </p:nvPr>
        </p:nvGraphicFramePr>
        <p:xfrm>
          <a:off x="836200" y="5984180"/>
          <a:ext cx="7657436" cy="6751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4359"/>
                <a:gridCol w="1914359"/>
                <a:gridCol w="1914359"/>
                <a:gridCol w="1914359"/>
              </a:tblGrid>
              <a:tr h="337584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Summary of gains</a:t>
                      </a:r>
                    </a:p>
                    <a:p>
                      <a:pPr algn="ctr"/>
                      <a:r>
                        <a:rPr lang="en-US" sz="1400" dirty="0" smtClean="0"/>
                        <a:t>(dB range)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1-dch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2i-dch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3i-dch</a:t>
                      </a:r>
                      <a:endParaRPr lang="en-US" sz="1400" dirty="0"/>
                    </a:p>
                  </a:txBody>
                  <a:tcPr anchor="ctr"/>
                </a:tc>
              </a:tr>
              <a:tr h="337584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2.2dB &lt;-&gt; 6.5dB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0.5dB &lt;-&gt; 2.6dB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4dB &lt;-&gt; 7.1dB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Content Placeholder 6"/>
          <p:cNvSpPr>
            <a:spLocks noGrp="1"/>
          </p:cNvSpPr>
          <p:nvPr>
            <p:ph idx="1"/>
          </p:nvPr>
        </p:nvSpPr>
        <p:spPr>
          <a:xfrm>
            <a:off x="181466" y="1780993"/>
            <a:ext cx="8574733" cy="326243"/>
          </a:xfrm>
        </p:spPr>
        <p:txBody>
          <a:bodyPr/>
          <a:lstStyle/>
          <a:p>
            <a:r>
              <a:rPr lang="en-US" sz="1600" dirty="0" smtClean="0"/>
              <a:t>Type 0: Receiver Type with </a:t>
            </a:r>
            <a:r>
              <a:rPr lang="en-GB" sz="1600" dirty="0" err="1" smtClean="0"/>
              <a:t>perf</a:t>
            </a:r>
            <a:r>
              <a:rPr lang="en-GB" sz="1600" dirty="0" smtClean="0"/>
              <a:t>. requirements based on single Rx antenna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205046" y="2743200"/>
            <a:ext cx="914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50" b="1"/>
              <a:t>Type 1-dch</a:t>
            </a:r>
            <a:endParaRPr lang="en-US" sz="1050" dirty="0" err="1" smtClean="0"/>
          </a:p>
        </p:txBody>
      </p:sp>
      <p:sp>
        <p:nvSpPr>
          <p:cNvPr id="11" name="Rectangle 10"/>
          <p:cNvSpPr/>
          <p:nvPr/>
        </p:nvSpPr>
        <p:spPr bwMode="auto">
          <a:xfrm>
            <a:off x="6271994" y="2743052"/>
            <a:ext cx="990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b="1" dirty="0"/>
              <a:t>Type </a:t>
            </a:r>
            <a:r>
              <a:rPr lang="en-US" sz="1050" b="1" dirty="0" smtClean="0"/>
              <a:t>2-dch</a:t>
            </a:r>
            <a:endParaRPr lang="en-US" sz="1050" dirty="0" smtClean="0"/>
          </a:p>
        </p:txBody>
      </p:sp>
      <p:sp>
        <p:nvSpPr>
          <p:cNvPr id="12" name="Rectangle 11"/>
          <p:cNvSpPr/>
          <p:nvPr/>
        </p:nvSpPr>
        <p:spPr bwMode="auto">
          <a:xfrm>
            <a:off x="7444450" y="2731625"/>
            <a:ext cx="10668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b="1" dirty="0"/>
              <a:t>Type </a:t>
            </a:r>
            <a:r>
              <a:rPr lang="en-US" sz="1050" b="1" dirty="0" smtClean="0"/>
              <a:t>3-dch</a:t>
            </a:r>
            <a:endParaRPr 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235040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5" y="1960925"/>
            <a:ext cx="4869551" cy="440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782785"/>
            <a:ext cx="8574733" cy="415498"/>
          </a:xfrm>
        </p:spPr>
        <p:txBody>
          <a:bodyPr/>
          <a:lstStyle/>
          <a:p>
            <a:r>
              <a:rPr lang="en-US" sz="2800" dirty="0" smtClean="0"/>
              <a:t>System Performance (PA3) – BE UEs </a:t>
            </a:r>
            <a:r>
              <a:rPr lang="en-US" sz="2800" dirty="0" err="1" smtClean="0"/>
              <a:t>Tput</a:t>
            </a:r>
            <a:r>
              <a:rPr lang="en-US" sz="2800" dirty="0" smtClean="0"/>
              <a:t> </a:t>
            </a:r>
            <a:r>
              <a:rPr lang="en-US" sz="2800" dirty="0"/>
              <a:t>G</a:t>
            </a:r>
            <a:r>
              <a:rPr lang="en-US" sz="2800" dirty="0" smtClean="0"/>
              <a:t>ain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12653" y="1426477"/>
            <a:ext cx="8574733" cy="263149"/>
          </a:xfrm>
        </p:spPr>
        <p:txBody>
          <a:bodyPr/>
          <a:lstStyle/>
          <a:p>
            <a:r>
              <a:rPr lang="en-US" sz="1800" dirty="0" smtClean="0"/>
              <a:t>Type-1-dch </a:t>
            </a:r>
            <a:r>
              <a:rPr lang="en-US" sz="1800" dirty="0"/>
              <a:t>receiver at Best Effort(BE) UE under mixed voice and data scenario 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66" y="1994624"/>
            <a:ext cx="4685377" cy="437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2014" y="6367056"/>
            <a:ext cx="8842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200" i="1" dirty="0">
                <a:solidFill>
                  <a:srgbClr val="FFFFFF">
                    <a:lumMod val="50000"/>
                  </a:srgbClr>
                </a:solidFill>
              </a:rPr>
              <a:t>Number of </a:t>
            </a:r>
            <a:r>
              <a:rPr lang="en-GB" sz="1200" i="1" dirty="0" smtClean="0">
                <a:solidFill>
                  <a:srgbClr val="FFFFFF">
                    <a:lumMod val="50000"/>
                  </a:srgbClr>
                </a:solidFill>
              </a:rPr>
              <a:t>UEs/cell: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BE UEs = 4; Voice UEs: </a:t>
            </a:r>
            <a:r>
              <a:rPr lang="en-US" sz="1200" i="1" dirty="0">
                <a:solidFill>
                  <a:srgbClr val="FFFFFF">
                    <a:lumMod val="50000"/>
                  </a:srgbClr>
                </a:solidFill>
              </a:rPr>
              <a:t>0, 8, 16, 24, 32 ,40,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48; UEs </a:t>
            </a:r>
            <a:r>
              <a:rPr lang="en-US" sz="1200" i="1" dirty="0">
                <a:solidFill>
                  <a:srgbClr val="FFFFFF">
                    <a:lumMod val="50000"/>
                  </a:srgbClr>
                </a:solidFill>
              </a:rPr>
              <a:t>dropped uniformly across the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system. Other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  <a:latin typeface="Calibre Semibold" pitchFamily="34" charset="0"/>
              </a:rPr>
              <a:t>Simulation Assumptions are provided in Annex</a:t>
            </a:r>
          </a:p>
        </p:txBody>
      </p:sp>
    </p:spTree>
    <p:extLst>
      <p:ext uri="{BB962C8B-B14F-4D97-AF65-F5344CB8AC3E}">
        <p14:creationId xmlns:p14="http://schemas.microsoft.com/office/powerpoint/2010/main" val="40689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60" y="736620"/>
            <a:ext cx="8805107" cy="507831"/>
          </a:xfrm>
        </p:spPr>
        <p:txBody>
          <a:bodyPr>
            <a:noAutofit/>
          </a:bodyPr>
          <a:lstStyle/>
          <a:p>
            <a:r>
              <a:rPr lang="en-US" sz="2800" dirty="0" smtClean="0"/>
              <a:t>System Performance (VA30) – </a:t>
            </a:r>
            <a:r>
              <a:rPr lang="en-US" sz="2800" dirty="0"/>
              <a:t>BE UEs </a:t>
            </a:r>
            <a:r>
              <a:rPr lang="en-US" sz="2800" dirty="0" err="1" smtClean="0"/>
              <a:t>Tput</a:t>
            </a:r>
            <a:r>
              <a:rPr lang="en-US" sz="2800" dirty="0" smtClean="0"/>
              <a:t> Gain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12653" y="1426477"/>
            <a:ext cx="8574733" cy="263149"/>
          </a:xfrm>
        </p:spPr>
        <p:txBody>
          <a:bodyPr/>
          <a:lstStyle/>
          <a:p>
            <a:r>
              <a:rPr lang="en-US" sz="1800" dirty="0" smtClean="0"/>
              <a:t>Type-1-dch </a:t>
            </a:r>
            <a:r>
              <a:rPr lang="en-US" sz="1800" dirty="0"/>
              <a:t>receiver at Best Effort(BE) UE under mixed voice and data scenario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89" y="1913415"/>
            <a:ext cx="4923116" cy="437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315" y="1891644"/>
            <a:ext cx="4685234" cy="4462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2014" y="6367056"/>
            <a:ext cx="8842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1200" i="1" dirty="0">
                <a:solidFill>
                  <a:srgbClr val="FFFFFF">
                    <a:lumMod val="50000"/>
                  </a:srgbClr>
                </a:solidFill>
              </a:rPr>
              <a:t>Number of </a:t>
            </a:r>
            <a:r>
              <a:rPr lang="en-GB" sz="1200" i="1" dirty="0" smtClean="0">
                <a:solidFill>
                  <a:srgbClr val="FFFFFF">
                    <a:lumMod val="50000"/>
                  </a:srgbClr>
                </a:solidFill>
              </a:rPr>
              <a:t>UEs/cell: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BE UEs = 4; Voice UEs: </a:t>
            </a:r>
            <a:r>
              <a:rPr lang="en-US" sz="1200" i="1" dirty="0">
                <a:solidFill>
                  <a:srgbClr val="FFFFFF">
                    <a:lumMod val="50000"/>
                  </a:srgbClr>
                </a:solidFill>
              </a:rPr>
              <a:t>0, 8, 16, 24, 32 ,40,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48; UEs </a:t>
            </a:r>
            <a:r>
              <a:rPr lang="en-US" sz="1200" i="1" dirty="0">
                <a:solidFill>
                  <a:srgbClr val="FFFFFF">
                    <a:lumMod val="50000"/>
                  </a:srgbClr>
                </a:solidFill>
              </a:rPr>
              <a:t>dropped uniformly across the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</a:rPr>
              <a:t>system. Other </a:t>
            </a:r>
            <a:r>
              <a:rPr lang="en-US" sz="1200" i="1" dirty="0" smtClean="0">
                <a:solidFill>
                  <a:srgbClr val="FFFFFF">
                    <a:lumMod val="50000"/>
                  </a:srgbClr>
                </a:solidFill>
                <a:latin typeface="Calibre Semibold" pitchFamily="34" charset="0"/>
              </a:rPr>
              <a:t>Simulation Assumptions are provided in Annex</a:t>
            </a:r>
          </a:p>
        </p:txBody>
      </p:sp>
    </p:spTree>
    <p:extLst>
      <p:ext uri="{BB962C8B-B14F-4D97-AF65-F5344CB8AC3E}">
        <p14:creationId xmlns:p14="http://schemas.microsoft.com/office/powerpoint/2010/main" val="228974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Annex </a:t>
            </a:r>
            <a:br>
              <a:rPr lang="en-US" sz="4400" dirty="0" smtClean="0"/>
            </a:br>
            <a:r>
              <a:rPr lang="en-US" sz="3200" i="1" dirty="0" smtClean="0"/>
              <a:t>Simulation Results </a:t>
            </a:r>
            <a:r>
              <a:rPr lang="en-US" sz="3200" i="1" dirty="0" smtClean="0"/>
              <a:t>– Assumptions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7995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355031"/>
            <a:ext cx="8574733" cy="2614562"/>
          </a:xfrm>
        </p:spPr>
        <p:txBody>
          <a:bodyPr/>
          <a:lstStyle/>
          <a:p>
            <a:r>
              <a:rPr lang="en-US" sz="2000" dirty="0" smtClean="0"/>
              <a:t>Single </a:t>
            </a:r>
            <a:r>
              <a:rPr lang="en-US" sz="2000" dirty="0"/>
              <a:t>Cell </a:t>
            </a:r>
            <a:r>
              <a:rPr lang="en-US" sz="2000" dirty="0" smtClean="0"/>
              <a:t>Scenarios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1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4"/>
            <a:endParaRPr lang="en-US" sz="1200" dirty="0" smtClean="0"/>
          </a:p>
          <a:p>
            <a:r>
              <a:rPr lang="en-US" sz="2000" dirty="0" smtClean="0"/>
              <a:t>Multi-cell scenarios</a:t>
            </a:r>
            <a:endParaRPr lang="en-US" sz="20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82305"/>
            <a:ext cx="8574733" cy="416461"/>
          </a:xfrm>
        </p:spPr>
        <p:txBody>
          <a:bodyPr/>
          <a:lstStyle/>
          <a:p>
            <a:r>
              <a:rPr lang="en-US" sz="2800" dirty="0" smtClean="0"/>
              <a:t>Simulation Results - Channel Conditions</a:t>
            </a:r>
            <a:endParaRPr lang="en-US" sz="2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838200" y="4063465"/>
          <a:ext cx="7383634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8"/>
                <a:gridCol w="1102396"/>
                <a:gridCol w="962696"/>
                <a:gridCol w="962696"/>
                <a:gridCol w="962696"/>
                <a:gridCol w="1305596"/>
                <a:gridCol w="1216696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68598" marR="6859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Cell Geometries [dB]</a:t>
                      </a:r>
                      <a:endParaRPr lang="en-US" dirty="0"/>
                    </a:p>
                  </a:txBody>
                  <a:tcPr marL="68598" marR="68598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of cells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Ior1/</a:t>
                      </a:r>
                      <a:r>
                        <a:rPr lang="en-US" dirty="0" err="1" smtClean="0"/>
                        <a:t>Ioc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Ior2/</a:t>
                      </a:r>
                      <a:r>
                        <a:rPr lang="en-US" dirty="0" err="1" smtClean="0"/>
                        <a:t>Ioc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Ior3/</a:t>
                      </a:r>
                      <a:r>
                        <a:rPr lang="en-US" dirty="0" err="1" smtClean="0"/>
                        <a:t>Ioc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of OCNS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OCNS SF</a:t>
                      </a:r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UAR4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3.8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-0.3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-3.5</a:t>
                      </a:r>
                      <a:endParaRPr lang="en-US" dirty="0" smtClean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[1 1 1]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[4 4 4]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UAR5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5.77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2.67</a:t>
                      </a:r>
                      <a:endParaRPr lang="en-US" dirty="0" smtClean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2.67</a:t>
                      </a:r>
                      <a:endParaRPr lang="en-US" dirty="0" smtClean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[1 1 1]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[4 4 4]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UAR6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4.77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4.77</a:t>
                      </a:r>
                      <a:endParaRPr lang="en-US" dirty="0" smtClean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-1.23</a:t>
                      </a:r>
                      <a:endParaRPr lang="en-US" dirty="0" smtClean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[1 1 1]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[4 4 4]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UAR7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4.47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1.47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-4.03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[1 1 1]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[4 4 4]</a:t>
                      </a:r>
                      <a:endParaRPr lang="en-US" sz="18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9220" marR="4922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3375827" y="1540088"/>
          <a:ext cx="236662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312"/>
                <a:gridCol w="1183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Geometry [dB]</a:t>
                      </a:r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0, 6</a:t>
                      </a:r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PB3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</a:t>
                      </a:r>
                      <a:r>
                        <a:rPr lang="en-US" baseline="0" dirty="0" smtClean="0"/>
                        <a:t> 6</a:t>
                      </a:r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VA30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</a:t>
                      </a:r>
                      <a:r>
                        <a:rPr lang="en-US" baseline="0" dirty="0" smtClean="0"/>
                        <a:t> 6</a:t>
                      </a:r>
                      <a:endParaRPr lang="en-US" dirty="0"/>
                    </a:p>
                  </a:txBody>
                  <a:tcPr marL="68598" marR="6859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VA120</a:t>
                      </a:r>
                      <a:endParaRPr lang="en-US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</a:t>
                      </a:r>
                      <a:r>
                        <a:rPr lang="en-US" baseline="0" dirty="0" smtClean="0"/>
                        <a:t> 6</a:t>
                      </a:r>
                      <a:endParaRPr lang="en-US" dirty="0"/>
                    </a:p>
                  </a:txBody>
                  <a:tcPr marL="68598" marR="6859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73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3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722</Words>
  <Application>Microsoft Office PowerPoint</Application>
  <PresentationFormat>On-screen Show (4:3)</PresentationFormat>
  <Paragraphs>178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30" baseType="lpstr">
      <vt:lpstr>宋体</vt:lpstr>
      <vt:lpstr>Arial</vt:lpstr>
      <vt:lpstr>Calibre Regular</vt:lpstr>
      <vt:lpstr>Calibre Semibold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Symbol</vt:lpstr>
      <vt:lpstr>Times New Roman</vt:lpstr>
      <vt:lpstr>Office Theme</vt:lpstr>
      <vt:lpstr>Qualcomm_Template_Standard</vt:lpstr>
      <vt:lpstr>1_Qualcomm_Template_Standard</vt:lpstr>
      <vt:lpstr>2_Qualcomm_Template_Standard</vt:lpstr>
      <vt:lpstr>3_Qualcomm_Template_Standard</vt:lpstr>
      <vt:lpstr>Custom Design</vt:lpstr>
      <vt:lpstr>Equation</vt:lpstr>
      <vt:lpstr>Advanced Receivers for UMTS DCH - Motivations</vt:lpstr>
      <vt:lpstr>Motivation &amp; Goals</vt:lpstr>
      <vt:lpstr>New Advanced Receiver Types for DCH</vt:lpstr>
      <vt:lpstr>Link-level Performance (single UE) for AMR12.2K</vt:lpstr>
      <vt:lpstr>Link-level Performance (single UE) for AMR5.9K</vt:lpstr>
      <vt:lpstr>System Performance (PA3) – BE UEs Tput Gain</vt:lpstr>
      <vt:lpstr>System Performance (VA30) – BE UEs Tput Gain</vt:lpstr>
      <vt:lpstr>Annex  Simulation Results – Assumptions</vt:lpstr>
      <vt:lpstr>Simulation Results - Channel Conditions</vt:lpstr>
      <vt:lpstr>System Level Evaluation - Assumptions (1/2)</vt:lpstr>
      <vt:lpstr>System Level Evaluation - Assumptions (2/2)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 on UL Data Compression - Motivations</dc:title>
  <dc:creator>Qualcomm</dc:creator>
  <cp:lastModifiedBy>Pica, Francesco</cp:lastModifiedBy>
  <cp:revision>13</cp:revision>
  <dcterms:created xsi:type="dcterms:W3CDTF">2014-07-02T06:42:57Z</dcterms:created>
  <dcterms:modified xsi:type="dcterms:W3CDTF">2014-09-02T15:33:17Z</dcterms:modified>
</cp:coreProperties>
</file>