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3" r:id="rId3"/>
  </p:sldMasterIdLst>
  <p:notesMasterIdLst>
    <p:notesMasterId r:id="rId8"/>
  </p:notesMasterIdLst>
  <p:sldIdLst>
    <p:sldId id="267" r:id="rId4"/>
    <p:sldId id="268" r:id="rId5"/>
    <p:sldId id="269" r:id="rId6"/>
    <p:sldId id="27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5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4CFCD1-60D5-4E7D-82AF-949B67F249CD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A76D7E-E55D-4FF3-AA9E-3EDA107C2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507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400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7C50F-071E-4D3B-9A71-41D99FA7C3E5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262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qualcomm" TargetMode="External"/><Relationship Id="rId2" Type="http://schemas.openxmlformats.org/officeDocument/2006/relationships/hyperlink" Target="https://twitter.com/Qualcomm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emf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qualcomm" TargetMode="External"/><Relationship Id="rId2" Type="http://schemas.openxmlformats.org/officeDocument/2006/relationships/hyperlink" Target="https://twitter.com/Qualcomm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emf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278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478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457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9144000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198934" y="1804971"/>
            <a:ext cx="5179139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287512" y="1567586"/>
            <a:ext cx="5104280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198934" y="598753"/>
            <a:ext cx="5179139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5690833" y="393195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5542737" y="4782931"/>
            <a:ext cx="189929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5448190" y="4664710"/>
            <a:ext cx="116301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5064986" y="4785162"/>
            <a:ext cx="400776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5124391" y="4545376"/>
            <a:ext cx="333841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5307627" y="4390349"/>
            <a:ext cx="169849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5143634" y="4746127"/>
            <a:ext cx="310414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5520984" y="3995531"/>
            <a:ext cx="189929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5554451" y="4531992"/>
            <a:ext cx="199970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5428110" y="4806356"/>
            <a:ext cx="59406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5510942" y="4811932"/>
            <a:ext cx="67773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5244875" y="4282162"/>
            <a:ext cx="7864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4988010" y="5227936"/>
            <a:ext cx="80323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5552777" y="5009338"/>
            <a:ext cx="79486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5746890" y="4456149"/>
            <a:ext cx="78649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5066660" y="4500761"/>
            <a:ext cx="5187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5390460" y="4943534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5082556" y="478850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5732667" y="4966956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5031517" y="4200748"/>
            <a:ext cx="36814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5469945" y="4293318"/>
            <a:ext cx="37652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4941991" y="4676981"/>
            <a:ext cx="55222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5940166" y="4966956"/>
            <a:ext cx="37652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5876577" y="4676981"/>
            <a:ext cx="34305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5997061" y="4864352"/>
            <a:ext cx="53548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5403010" y="5225709"/>
            <a:ext cx="39324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5839762" y="4111521"/>
            <a:ext cx="52712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5433966" y="4463959"/>
            <a:ext cx="53548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5561145" y="4756164"/>
            <a:ext cx="42671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8368324" y="2024238"/>
            <a:ext cx="304402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8005083" y="1951212"/>
            <a:ext cx="733139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8567215" y="1908347"/>
            <a:ext cx="232946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8176582" y="2144887"/>
            <a:ext cx="391579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7258969" y="1544339"/>
            <a:ext cx="368916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123" y="2378990"/>
            <a:ext cx="1248291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293533" y="3809824"/>
            <a:ext cx="1572753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82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1801885" y="3588584"/>
            <a:ext cx="77411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1750675" y="2189996"/>
            <a:ext cx="1001577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1999582" y="2318587"/>
            <a:ext cx="721707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1633964" y="3694946"/>
            <a:ext cx="17864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393395" y="4245809"/>
            <a:ext cx="445410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906304" y="3209171"/>
            <a:ext cx="737189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305266" y="3017084"/>
            <a:ext cx="841991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105190" y="2812299"/>
            <a:ext cx="470420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180217" y="2958349"/>
            <a:ext cx="409682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1919789" y="3645734"/>
            <a:ext cx="292970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934" y="3534343"/>
            <a:ext cx="541035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4929983" y="3146077"/>
            <a:ext cx="652032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5100289" y="2479299"/>
            <a:ext cx="73183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5587855" y="2136825"/>
            <a:ext cx="604347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5517787" y="2046020"/>
            <a:ext cx="341587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5889541" y="1944834"/>
            <a:ext cx="44863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5889541" y="1841055"/>
            <a:ext cx="524546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5289089" y="1738573"/>
            <a:ext cx="600454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5889543" y="3148671"/>
            <a:ext cx="254973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4847262" y="2894416"/>
            <a:ext cx="259840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5688094" y="2258765"/>
            <a:ext cx="413603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122667" y="0"/>
            <a:ext cx="2661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5873685" y="-43013"/>
            <a:ext cx="2661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7402945" y="-1032668"/>
            <a:ext cx="12714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7079323" y="2511968"/>
            <a:ext cx="6504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6946989" y="2097520"/>
            <a:ext cx="966044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2864555" y="2369953"/>
            <a:ext cx="576641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4212129" y="1242907"/>
            <a:ext cx="271743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5005945" y="2062135"/>
            <a:ext cx="234618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5206769" y="4429773"/>
            <a:ext cx="1017058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5873685" y="2919112"/>
            <a:ext cx="2661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476374" y="1955800"/>
            <a:ext cx="957513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944413" y="2400303"/>
            <a:ext cx="166731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934884" y="1839912"/>
            <a:ext cx="160776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770537" y="2112963"/>
            <a:ext cx="282251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826510" y="1924050"/>
            <a:ext cx="309643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2928510" y="6898819"/>
            <a:ext cx="1991244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7866209" y="-1320713"/>
            <a:ext cx="1007531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2810" y="730119"/>
            <a:ext cx="914830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784" y="7351185"/>
            <a:ext cx="661246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6592805" y="-303122"/>
            <a:ext cx="158395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6592805" y="-228510"/>
            <a:ext cx="158395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6621387" y="-152310"/>
            <a:ext cx="102420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6503485" y="-849222"/>
            <a:ext cx="337035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6552312" y="-609510"/>
            <a:ext cx="23937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6403446" y="-1136560"/>
            <a:ext cx="535921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6667834" y="-1031785"/>
            <a:ext cx="8337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6633297" y="-1127035"/>
            <a:ext cx="77411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6346281" y="-874622"/>
            <a:ext cx="57165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6208131" y="-1031785"/>
            <a:ext cx="333462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6805982" y="-1038135"/>
            <a:ext cx="332271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6944129" y="-1076235"/>
            <a:ext cx="57165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7427719" y="6189689"/>
            <a:ext cx="1352568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05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31726" y="2676490"/>
            <a:ext cx="4235061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segue slide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286643" y="2460679"/>
            <a:ext cx="4150171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6734819" y="508001"/>
            <a:ext cx="2151211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7472782" y="1764314"/>
            <a:ext cx="385354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7141577" y="1088349"/>
            <a:ext cx="422055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6913831" y="702514"/>
            <a:ext cx="385354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7396756" y="509892"/>
            <a:ext cx="333128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6748806" y="1438377"/>
            <a:ext cx="441819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7648273" y="991760"/>
            <a:ext cx="376886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7753537" y="1794036"/>
            <a:ext cx="304897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7562040" y="1475232"/>
            <a:ext cx="1300044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88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171933" y="3310128"/>
            <a:ext cx="6800135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big statement slide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171933" y="4739214"/>
            <a:ext cx="680013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293599" y="513429"/>
            <a:ext cx="570789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7174390" y="4923304"/>
            <a:ext cx="982752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7268839" y="5072703"/>
            <a:ext cx="754649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7488065" y="5364933"/>
            <a:ext cx="316194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8084285" y="4985017"/>
            <a:ext cx="982496" cy="584714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8273803" y="5007448"/>
            <a:ext cx="754452" cy="56598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8492976" y="5171867"/>
            <a:ext cx="316111" cy="237146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7922239" y="4415535"/>
            <a:ext cx="442239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7972357" y="4483603"/>
            <a:ext cx="33959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8071011" y="4615102"/>
            <a:ext cx="14228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4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59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109076" y="4245624"/>
            <a:ext cx="6926510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“Click to edit quote slide”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179424" y="4901708"/>
            <a:ext cx="680013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207955" y="5037262"/>
            <a:ext cx="6853359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7355793" y="5325831"/>
            <a:ext cx="982496" cy="584714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7545310" y="5348262"/>
            <a:ext cx="754452" cy="56598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7764483" y="5512681"/>
            <a:ext cx="316111" cy="237146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7933866" y="4586013"/>
            <a:ext cx="442239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7983984" y="4654081"/>
            <a:ext cx="33959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8082637" y="4785580"/>
            <a:ext cx="14228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5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5"/>
            <a:ext cx="8574733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4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3" y="736619"/>
            <a:ext cx="8574733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3" y="1426467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27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653" y="5723889"/>
            <a:ext cx="8574733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84634" y="5469879"/>
            <a:ext cx="8574733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852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37599" y="6472432"/>
            <a:ext cx="326605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281251" y="502920"/>
            <a:ext cx="8574733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7604585" y="4128221"/>
            <a:ext cx="410872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8083341" y="4016661"/>
            <a:ext cx="564503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8172660" y="3518186"/>
            <a:ext cx="264388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6824522" y="3611849"/>
            <a:ext cx="1215944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7441985" y="5150433"/>
            <a:ext cx="739664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12655" y="3388542"/>
            <a:ext cx="7088303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lvl="1">
                <a:lnSpc>
                  <a:spcPct val="90000"/>
                </a:lnSpc>
                <a:buClr>
                  <a:srgbClr val="70CFEE"/>
                </a:buClr>
                <a:buSzPct val="110000"/>
                <a:defRPr/>
              </a:pPr>
              <a:r>
                <a:rPr lang="en-US" sz="2000" dirty="0">
                  <a:solidFill>
                    <a:srgbClr val="FFFFFF"/>
                  </a:solidFill>
                  <a:cs typeface="Arial" pitchFamily="34" charset="0"/>
                </a:rPr>
                <a:t>For more information on Qualcomm, visit us at: </a:t>
              </a:r>
              <a:br>
                <a:rPr lang="en-US" sz="2000" dirty="0">
                  <a:solidFill>
                    <a:srgbClr val="FFFFFF"/>
                  </a:solidFill>
                  <a:cs typeface="Arial" pitchFamily="34" charset="0"/>
                </a:rPr>
              </a:br>
              <a:r>
                <a:rPr lang="en-US" sz="2000" dirty="0">
                  <a:solidFill>
                    <a:srgbClr val="FFFFFF"/>
                  </a:solidFill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Vuforia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and Wireless Reach are trademarks of Qualcomm Incorporated. Atheros and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Skifta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are trademarks of Qualcomm Atheros, Inc., registered in the united States and other countries.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Hy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-Fi is a trademark of Qualcomm Atheros, Inc.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Alljoyn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is a trademark of Qualcomm Innovation Center, Inc., registered in the United States and other countries. Other products and brand names may be trademarks or registered trademarks of their respective owners. </a:t>
              </a:r>
              <a:endParaRPr sz="1000" dirty="0">
                <a:solidFill>
                  <a:srgbClr val="FFFFFF"/>
                </a:solidFill>
                <a:latin typeface="Qualcomm Office Regular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  <a:spcBef>
                  <a:spcPct val="0"/>
                </a:spcBef>
              </a:pPr>
              <a:r>
                <a:rPr lang="en-US" sz="5400" dirty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en-US" sz="2400" dirty="0">
                    <a:solidFill>
                      <a:srgbClr val="FFFFFF"/>
                    </a:solidFill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>
                <a:hlinkClick r:id="rId2"/>
              </p:cNvPr>
              <p:cNvSpPr>
                <a:spLocks noChangeAspect="1"/>
              </p:cNvSpPr>
              <p:nvPr userDrawn="1"/>
            </p:nvSpPr>
            <p:spPr bwMode="auto">
              <a:xfrm>
                <a:off x="27533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pic>
            <p:nvPicPr>
              <p:cNvPr id="57" name="Picture 2">
                <a:hlinkClick r:id="rId3"/>
              </p:cNvPr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44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09429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7620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9144000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198934" y="1804971"/>
            <a:ext cx="5179139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287512" y="1567586"/>
            <a:ext cx="5104280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198934" y="598753"/>
            <a:ext cx="5179139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5690833" y="393195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5542737" y="4782931"/>
            <a:ext cx="189929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5448190" y="4664710"/>
            <a:ext cx="116301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5064986" y="4785162"/>
            <a:ext cx="400776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5124391" y="4545376"/>
            <a:ext cx="333841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5307627" y="4390349"/>
            <a:ext cx="169849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5143634" y="4746127"/>
            <a:ext cx="310414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5520984" y="3995531"/>
            <a:ext cx="189929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5554451" y="4531992"/>
            <a:ext cx="199970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5428110" y="4806356"/>
            <a:ext cx="59406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5510942" y="4811932"/>
            <a:ext cx="67773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5244875" y="4282162"/>
            <a:ext cx="7864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4988010" y="5227936"/>
            <a:ext cx="80323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5552777" y="5009338"/>
            <a:ext cx="79486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5746890" y="4456149"/>
            <a:ext cx="78649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5066660" y="4500761"/>
            <a:ext cx="5187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5390460" y="4943534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5082556" y="478850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5732667" y="4966956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5031517" y="4200748"/>
            <a:ext cx="36814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5469945" y="4293318"/>
            <a:ext cx="37652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4941991" y="4676981"/>
            <a:ext cx="55222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5940166" y="4966956"/>
            <a:ext cx="37652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5876577" y="4676981"/>
            <a:ext cx="34305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5997061" y="4864352"/>
            <a:ext cx="53548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5403010" y="5225709"/>
            <a:ext cx="39324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5839762" y="4111521"/>
            <a:ext cx="52712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5433966" y="4463959"/>
            <a:ext cx="53548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5561145" y="4756164"/>
            <a:ext cx="42671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8368324" y="2024238"/>
            <a:ext cx="304402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8005083" y="1951212"/>
            <a:ext cx="733139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8567215" y="1908347"/>
            <a:ext cx="232946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8176582" y="2144887"/>
            <a:ext cx="391579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7258969" y="1544339"/>
            <a:ext cx="368916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123" y="2378990"/>
            <a:ext cx="1248291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293533" y="3809824"/>
            <a:ext cx="1572753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956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466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957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6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481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237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0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14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146404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49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8012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403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140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765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700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609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369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870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13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591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44513" y="1222377"/>
            <a:ext cx="3873500" cy="1595821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1"/>
          </p:nvPr>
        </p:nvSpPr>
        <p:spPr>
          <a:xfrm>
            <a:off x="4776258" y="1222375"/>
            <a:ext cx="4041426" cy="1843582"/>
          </a:xfrm>
          <a:prstGeom prst="rect">
            <a:avLst/>
          </a:prstGeom>
        </p:spPr>
        <p:txBody>
          <a:bodyPr/>
          <a:lstStyle>
            <a:lvl1pPr>
              <a:defRPr lang="en-US" sz="2600" dirty="0" smtClean="0"/>
            </a:lvl1pPr>
            <a:lvl2pPr>
              <a:defRPr lang="en-US" sz="2200" dirty="0" smtClean="0"/>
            </a:lvl2pPr>
            <a:lvl3pPr>
              <a:defRPr lang="en-US" sz="2000" dirty="0" smtClean="0"/>
            </a:lvl3pPr>
            <a:lvl4pPr>
              <a:defRPr lang="en-US" sz="1400" dirty="0" smtClean="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643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8473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40261" y="1136442"/>
            <a:ext cx="7984072" cy="1215717"/>
          </a:xfrm>
          <a:prstGeom prst="rect">
            <a:avLst/>
          </a:prstGeom>
        </p:spPr>
        <p:txBody>
          <a:bodyPr/>
          <a:lstStyle>
            <a:lvl1pPr>
              <a:defRPr lang="en-US" sz="2600" dirty="0" smtClean="0"/>
            </a:lvl1pPr>
            <a:lvl2pPr>
              <a:defRPr lang="en-US" sz="2200" dirty="0" smtClean="0"/>
            </a:lvl2pPr>
            <a:lvl3pPr>
              <a:defRPr lang="en-US" sz="20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324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4816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QCR-Sub-Title-Slide-300dpi-with-flat-BG2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65669" y="533396"/>
            <a:ext cx="7509932" cy="1176866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lang="en-US" sz="3600" kern="1200" spc="0" dirty="0"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66534" y="1779945"/>
            <a:ext cx="6467666" cy="379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1800" kern="1200" baseline="0" dirty="0" smtClean="0">
                <a:solidFill>
                  <a:srgbClr val="25406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subtitle if needed</a:t>
            </a:r>
            <a:endParaRPr lang="en-US" dirty="0"/>
          </a:p>
        </p:txBody>
      </p:sp>
      <p:sp>
        <p:nvSpPr>
          <p:cNvPr id="8" name="Rectangle 7"/>
          <p:cNvSpPr>
            <a:spLocks noGrp="1" noChangeArrowheads="1"/>
          </p:cNvSpPr>
          <p:nvPr userDrawn="1"/>
        </p:nvSpPr>
        <p:spPr>
          <a:xfrm>
            <a:off x="1020282" y="6571436"/>
            <a:ext cx="8123718" cy="286564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				</a:t>
            </a:r>
            <a:r>
              <a:rPr lang="en-US" sz="7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MAY CONTAIN U.S. AND INTERNATIONAL EXPORT CONTROLLED INFORMATION</a:t>
            </a:r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	          				Confidential and Proprietary – Qualcomm Technologies, Inc.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644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7787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1801885" y="3588584"/>
            <a:ext cx="77411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1750675" y="2189996"/>
            <a:ext cx="1001577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1999581" y="2318585"/>
            <a:ext cx="721707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1633964" y="3694946"/>
            <a:ext cx="17864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393395" y="4245809"/>
            <a:ext cx="445410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906303" y="3209171"/>
            <a:ext cx="737189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305266" y="3017084"/>
            <a:ext cx="841991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105189" y="2812297"/>
            <a:ext cx="470420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180217" y="2958347"/>
            <a:ext cx="409682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1919789" y="3645734"/>
            <a:ext cx="292970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933" y="3534341"/>
            <a:ext cx="541035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4929983" y="3146077"/>
            <a:ext cx="652032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5100289" y="2479297"/>
            <a:ext cx="73183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5587854" y="2136825"/>
            <a:ext cx="604347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5517786" y="2046019"/>
            <a:ext cx="341587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5889541" y="1944834"/>
            <a:ext cx="44863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5889541" y="1841055"/>
            <a:ext cx="524546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5289088" y="1738573"/>
            <a:ext cx="600454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5889542" y="3148671"/>
            <a:ext cx="254973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4847262" y="2894414"/>
            <a:ext cx="259840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5688093" y="2258765"/>
            <a:ext cx="413603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122666" y="0"/>
            <a:ext cx="2661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5873684" y="-43013"/>
            <a:ext cx="2661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7402945" y="-1032668"/>
            <a:ext cx="12714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7079322" y="2511966"/>
            <a:ext cx="6504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6946988" y="2097518"/>
            <a:ext cx="966044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2864554" y="2369951"/>
            <a:ext cx="576641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4212128" y="1242907"/>
            <a:ext cx="271743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5005945" y="2062134"/>
            <a:ext cx="234618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5206769" y="4429771"/>
            <a:ext cx="1017058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5873684" y="2919112"/>
            <a:ext cx="2661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476374" y="1955800"/>
            <a:ext cx="957513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944412" y="2400301"/>
            <a:ext cx="166731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934884" y="1839912"/>
            <a:ext cx="160776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770536" y="2112963"/>
            <a:ext cx="282251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826509" y="1924050"/>
            <a:ext cx="309643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2928510" y="6898817"/>
            <a:ext cx="1991244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7866208" y="-1320713"/>
            <a:ext cx="1007531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2810" y="730117"/>
            <a:ext cx="914830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784" y="7351185"/>
            <a:ext cx="661246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6592804" y="-303122"/>
            <a:ext cx="158395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6592804" y="-228510"/>
            <a:ext cx="158395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6621387" y="-152310"/>
            <a:ext cx="102420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6503484" y="-849222"/>
            <a:ext cx="337035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6552312" y="-609510"/>
            <a:ext cx="23937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6403445" y="-1136560"/>
            <a:ext cx="535921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6667833" y="-1031785"/>
            <a:ext cx="8337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6633296" y="-1127035"/>
            <a:ext cx="77411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6346280" y="-874622"/>
            <a:ext cx="57165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6208131" y="-1031785"/>
            <a:ext cx="333462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6805981" y="-1038135"/>
            <a:ext cx="332271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6944129" y="-1076235"/>
            <a:ext cx="57165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7427719" y="6189689"/>
            <a:ext cx="1352568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750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31725" y="2676488"/>
            <a:ext cx="4235061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segue slide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286642" y="2460679"/>
            <a:ext cx="4150171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6734819" y="508001"/>
            <a:ext cx="2151211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7472782" y="1764313"/>
            <a:ext cx="385354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7141576" y="1088349"/>
            <a:ext cx="422055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6913831" y="702513"/>
            <a:ext cx="385354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7396755" y="509891"/>
            <a:ext cx="333128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6748805" y="1438375"/>
            <a:ext cx="441819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7648273" y="991760"/>
            <a:ext cx="376886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7753536" y="1794036"/>
            <a:ext cx="304897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7562039" y="1475230"/>
            <a:ext cx="1300044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44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171932" y="3310128"/>
            <a:ext cx="6800135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big statement slide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171932" y="4739214"/>
            <a:ext cx="680013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293598" y="513429"/>
            <a:ext cx="570789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7174390" y="4923302"/>
            <a:ext cx="982752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7268838" y="5072703"/>
            <a:ext cx="754649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7488065" y="5364931"/>
            <a:ext cx="316194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8084285" y="4985017"/>
            <a:ext cx="982496" cy="584714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8273803" y="5007447"/>
            <a:ext cx="754452" cy="56598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8492975" y="5171867"/>
            <a:ext cx="316111" cy="237146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7922239" y="4415533"/>
            <a:ext cx="442239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7972357" y="4483601"/>
            <a:ext cx="33959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8071010" y="4615102"/>
            <a:ext cx="14228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4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74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109076" y="4245622"/>
            <a:ext cx="6926510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“Click to edit quote slide”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179424" y="4901708"/>
            <a:ext cx="680013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207955" y="5037262"/>
            <a:ext cx="6853359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7355793" y="5325831"/>
            <a:ext cx="982496" cy="584714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7545310" y="5348261"/>
            <a:ext cx="754452" cy="56598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7764482" y="5512681"/>
            <a:ext cx="316111" cy="237146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7933866" y="4586011"/>
            <a:ext cx="442239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7983984" y="4654079"/>
            <a:ext cx="33959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rgbClr val="FFFFFF"/>
              </a:solidFill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8082636" y="4785580"/>
            <a:ext cx="14228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7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5"/>
            <a:ext cx="8574733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3" y="736617"/>
            <a:ext cx="8574733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3" y="1426465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961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653" y="5723887"/>
            <a:ext cx="8574733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84633" y="5469879"/>
            <a:ext cx="8574733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282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73363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37598" y="6472430"/>
            <a:ext cx="326605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281251" y="502920"/>
            <a:ext cx="8574733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7604585" y="4128219"/>
            <a:ext cx="410872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8083340" y="4016661"/>
            <a:ext cx="564503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8172660" y="3518186"/>
            <a:ext cx="264388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6824522" y="3611849"/>
            <a:ext cx="1215944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7441985" y="5150433"/>
            <a:ext cx="739664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12654" y="3388540"/>
            <a:ext cx="7088303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lvl="1">
                <a:lnSpc>
                  <a:spcPct val="90000"/>
                </a:lnSpc>
                <a:buClr>
                  <a:srgbClr val="70CFEE"/>
                </a:buClr>
                <a:buSzPct val="110000"/>
                <a:defRPr/>
              </a:pPr>
              <a:r>
                <a:rPr lang="en-US" sz="2000" dirty="0" smtClean="0">
                  <a:solidFill>
                    <a:srgbClr val="FFFFFF"/>
                  </a:solidFill>
                  <a:cs typeface="Arial" pitchFamily="34" charset="0"/>
                </a:rPr>
                <a:t>For more information on Qualcomm, visit us at: </a:t>
              </a:r>
              <a:br>
                <a:rPr lang="en-US" sz="2000" dirty="0" smtClean="0">
                  <a:solidFill>
                    <a:srgbClr val="FFFFFF"/>
                  </a:solidFill>
                  <a:cs typeface="Arial" pitchFamily="34" charset="0"/>
                </a:rPr>
              </a:br>
              <a:r>
                <a:rPr lang="en-US" sz="2000" dirty="0" smtClean="0">
                  <a:solidFill>
                    <a:srgbClr val="FFFFFF"/>
                  </a:solidFill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Vuforia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and Wireless Reach are trademarks of Qualcomm Incorporated. Atheros and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Skifta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are trademarks of Qualcomm Atheros, Inc., registered in the united States and other countries.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Hy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-Fi is a trademark of Qualcomm Atheros, Inc.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Alljoyn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is a trademark of Qualcomm Innovation Center, Inc., registered in the United States and other countries. Other products and brand names may be trademarks or registered trademarks of their respective owners. </a:t>
              </a:r>
              <a:endParaRPr sz="1000" dirty="0">
                <a:solidFill>
                  <a:srgbClr val="FFFFFF"/>
                </a:solidFill>
                <a:latin typeface="Qualcomm Office Regular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  <a:spcBef>
                  <a:spcPct val="0"/>
                </a:spcBef>
              </a:pPr>
              <a:r>
                <a:rPr lang="en-US" sz="5400" dirty="0" smtClean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  <a:endParaRPr lang="en-US" sz="54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endParaRP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en-US" sz="2400" dirty="0" smtClean="0">
                    <a:solidFill>
                      <a:srgbClr val="FFFFFF"/>
                    </a:solidFill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>
                <a:hlinkClick r:id="rId2"/>
              </p:cNvPr>
              <p:cNvSpPr>
                <a:spLocks noChangeAspect="1"/>
              </p:cNvSpPr>
              <p:nvPr userDrawn="1"/>
            </p:nvSpPr>
            <p:spPr bwMode="auto">
              <a:xfrm>
                <a:off x="27533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pic>
            <p:nvPicPr>
              <p:cNvPr id="57" name="Picture 2">
                <a:hlinkClick r:id="rId3"/>
              </p:cNvPr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44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32512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9144000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198934" y="1804969"/>
            <a:ext cx="5179139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287512" y="1567586"/>
            <a:ext cx="5104280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198934" y="598753"/>
            <a:ext cx="5179139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5690832" y="393195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5542736" y="4782931"/>
            <a:ext cx="189929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5448190" y="4664710"/>
            <a:ext cx="116301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5064985" y="4785162"/>
            <a:ext cx="400776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5124390" y="4545374"/>
            <a:ext cx="333841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5307626" y="4390347"/>
            <a:ext cx="169849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5143634" y="4746127"/>
            <a:ext cx="310414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5520983" y="3995531"/>
            <a:ext cx="189929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5554451" y="4531990"/>
            <a:ext cx="199970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5428110" y="4806354"/>
            <a:ext cx="59406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5510942" y="4811930"/>
            <a:ext cx="67773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5244874" y="4282162"/>
            <a:ext cx="7864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4988009" y="5227936"/>
            <a:ext cx="80323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5552777" y="5009338"/>
            <a:ext cx="79486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5746890" y="4456149"/>
            <a:ext cx="78649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5066659" y="4500761"/>
            <a:ext cx="5187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5390459" y="4943534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5082555" y="478850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5732666" y="4966956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5031517" y="4200746"/>
            <a:ext cx="36814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5469945" y="4293316"/>
            <a:ext cx="37652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4941991" y="4676979"/>
            <a:ext cx="55222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5940166" y="4966956"/>
            <a:ext cx="37652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5876577" y="4676979"/>
            <a:ext cx="34305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5997061" y="4864350"/>
            <a:ext cx="53548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5403010" y="5225707"/>
            <a:ext cx="39324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5839762" y="4111521"/>
            <a:ext cx="52712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5433966" y="4463957"/>
            <a:ext cx="53548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5561144" y="4756164"/>
            <a:ext cx="42671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8368324" y="2024238"/>
            <a:ext cx="304402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8005083" y="1951212"/>
            <a:ext cx="733139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8567215" y="1908347"/>
            <a:ext cx="232946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8176581" y="2144887"/>
            <a:ext cx="391579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7258969" y="1544339"/>
            <a:ext cx="368916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122" y="2378990"/>
            <a:ext cx="1248291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293533" y="3809824"/>
            <a:ext cx="1572753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091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557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45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519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960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262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05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482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615247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57667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136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363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079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227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629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868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445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64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263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250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22287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44513" y="1222375"/>
            <a:ext cx="3873500" cy="1595821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1"/>
          </p:nvPr>
        </p:nvSpPr>
        <p:spPr>
          <a:xfrm>
            <a:off x="4776258" y="1222375"/>
            <a:ext cx="4041426" cy="1843582"/>
          </a:xfrm>
          <a:prstGeom prst="rect">
            <a:avLst/>
          </a:prstGeom>
        </p:spPr>
        <p:txBody>
          <a:bodyPr/>
          <a:lstStyle>
            <a:lvl1pPr>
              <a:defRPr lang="en-US" sz="2600" dirty="0" smtClean="0"/>
            </a:lvl1pPr>
            <a:lvl2pPr>
              <a:defRPr lang="en-US" sz="2200" dirty="0" smtClean="0"/>
            </a:lvl2pPr>
            <a:lvl3pPr>
              <a:defRPr lang="en-US" sz="2000" dirty="0" smtClean="0"/>
            </a:lvl3pPr>
            <a:lvl4pPr>
              <a:defRPr lang="en-US" sz="1400" dirty="0" smtClean="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594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40261" y="1136441"/>
            <a:ext cx="7984072" cy="1215717"/>
          </a:xfrm>
          <a:prstGeom prst="rect">
            <a:avLst/>
          </a:prstGeom>
        </p:spPr>
        <p:txBody>
          <a:bodyPr/>
          <a:lstStyle>
            <a:lvl1pPr>
              <a:defRPr lang="en-US" sz="2600" dirty="0" smtClean="0"/>
            </a:lvl1pPr>
            <a:lvl2pPr>
              <a:defRPr lang="en-US" sz="2200" dirty="0" smtClean="0"/>
            </a:lvl2pPr>
            <a:lvl3pPr>
              <a:defRPr lang="en-US" sz="20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018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6589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QCR-Sub-Title-Slide-300dpi-with-flat-BG2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65669" y="533396"/>
            <a:ext cx="7509932" cy="1176866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lang="en-US" sz="3600" kern="1200" spc="0" dirty="0"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66534" y="1779945"/>
            <a:ext cx="6467666" cy="379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1800" kern="1200" baseline="0" dirty="0" smtClean="0">
                <a:solidFill>
                  <a:srgbClr val="25406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subtitle if needed</a:t>
            </a:r>
            <a:endParaRPr lang="en-US" dirty="0"/>
          </a:p>
        </p:txBody>
      </p:sp>
      <p:sp>
        <p:nvSpPr>
          <p:cNvPr id="8" name="Rectangle 7"/>
          <p:cNvSpPr>
            <a:spLocks noGrp="1" noChangeArrowheads="1"/>
          </p:cNvSpPr>
          <p:nvPr userDrawn="1"/>
        </p:nvSpPr>
        <p:spPr>
          <a:xfrm>
            <a:off x="1020282" y="6571436"/>
            <a:ext cx="8123718" cy="286564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				</a:t>
            </a:r>
            <a:r>
              <a:rPr lang="en-US" sz="7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MAY CONTAIN U.S. AND INTERNATIONAL EXPORT CONTROLLED INFORMATION</a:t>
            </a:r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	          				Confidential and Proprietary – Qualcomm Technologies, Inc.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246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40261" y="158450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6226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831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062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image" Target="../media/image3.png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18" Type="http://schemas.openxmlformats.org/officeDocument/2006/relationships/slideLayout" Target="../slideLayouts/slideLayout61.xml"/><Relationship Id="rId26" Type="http://schemas.openxmlformats.org/officeDocument/2006/relationships/slideLayout" Target="../slideLayouts/slideLayout69.xml"/><Relationship Id="rId3" Type="http://schemas.openxmlformats.org/officeDocument/2006/relationships/slideLayout" Target="../slideLayouts/slideLayout46.xml"/><Relationship Id="rId21" Type="http://schemas.openxmlformats.org/officeDocument/2006/relationships/slideLayout" Target="../slideLayouts/slideLayout64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60.xml"/><Relationship Id="rId25" Type="http://schemas.openxmlformats.org/officeDocument/2006/relationships/slideLayout" Target="../slideLayouts/slideLayout68.xml"/><Relationship Id="rId33" Type="http://schemas.openxmlformats.org/officeDocument/2006/relationships/image" Target="../media/image3.png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63.xml"/><Relationship Id="rId29" Type="http://schemas.openxmlformats.org/officeDocument/2006/relationships/slideLayout" Target="../slideLayouts/slideLayout72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67.xml"/><Relationship Id="rId32" Type="http://schemas.openxmlformats.org/officeDocument/2006/relationships/theme" Target="../theme/theme3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23" Type="http://schemas.openxmlformats.org/officeDocument/2006/relationships/slideLayout" Target="../slideLayouts/slideLayout66.xml"/><Relationship Id="rId28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53.xml"/><Relationship Id="rId19" Type="http://schemas.openxmlformats.org/officeDocument/2006/relationships/slideLayout" Target="../slideLayouts/slideLayout62.xml"/><Relationship Id="rId31" Type="http://schemas.openxmlformats.org/officeDocument/2006/relationships/slideLayout" Target="../slideLayouts/slideLayout74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Relationship Id="rId22" Type="http://schemas.openxmlformats.org/officeDocument/2006/relationships/slideLayout" Target="../slideLayouts/slideLayout65.xml"/><Relationship Id="rId27" Type="http://schemas.openxmlformats.org/officeDocument/2006/relationships/slideLayout" Target="../slideLayouts/slideLayout70.xml"/><Relationship Id="rId30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67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9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2653" y="736619"/>
            <a:ext cx="8574733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61" y="1934892"/>
            <a:ext cx="8574733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8642664" y="6525737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0A607DED-8B1E-49A6-A07A-F6DE68304C82}" type="slidenum">
              <a:rPr lang="en-US" sz="800">
                <a:solidFill>
                  <a:srgbClr val="FFFFFF">
                    <a:lumMod val="75000"/>
                  </a:srgbClr>
                </a:solidFill>
                <a:cs typeface="Arial" pitchFamily="34" charset="0"/>
              </a:rPr>
              <a:pPr/>
              <a:t>‹#›</a:t>
            </a:fld>
            <a:endParaRPr lang="en-US" sz="800" dirty="0">
              <a:solidFill>
                <a:srgbClr val="FFFFFF">
                  <a:lumMod val="75000"/>
                </a:srgbClr>
              </a:solidFill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 bwMode="gray">
          <a:xfrm>
            <a:off x="212653" y="6525737"/>
            <a:ext cx="12426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FFFFFF">
                    <a:lumMod val="75000"/>
                  </a:srgbClr>
                </a:solidFill>
                <a:cs typeface="Arial" pitchFamily="34" charset="0"/>
              </a:rPr>
              <a:t>Qualcomm  Proprietary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1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234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33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2653" y="736617"/>
            <a:ext cx="8574733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61" y="1934892"/>
            <a:ext cx="8574733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8642664" y="6525737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0A607DED-8B1E-49A6-A07A-F6DE68304C82}" type="slidenum">
              <a:rPr lang="en-US" sz="800" smtClean="0">
                <a:solidFill>
                  <a:srgbClr val="FFFFFF">
                    <a:lumMod val="75000"/>
                  </a:srgbClr>
                </a:solidFill>
                <a:cs typeface="Arial" pitchFamily="34" charset="0"/>
              </a:rPr>
              <a:pPr/>
              <a:t>‹#›</a:t>
            </a:fld>
            <a:endParaRPr lang="en-US" sz="800" dirty="0">
              <a:solidFill>
                <a:srgbClr val="FFFFFF">
                  <a:lumMod val="75000"/>
                </a:srgbClr>
              </a:solidFill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 bwMode="gray">
          <a:xfrm>
            <a:off x="212653" y="6525737"/>
            <a:ext cx="12426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rgbClr val="FFFFFF">
                    <a:lumMod val="75000"/>
                  </a:srgbClr>
                </a:solidFill>
                <a:cs typeface="Arial" pitchFamily="34" charset="0"/>
              </a:rPr>
              <a:t>Qualcomm  Proprietary</a:t>
            </a:r>
            <a:endParaRPr lang="en-US" sz="800" dirty="0">
              <a:solidFill>
                <a:srgbClr val="FFFFFF">
                  <a:lumMod val="75000"/>
                </a:srgbClr>
              </a:solidFill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345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713" r:id="rId20"/>
    <p:sldLayoutId id="2147483714" r:id="rId21"/>
    <p:sldLayoutId id="2147483715" r:id="rId22"/>
    <p:sldLayoutId id="2147483716" r:id="rId23"/>
    <p:sldLayoutId id="2147483717" r:id="rId24"/>
    <p:sldLayoutId id="2147483718" r:id="rId25"/>
    <p:sldLayoutId id="2147483719" r:id="rId26"/>
    <p:sldLayoutId id="2147483720" r:id="rId27"/>
    <p:sldLayoutId id="2147483721" r:id="rId28"/>
    <p:sldLayoutId id="2147483722" r:id="rId29"/>
    <p:sldLayoutId id="2147483723" r:id="rId30"/>
    <p:sldLayoutId id="2147483724" r:id="rId3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33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934" y="1804971"/>
            <a:ext cx="6033008" cy="1505027"/>
          </a:xfrm>
        </p:spPr>
        <p:txBody>
          <a:bodyPr>
            <a:normAutofit fontScale="90000"/>
          </a:bodyPr>
          <a:lstStyle/>
          <a:p>
            <a:r>
              <a:rPr lang="en-US" sz="4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HSPA Dual-Band UL </a:t>
            </a:r>
            <a:r>
              <a:rPr lang="en-US" sz="44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carrier </a:t>
            </a:r>
            <a:r>
              <a:rPr lang="en-US" sz="440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aggregation</a:t>
            </a:r>
            <a:r>
              <a:rPr lang="en-US" sz="4400"/>
              <a:t/>
            </a:r>
            <a:br>
              <a:rPr lang="en-US" sz="4400"/>
            </a:br>
            <a:r>
              <a:rPr lang="en-US" sz="440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 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Motivations</a:t>
            </a:r>
            <a:endParaRPr lang="en-US" sz="4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gray">
          <a:xfrm>
            <a:off x="30481" y="152400"/>
            <a:ext cx="515112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3GPP TSG RAN Meeting #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65 Edinburgh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GB, 9 - 12 Sep 2014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gray">
          <a:xfrm>
            <a:off x="7193280" y="152400"/>
            <a:ext cx="179832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RP-141141</a:t>
            </a:r>
          </a:p>
        </p:txBody>
      </p:sp>
    </p:spTree>
    <p:extLst>
      <p:ext uri="{BB962C8B-B14F-4D97-AF65-F5344CB8AC3E}">
        <p14:creationId xmlns:p14="http://schemas.microsoft.com/office/powerpoint/2010/main" val="197311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73298" y="1600200"/>
            <a:ext cx="8574733" cy="4552015"/>
          </a:xfrm>
        </p:spPr>
        <p:txBody>
          <a:bodyPr/>
          <a:lstStyle/>
          <a:p>
            <a:pPr lvl="0" hangingPunct="0"/>
            <a:r>
              <a:rPr lang="en-GB" dirty="0" smtClean="0"/>
              <a:t>DB-DC/4C-HSDPA can aggregate DL </a:t>
            </a:r>
            <a:r>
              <a:rPr lang="en-GB" dirty="0" smtClean="0"/>
              <a:t>across </a:t>
            </a:r>
            <a:r>
              <a:rPr lang="en-GB" dirty="0" smtClean="0"/>
              <a:t>two bands</a:t>
            </a:r>
          </a:p>
          <a:p>
            <a:pPr lvl="1" hangingPunct="0"/>
            <a:r>
              <a:rPr lang="en-GB" dirty="0" smtClean="0"/>
              <a:t>UL carriers are configured only on </a:t>
            </a:r>
            <a:r>
              <a:rPr lang="en-GB" dirty="0"/>
              <a:t>one of the </a:t>
            </a:r>
            <a:r>
              <a:rPr lang="en-GB" dirty="0" smtClean="0"/>
              <a:t>two bands</a:t>
            </a:r>
            <a:endParaRPr lang="en-US" dirty="0"/>
          </a:p>
          <a:p>
            <a:pPr lvl="1" hangingPunct="0"/>
            <a:r>
              <a:rPr lang="en-GB" dirty="0" smtClean="0"/>
              <a:t>UL carriers on the other band are not efficiently exploited</a:t>
            </a:r>
          </a:p>
          <a:p>
            <a:pPr lvl="1" hangingPunct="0"/>
            <a:endParaRPr lang="en-GB" sz="800" dirty="0" smtClean="0"/>
          </a:p>
          <a:p>
            <a:pPr lvl="1" hangingPunct="0"/>
            <a:endParaRPr lang="en-GB" sz="800" dirty="0" smtClean="0"/>
          </a:p>
          <a:p>
            <a:pPr lvl="1" hangingPunct="0"/>
            <a:endParaRPr lang="en-GB" sz="800" dirty="0" smtClean="0"/>
          </a:p>
          <a:p>
            <a:pPr lvl="0" hangingPunct="0"/>
            <a:r>
              <a:rPr lang="en-GB" dirty="0" smtClean="0"/>
              <a:t>DC-HSUPA </a:t>
            </a:r>
            <a:r>
              <a:rPr lang="en-GB" dirty="0" smtClean="0"/>
              <a:t>is possible, but may </a:t>
            </a:r>
            <a:r>
              <a:rPr lang="en-GB" dirty="0" smtClean="0"/>
              <a:t>not always be suitable</a:t>
            </a:r>
          </a:p>
          <a:p>
            <a:pPr lvl="1" hangingPunct="0"/>
            <a:r>
              <a:rPr lang="en-US" dirty="0" smtClean="0"/>
              <a:t>10MHz </a:t>
            </a:r>
            <a:r>
              <a:rPr lang="en-US" dirty="0" smtClean="0"/>
              <a:t>of contiguous spectrum </a:t>
            </a:r>
            <a:r>
              <a:rPr lang="en-US" dirty="0" smtClean="0"/>
              <a:t>may not be available 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smtClean="0"/>
              <a:t>e.g. in </a:t>
            </a:r>
            <a:r>
              <a:rPr lang="en-US" dirty="0" smtClean="0"/>
              <a:t>some 900MHz markets)</a:t>
            </a:r>
            <a:endParaRPr lang="en-US" dirty="0" smtClean="0"/>
          </a:p>
          <a:p>
            <a:pPr lvl="0" hangingPunct="0"/>
            <a:endParaRPr lang="en-US" sz="800" dirty="0" smtClean="0"/>
          </a:p>
          <a:p>
            <a:pPr lvl="0" hangingPunct="0"/>
            <a:endParaRPr lang="en-US" sz="800" dirty="0" smtClean="0"/>
          </a:p>
          <a:p>
            <a:pPr lvl="0" hangingPunct="0"/>
            <a:endParaRPr lang="en-US" sz="800" dirty="0"/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GB" dirty="0" smtClean="0"/>
              <a:t>DB-DC-HSUPA </a:t>
            </a:r>
            <a:r>
              <a:rPr lang="en-GB" dirty="0"/>
              <a:t>is a natural </a:t>
            </a:r>
            <a:r>
              <a:rPr lang="en-GB" dirty="0" smtClean="0"/>
              <a:t>evolution/extension </a:t>
            </a:r>
            <a:r>
              <a:rPr lang="en-GB" dirty="0"/>
              <a:t>of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DC-HSUPA </a:t>
            </a:r>
            <a:r>
              <a:rPr lang="en-GB" dirty="0" smtClean="0"/>
              <a:t>&amp; </a:t>
            </a:r>
            <a:r>
              <a:rPr lang="en-GB" dirty="0" smtClean="0"/>
              <a:t>DB-DC/4C-HSDPA, to optimize spectrum utilization and UL data performance </a:t>
            </a:r>
            <a:endParaRPr lang="en-GB" dirty="0"/>
          </a:p>
          <a:p>
            <a:pPr lvl="1"/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2653" y="759155"/>
            <a:ext cx="8574733" cy="462755"/>
          </a:xfrm>
        </p:spPr>
        <p:txBody>
          <a:bodyPr/>
          <a:lstStyle/>
          <a:p>
            <a:r>
              <a:rPr lang="en-US" sz="3200" dirty="0" smtClean="0"/>
              <a:t>Motivation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0687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lded Corner 8"/>
          <p:cNvSpPr/>
          <p:nvPr/>
        </p:nvSpPr>
        <p:spPr>
          <a:xfrm>
            <a:off x="5870739" y="4897626"/>
            <a:ext cx="1427892" cy="1326225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2653" y="759156"/>
            <a:ext cx="8574733" cy="462755"/>
          </a:xfrm>
        </p:spPr>
        <p:txBody>
          <a:bodyPr/>
          <a:lstStyle/>
          <a:p>
            <a:r>
              <a:rPr lang="en-US" sz="3200" dirty="0" smtClean="0"/>
              <a:t>Deployment Scenario </a:t>
            </a:r>
            <a:r>
              <a:rPr lang="en-US" sz="3200" dirty="0"/>
              <a:t>and Band Combinations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13"/>
          </p:nvPr>
        </p:nvSpPr>
        <p:spPr>
          <a:xfrm>
            <a:off x="212653" y="1382922"/>
            <a:ext cx="8574733" cy="292388"/>
          </a:xfrm>
        </p:spPr>
        <p:txBody>
          <a:bodyPr/>
          <a:lstStyle/>
          <a:p>
            <a:r>
              <a:rPr lang="en-US" sz="2000" dirty="0"/>
              <a:t>Scenario: Co-located (aligned) antenna patterns on both </a:t>
            </a:r>
            <a:r>
              <a:rPr lang="en-US" sz="2000" dirty="0" smtClean="0"/>
              <a:t>bands</a:t>
            </a:r>
            <a:endParaRPr lang="en-US" sz="2000" dirty="0"/>
          </a:p>
        </p:txBody>
      </p:sp>
      <p:grpSp>
        <p:nvGrpSpPr>
          <p:cNvPr id="7" name="Group 6"/>
          <p:cNvGrpSpPr/>
          <p:nvPr/>
        </p:nvGrpSpPr>
        <p:grpSpPr>
          <a:xfrm>
            <a:off x="1808651" y="1813355"/>
            <a:ext cx="5489979" cy="2418773"/>
            <a:chOff x="2006860" y="2430503"/>
            <a:chExt cx="7318066" cy="2418773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6860" y="2430503"/>
              <a:ext cx="7318066" cy="2418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623904" y="2516732"/>
              <a:ext cx="2940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prstClr val="black"/>
                  </a:solidFill>
                </a:rPr>
                <a:t>High frequency coverage</a:t>
              </a:r>
              <a:endParaRPr 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947682" y="2505742"/>
              <a:ext cx="27749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prstClr val="black"/>
                  </a:solidFill>
                </a:rPr>
                <a:t>Low frequency coverage</a:t>
              </a:r>
              <a:endParaRPr 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011932" y="2837677"/>
              <a:ext cx="10431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prstClr val="black"/>
                  </a:solidFill>
                </a:rPr>
                <a:t>Node B</a:t>
              </a:r>
              <a:endParaRPr 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468470" y="2978397"/>
              <a:ext cx="10431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prstClr val="black"/>
                  </a:solidFill>
                </a:rPr>
                <a:t>Node B</a:t>
              </a:r>
              <a:endParaRPr 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67499" y="4272308"/>
              <a:ext cx="10431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prstClr val="black"/>
                  </a:solidFill>
                </a:rPr>
                <a:t>Node B</a:t>
              </a:r>
              <a:endParaRPr lang="en-US" sz="1400" dirty="0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601211"/>
              </p:ext>
            </p:extLst>
          </p:nvPr>
        </p:nvGraphicFramePr>
        <p:xfrm>
          <a:off x="1842606" y="4897626"/>
          <a:ext cx="3748918" cy="128530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901679"/>
                <a:gridCol w="1847239"/>
              </a:tblGrid>
              <a:tr h="4118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UL/DL Band </a:t>
                      </a:r>
                      <a:r>
                        <a:rPr lang="en-GB" sz="1800" dirty="0">
                          <a:effectLst/>
                        </a:rPr>
                        <a:t>A</a:t>
                      </a:r>
                      <a:endParaRPr lang="en-US" sz="1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UL/DL Band </a:t>
                      </a:r>
                      <a:r>
                        <a:rPr lang="en-GB" sz="1800" dirty="0">
                          <a:effectLst/>
                        </a:rPr>
                        <a:t>B</a:t>
                      </a:r>
                      <a:endParaRPr lang="en-US" sz="18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11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effectLst/>
                        </a:rPr>
                        <a:t>I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effectLst/>
                        </a:rPr>
                        <a:t>VIII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911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I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V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11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II</a:t>
                      </a:r>
                      <a:endParaRPr lang="en-US" sz="1800" i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V</a:t>
                      </a:r>
                      <a:endParaRPr lang="en-US" sz="1800" i="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6" name="Content Placeholder 3"/>
          <p:cNvSpPr txBox="1">
            <a:spLocks/>
          </p:cNvSpPr>
          <p:nvPr/>
        </p:nvSpPr>
        <p:spPr>
          <a:xfrm>
            <a:off x="1982574" y="6245050"/>
            <a:ext cx="3930391" cy="44323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20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18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16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14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sz="1200" i="1" dirty="0"/>
              <a:t>NOTE: one UL carrier configured on each UL band		</a:t>
            </a:r>
          </a:p>
        </p:txBody>
      </p:sp>
      <p:sp>
        <p:nvSpPr>
          <p:cNvPr id="8" name="Rectangle 7"/>
          <p:cNvSpPr/>
          <p:nvPr/>
        </p:nvSpPr>
        <p:spPr>
          <a:xfrm>
            <a:off x="5806925" y="4908258"/>
            <a:ext cx="149968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i="1" dirty="0" smtClean="0">
                <a:solidFill>
                  <a:prstClr val="black"/>
                </a:solidFill>
              </a:rPr>
              <a:t>Bands Legend: </a:t>
            </a:r>
          </a:p>
          <a:p>
            <a:pPr algn="ctr"/>
            <a:r>
              <a:rPr lang="en-US" sz="1400" i="1" dirty="0" smtClean="0">
                <a:solidFill>
                  <a:prstClr val="black"/>
                </a:solidFill>
              </a:rPr>
              <a:t>I = 2100 MHz </a:t>
            </a:r>
          </a:p>
          <a:p>
            <a:pPr algn="ctr"/>
            <a:r>
              <a:rPr lang="en-US" sz="1400" i="1" dirty="0" smtClean="0">
                <a:solidFill>
                  <a:prstClr val="black"/>
                </a:solidFill>
              </a:rPr>
              <a:t>II = 1900 MHz</a:t>
            </a:r>
          </a:p>
          <a:p>
            <a:pPr algn="ctr"/>
            <a:r>
              <a:rPr lang="en-US" sz="1400" i="1" dirty="0" smtClean="0">
                <a:solidFill>
                  <a:prstClr val="black"/>
                </a:solidFill>
              </a:rPr>
              <a:t>V = 850 MHz </a:t>
            </a:r>
          </a:p>
          <a:p>
            <a:pPr algn="ctr"/>
            <a:r>
              <a:rPr lang="en-US" sz="1400" i="1" dirty="0" smtClean="0">
                <a:solidFill>
                  <a:prstClr val="black"/>
                </a:solidFill>
              </a:rPr>
              <a:t>VIII </a:t>
            </a:r>
            <a:r>
              <a:rPr lang="en-US" sz="1400" i="1" dirty="0">
                <a:solidFill>
                  <a:prstClr val="black"/>
                </a:solidFill>
              </a:rPr>
              <a:t>= </a:t>
            </a:r>
            <a:r>
              <a:rPr lang="en-US" sz="1400" i="1" dirty="0" smtClean="0">
                <a:solidFill>
                  <a:prstClr val="black"/>
                </a:solidFill>
              </a:rPr>
              <a:t>900 MHz</a:t>
            </a:r>
            <a:endParaRPr lang="en-US" sz="1400" i="1" dirty="0">
              <a:solidFill>
                <a:prstClr val="black"/>
              </a:solidFill>
            </a:endParaRPr>
          </a:p>
        </p:txBody>
      </p:sp>
      <p:sp>
        <p:nvSpPr>
          <p:cNvPr id="18" name="Text Placeholder 9"/>
          <p:cNvSpPr txBox="1">
            <a:spLocks/>
          </p:cNvSpPr>
          <p:nvPr/>
        </p:nvSpPr>
        <p:spPr>
          <a:xfrm>
            <a:off x="175069" y="4436144"/>
            <a:ext cx="8574733" cy="292388"/>
          </a:xfrm>
          <a:prstGeom prst="rect">
            <a:avLst/>
          </a:prstGeom>
        </p:spPr>
        <p:txBody>
          <a:bodyPr vert="horz" wrap="square" lIns="91440" tIns="0" rIns="91440" bIns="0" rtlCol="0" anchor="t">
            <a:sp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None/>
              <a:defRPr lang="en-US" sz="2400" b="0" kern="1200">
                <a:solidFill>
                  <a:schemeClr val="bg2"/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45720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b="1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b="1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b="1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b="1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2000" dirty="0">
                <a:solidFill>
                  <a:srgbClr val="00ACBD"/>
                </a:solidFill>
              </a:rPr>
              <a:t>Candidate Band Combinations</a:t>
            </a:r>
          </a:p>
        </p:txBody>
      </p:sp>
    </p:spTree>
    <p:extLst>
      <p:ext uri="{BB962C8B-B14F-4D97-AF65-F5344CB8AC3E}">
        <p14:creationId xmlns:p14="http://schemas.microsoft.com/office/powerpoint/2010/main" val="332809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73298" y="1469575"/>
            <a:ext cx="8574733" cy="5298374"/>
          </a:xfrm>
        </p:spPr>
        <p:txBody>
          <a:bodyPr/>
          <a:lstStyle/>
          <a:p>
            <a:pPr lvl="0" hangingPunct="0"/>
            <a:r>
              <a:rPr lang="en-GB" dirty="0" smtClean="0"/>
              <a:t>RAN4 is the primary WG. Some </a:t>
            </a:r>
            <a:r>
              <a:rPr lang="en-GB" dirty="0"/>
              <a:t>RF aspects to </a:t>
            </a:r>
            <a:r>
              <a:rPr lang="en-GB" dirty="0" smtClean="0"/>
              <a:t>consider:</a:t>
            </a:r>
            <a:endParaRPr lang="en-US" dirty="0"/>
          </a:p>
          <a:p>
            <a:pPr lvl="1" hangingPunct="0"/>
            <a:r>
              <a:rPr lang="en-GB" dirty="0"/>
              <a:t>UE maximum output power requirements, e.g. per PA/band/UE</a:t>
            </a:r>
            <a:endParaRPr lang="en-US" dirty="0"/>
          </a:p>
          <a:p>
            <a:pPr lvl="2" hangingPunct="0"/>
            <a:r>
              <a:rPr lang="en-GB" dirty="0"/>
              <a:t>Note: a separate PA per band is assumed.</a:t>
            </a:r>
            <a:endParaRPr lang="en-US" dirty="0"/>
          </a:p>
          <a:p>
            <a:pPr lvl="1" hangingPunct="0"/>
            <a:r>
              <a:rPr lang="en-GB" dirty="0"/>
              <a:t>UE </a:t>
            </a:r>
            <a:r>
              <a:rPr lang="en-GB" dirty="0" err="1"/>
              <a:t>Tx</a:t>
            </a:r>
            <a:r>
              <a:rPr lang="en-GB" dirty="0"/>
              <a:t> requirements for unbalanced </a:t>
            </a:r>
            <a:r>
              <a:rPr lang="en-GB" dirty="0" err="1"/>
              <a:t>Tx</a:t>
            </a:r>
            <a:r>
              <a:rPr lang="en-GB" dirty="0"/>
              <a:t> power </a:t>
            </a:r>
            <a:endParaRPr lang="en-US" dirty="0"/>
          </a:p>
          <a:p>
            <a:pPr lvl="1" hangingPunct="0"/>
            <a:r>
              <a:rPr lang="en-GB" dirty="0"/>
              <a:t>UE self-desensitization caused by intermodulation products of aggregating two UL inter-band carriers </a:t>
            </a:r>
            <a:endParaRPr lang="en-US" dirty="0"/>
          </a:p>
          <a:p>
            <a:pPr lvl="1" hangingPunct="0"/>
            <a:r>
              <a:rPr lang="en-GB" dirty="0"/>
              <a:t>UL Harmonics based on different band combinations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RAN2/3 should introduce </a:t>
            </a:r>
            <a:r>
              <a:rPr lang="en-US" dirty="0"/>
              <a:t>the functionality in relevant </a:t>
            </a:r>
            <a:r>
              <a:rPr lang="en-US" dirty="0" smtClean="0"/>
              <a:t>AS/UTRAN </a:t>
            </a:r>
            <a:r>
              <a:rPr lang="en-US" dirty="0"/>
              <a:t>protocols and </a:t>
            </a:r>
            <a:r>
              <a:rPr lang="en-US" dirty="0" smtClean="0"/>
              <a:t>specifications</a:t>
            </a:r>
          </a:p>
          <a:p>
            <a:endParaRPr lang="en-US" dirty="0"/>
          </a:p>
          <a:p>
            <a:pPr lvl="0"/>
            <a:r>
              <a:rPr lang="en-US" dirty="0" smtClean="0"/>
              <a:t>Such </a:t>
            </a:r>
            <a:r>
              <a:rPr lang="en-US" dirty="0"/>
              <a:t>feature </a:t>
            </a:r>
            <a:r>
              <a:rPr lang="en-US" dirty="0" smtClean="0"/>
              <a:t>should be defined as release-independent</a:t>
            </a:r>
          </a:p>
          <a:p>
            <a:pPr lvl="1"/>
            <a:r>
              <a:rPr lang="en-US" dirty="0" smtClean="0"/>
              <a:t>As for other multi-carrier configurations (TS 25.327)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2653" y="759155"/>
            <a:ext cx="8574733" cy="462755"/>
          </a:xfrm>
        </p:spPr>
        <p:txBody>
          <a:bodyPr/>
          <a:lstStyle/>
          <a:p>
            <a:r>
              <a:rPr lang="en-US" sz="3200" dirty="0" smtClean="0"/>
              <a:t>Work Item Aspects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4424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230</Words>
  <Application>Microsoft Office PowerPoint</Application>
  <PresentationFormat>On-screen Show (4:3)</PresentationFormat>
  <Paragraphs>52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7" baseType="lpstr">
      <vt:lpstr>Arial</vt:lpstr>
      <vt:lpstr>Calibre Regular</vt:lpstr>
      <vt:lpstr>Calibri</vt:lpstr>
      <vt:lpstr>Courier New</vt:lpstr>
      <vt:lpstr>Qualcomm Office Bold</vt:lpstr>
      <vt:lpstr>Qualcomm Office Light</vt:lpstr>
      <vt:lpstr>Qualcomm Office Regular</vt:lpstr>
      <vt:lpstr>Qualcomm Regular</vt:lpstr>
      <vt:lpstr>Times New Roman</vt:lpstr>
      <vt:lpstr>Wingdings</vt:lpstr>
      <vt:lpstr>Office Theme</vt:lpstr>
      <vt:lpstr>Qualcomm_Template_Standard</vt:lpstr>
      <vt:lpstr>1_Qualcomm_Template_Standard</vt:lpstr>
      <vt:lpstr>HSPA Dual-Band UL carrier aggregation - Motivations</vt:lpstr>
      <vt:lpstr>Motivation</vt:lpstr>
      <vt:lpstr>Deployment Scenario and Band Combinations</vt:lpstr>
      <vt:lpstr>Work Item Aspects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 on UL Data Compression - Motivations</dc:title>
  <dc:creator>Qualcomm</dc:creator>
  <cp:lastModifiedBy>Pica, Francesco</cp:lastModifiedBy>
  <cp:revision>7</cp:revision>
  <dcterms:created xsi:type="dcterms:W3CDTF">2014-07-02T06:42:57Z</dcterms:created>
  <dcterms:modified xsi:type="dcterms:W3CDTF">2014-09-02T15:10:40Z</dcterms:modified>
</cp:coreProperties>
</file>