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5" r:id="rId4"/>
    <p:sldId id="266" r:id="rId5"/>
    <p:sldId id="26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6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B7BB-4378-4CEF-B730-A1721A4ACA2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76D2D-6177-4753-BDE7-E07B2E89A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B7BB-4378-4CEF-B730-A1721A4ACA2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76D2D-6177-4753-BDE7-E07B2E89A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B7BB-4378-4CEF-B730-A1721A4ACA2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76D2D-6177-4753-BDE7-E07B2E89A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B7BB-4378-4CEF-B730-A1721A4ACA2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76D2D-6177-4753-BDE7-E07B2E89A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B7BB-4378-4CEF-B730-A1721A4ACA2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76D2D-6177-4753-BDE7-E07B2E89A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B7BB-4378-4CEF-B730-A1721A4ACA2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76D2D-6177-4753-BDE7-E07B2E89A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B7BB-4378-4CEF-B730-A1721A4ACA2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76D2D-6177-4753-BDE7-E07B2E89A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B7BB-4378-4CEF-B730-A1721A4ACA2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76D2D-6177-4753-BDE7-E07B2E89A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B7BB-4378-4CEF-B730-A1721A4ACA2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76D2D-6177-4753-BDE7-E07B2E89A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B7BB-4378-4CEF-B730-A1721A4ACA2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76D2D-6177-4753-BDE7-E07B2E89A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FB7BB-4378-4CEF-B730-A1721A4ACA2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76D2D-6177-4753-BDE7-E07B2E89A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FB7BB-4378-4CEF-B730-A1721A4ACA29}" type="datetimeFigureOut">
              <a:rPr lang="en-US" smtClean="0"/>
              <a:pPr/>
              <a:t>3/2/2014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76D2D-6177-4753-BDE7-E07B2E89A16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28600"/>
            <a:ext cx="8534400" cy="1449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 smtClean="0"/>
              <a:t>3GPP TSG-RAN #</a:t>
            </a:r>
            <a:r>
              <a:rPr lang="nb-NO" b="1" dirty="0" smtClean="0"/>
              <a:t>63</a:t>
            </a:r>
            <a:r>
              <a:rPr lang="nb-NO" b="1" dirty="0" smtClean="0"/>
              <a:t>				                </a:t>
            </a:r>
            <a:r>
              <a:rPr lang="nb-NO" b="1" dirty="0" smtClean="0"/>
              <a:t>                       RP-140418</a:t>
            </a:r>
            <a:endParaRPr lang="en-US" dirty="0" smtClean="0"/>
          </a:p>
          <a:p>
            <a:pPr>
              <a:lnSpc>
                <a:spcPct val="90000"/>
              </a:lnSpc>
              <a:tabLst>
                <a:tab pos="1260475" algn="l"/>
              </a:tabLst>
            </a:pPr>
            <a:r>
              <a:rPr lang="en-US" altLang="zh-CN" b="1" dirty="0" smtClean="0"/>
              <a:t>Fukuoka, Japan, 3-6 March, 2014</a:t>
            </a:r>
          </a:p>
          <a:p>
            <a:r>
              <a:rPr lang="en-GB" b="1" dirty="0" smtClean="0"/>
              <a:t>Document </a:t>
            </a:r>
            <a:r>
              <a:rPr lang="en-GB" b="1" dirty="0" smtClean="0"/>
              <a:t>for:	Discussion</a:t>
            </a:r>
            <a:endParaRPr lang="en-US" b="1" dirty="0" smtClean="0"/>
          </a:p>
          <a:p>
            <a:r>
              <a:rPr lang="en-GB" b="1" dirty="0" smtClean="0"/>
              <a:t>Agenda Item:	</a:t>
            </a:r>
            <a:r>
              <a:rPr lang="en-GB" b="1" dirty="0" smtClean="0"/>
              <a:t>14.1.1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矩形 2"/>
          <p:cNvSpPr/>
          <p:nvPr/>
        </p:nvSpPr>
        <p:spPr>
          <a:xfrm>
            <a:off x="457200" y="1981200"/>
            <a:ext cx="8458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 smtClean="0">
                <a:latin typeface="Arial" pitchFamily="34" charset="0"/>
                <a:cs typeface="Arial" pitchFamily="34" charset="0"/>
              </a:rPr>
              <a:t>Motivation </a:t>
            </a:r>
            <a:r>
              <a:rPr lang="en-US" altLang="zh-CN" sz="4000" dirty="0" smtClean="0">
                <a:latin typeface="Arial" pitchFamily="34" charset="0"/>
                <a:cs typeface="Arial" pitchFamily="34" charset="0"/>
              </a:rPr>
              <a:t>for new WI proposal: Scalable Bandwidth UMTS </a:t>
            </a:r>
            <a:endParaRPr lang="en-US" altLang="zh-CN" sz="4000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altLang="zh-CN" sz="4000" dirty="0" smtClean="0">
                <a:latin typeface="Arial" pitchFamily="34" charset="0"/>
                <a:cs typeface="Arial" pitchFamily="34" charset="0"/>
              </a:rPr>
              <a:t>By Filtering</a:t>
            </a:r>
            <a:endParaRPr lang="en-US" altLang="zh-CN" sz="4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200" y="449580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 smtClean="0">
                <a:latin typeface="Arial" pitchFamily="34" charset="0"/>
                <a:cs typeface="Arial" pitchFamily="34" charset="0"/>
              </a:rPr>
              <a:t>China Unicom</a:t>
            </a:r>
            <a:endParaRPr lang="en-US" altLang="zh-CN" sz="3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Deployment  Scenarios and Use Cases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 fontScale="70000" lnSpcReduction="20000"/>
          </a:bodyPr>
          <a:lstStyle/>
          <a:p>
            <a:r>
              <a:rPr lang="en-GB" dirty="0" smtClean="0"/>
              <a:t>Standalone Scalable UMTS</a:t>
            </a:r>
          </a:p>
          <a:p>
            <a:pPr>
              <a:buNone/>
            </a:pPr>
            <a:endParaRPr lang="en-GB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r>
              <a:rPr lang="en-US" altLang="zh-CN" dirty="0" smtClean="0"/>
              <a:t>Band VIII: 3.6MHz </a:t>
            </a:r>
            <a:r>
              <a:rPr lang="en-US" altLang="zh-CN" dirty="0" smtClean="0">
                <a:solidFill>
                  <a:srgbClr val="C00000"/>
                </a:solidFill>
              </a:rPr>
              <a:t>GSM</a:t>
            </a:r>
            <a:r>
              <a:rPr lang="en-US" altLang="zh-CN" dirty="0" smtClean="0"/>
              <a:t>+ 2.4MHz </a:t>
            </a:r>
            <a:r>
              <a:rPr lang="en-US" altLang="zh-CN" dirty="0" smtClean="0">
                <a:solidFill>
                  <a:srgbClr val="C00000"/>
                </a:solidFill>
              </a:rPr>
              <a:t>S-UMTS </a:t>
            </a:r>
            <a:endParaRPr lang="en-GB" dirty="0" smtClean="0"/>
          </a:p>
          <a:p>
            <a:pPr lvl="1"/>
            <a:r>
              <a:rPr lang="en-GB" altLang="zh-CN" dirty="0" smtClean="0"/>
              <a:t>Transitional period of </a:t>
            </a:r>
            <a:r>
              <a:rPr lang="en-GB" altLang="zh-CN" dirty="0" err="1" smtClean="0"/>
              <a:t>refarming</a:t>
            </a:r>
            <a:r>
              <a:rPr lang="en-GB" altLang="zh-CN" dirty="0" smtClean="0"/>
              <a:t> GSM system</a:t>
            </a:r>
          </a:p>
          <a:p>
            <a:pPr lvl="1"/>
            <a:r>
              <a:rPr lang="en-US" altLang="zh-CN" dirty="0" smtClean="0"/>
              <a:t>Deploy specific use cases such as small cell and MTC</a:t>
            </a:r>
            <a:endParaRPr lang="en-GB" dirty="0" smtClean="0"/>
          </a:p>
          <a:p>
            <a:r>
              <a:rPr lang="en-GB" dirty="0" smtClean="0"/>
              <a:t>Carrier aggregation of Scalable UMTS with UMTS</a:t>
            </a:r>
          </a:p>
          <a:p>
            <a:pPr lvl="1"/>
            <a:r>
              <a:rPr lang="en-US" altLang="zh-CN" dirty="0" smtClean="0"/>
              <a:t>Band VIII: </a:t>
            </a:r>
            <a:r>
              <a:rPr lang="en-GB" altLang="zh-CN" kern="0" dirty="0" smtClean="0">
                <a:ea typeface="Arial Unicode MS" pitchFamily="34" charset="-122"/>
                <a:cs typeface="Arial Unicode MS" pitchFamily="34" charset="-122"/>
              </a:rPr>
              <a:t>5MHz </a:t>
            </a:r>
            <a:r>
              <a:rPr lang="en-GB" altLang="zh-CN" dirty="0" smtClean="0">
                <a:solidFill>
                  <a:srgbClr val="C00000"/>
                </a:solidFill>
              </a:rPr>
              <a:t>UMTS</a:t>
            </a:r>
            <a:r>
              <a:rPr lang="en-GB" altLang="zh-CN" kern="0" dirty="0" smtClean="0">
                <a:ea typeface="Arial Unicode MS" pitchFamily="34" charset="-122"/>
                <a:cs typeface="Arial Unicode MS" pitchFamily="34" charset="-122"/>
              </a:rPr>
              <a:t>+ 1.25MHz </a:t>
            </a:r>
            <a:r>
              <a:rPr lang="en-GB" altLang="zh-CN" dirty="0" smtClean="0">
                <a:solidFill>
                  <a:srgbClr val="C00000"/>
                </a:solidFill>
              </a:rPr>
              <a:t>S-UMTS</a:t>
            </a:r>
          </a:p>
          <a:p>
            <a:pPr lvl="1"/>
            <a:endParaRPr lang="en-GB" altLang="zh-CN" dirty="0" smtClean="0"/>
          </a:p>
          <a:p>
            <a:pPr lvl="1"/>
            <a:endParaRPr lang="en-GB" altLang="zh-CN" dirty="0" smtClean="0"/>
          </a:p>
          <a:p>
            <a:pPr lvl="1"/>
            <a:endParaRPr lang="en-GB" altLang="zh-CN" dirty="0" smtClean="0"/>
          </a:p>
          <a:p>
            <a:pPr lvl="1"/>
            <a:r>
              <a:rPr lang="en-GB" altLang="zh-CN" dirty="0" smtClean="0"/>
              <a:t>For GSM </a:t>
            </a:r>
            <a:r>
              <a:rPr lang="en-GB" altLang="zh-CN" dirty="0" err="1" smtClean="0"/>
              <a:t>refarming</a:t>
            </a:r>
            <a:r>
              <a:rPr lang="en-GB" altLang="zh-CN" dirty="0" smtClean="0"/>
              <a:t> requirement and increase the feasibility of UMTS system </a:t>
            </a:r>
          </a:p>
          <a:p>
            <a:pPr lvl="1"/>
            <a:r>
              <a:rPr lang="en-GB" altLang="zh-CN" dirty="0" smtClean="0"/>
              <a:t>Use case: hotspot capacity requirement</a:t>
            </a:r>
            <a:endParaRPr lang="en-GB" dirty="0" smtClean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0" y="1617933"/>
            <a:ext cx="3528391" cy="1201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59"/>
          <p:cNvGrpSpPr/>
          <p:nvPr/>
        </p:nvGrpSpPr>
        <p:grpSpPr>
          <a:xfrm>
            <a:off x="2590800" y="4343400"/>
            <a:ext cx="4015389" cy="1152128"/>
            <a:chOff x="2051721" y="4221085"/>
            <a:chExt cx="4303421" cy="1296147"/>
          </a:xfrm>
        </p:grpSpPr>
        <p:grpSp>
          <p:nvGrpSpPr>
            <p:cNvPr id="6" name="组合 67"/>
            <p:cNvGrpSpPr/>
            <p:nvPr/>
          </p:nvGrpSpPr>
          <p:grpSpPr>
            <a:xfrm>
              <a:off x="2051721" y="4221085"/>
              <a:ext cx="4303421" cy="1296147"/>
              <a:chOff x="6081016" y="1224277"/>
              <a:chExt cx="1410735" cy="774998"/>
            </a:xfrm>
          </p:grpSpPr>
          <p:grpSp>
            <p:nvGrpSpPr>
              <p:cNvPr id="9" name="组合 90"/>
              <p:cNvGrpSpPr/>
              <p:nvPr/>
            </p:nvGrpSpPr>
            <p:grpSpPr>
              <a:xfrm>
                <a:off x="6081016" y="1224277"/>
                <a:ext cx="1410735" cy="493901"/>
                <a:chOff x="5502426" y="1062975"/>
                <a:chExt cx="1773492" cy="941650"/>
              </a:xfrm>
            </p:grpSpPr>
            <p:sp>
              <p:nvSpPr>
                <p:cNvPr id="11" name="Trapezoid 115"/>
                <p:cNvSpPr/>
                <p:nvPr/>
              </p:nvSpPr>
              <p:spPr>
                <a:xfrm>
                  <a:off x="6480953" y="1450940"/>
                  <a:ext cx="583211" cy="553685"/>
                </a:xfrm>
                <a:prstGeom prst="trapezoid">
                  <a:avLst/>
                </a:prstGeom>
                <a:ln/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wrap="none" lIns="0" rIns="0" rtlCol="0" anchor="ctr"/>
                <a:lstStyle/>
                <a:p>
                  <a:pPr algn="ctr">
                    <a:lnSpc>
                      <a:spcPts val="1400"/>
                    </a:lnSpc>
                  </a:pPr>
                  <a:r>
                    <a:rPr lang="en-US" altLang="zh-CN" sz="1200" b="1" dirty="0" smtClean="0">
                      <a:solidFill>
                        <a:srgbClr val="000000"/>
                      </a:solidFill>
                    </a:rPr>
                    <a:t>S</a:t>
                  </a:r>
                  <a:r>
                    <a:rPr lang="en-US" sz="1200" b="1" dirty="0" smtClean="0">
                      <a:solidFill>
                        <a:srgbClr val="000000"/>
                      </a:solidFill>
                    </a:rPr>
                    <a:t>-UMTS</a:t>
                  </a:r>
                </a:p>
              </p:txBody>
            </p:sp>
            <p:grpSp>
              <p:nvGrpSpPr>
                <p:cNvPr id="12" name="Group 7"/>
                <p:cNvGrpSpPr>
                  <a:grpSpLocks/>
                </p:cNvGrpSpPr>
                <p:nvPr/>
              </p:nvGrpSpPr>
              <p:grpSpPr>
                <a:xfrm>
                  <a:off x="5537433" y="1424908"/>
                  <a:ext cx="1526732" cy="571503"/>
                  <a:chOff x="4908606" y="2768519"/>
                  <a:chExt cx="1856569" cy="506760"/>
                </a:xfrm>
              </p:grpSpPr>
              <p:sp>
                <p:nvSpPr>
                  <p:cNvPr id="15" name="Trapezoid 113"/>
                  <p:cNvSpPr/>
                  <p:nvPr/>
                </p:nvSpPr>
                <p:spPr>
                  <a:xfrm>
                    <a:off x="4908606" y="2768519"/>
                    <a:ext cx="1204728" cy="491057"/>
                  </a:xfrm>
                  <a:prstGeom prst="trapezoid">
                    <a:avLst/>
                  </a:prstGeom>
                  <a:ln/>
                  <a:effectLst/>
                </p:spPr>
                <p:style>
                  <a:lnRef idx="1">
                    <a:schemeClr val="accent2"/>
                  </a:lnRef>
                  <a:fillRef idx="2">
                    <a:schemeClr val="accent2"/>
                  </a:fillRef>
                  <a:effectRef idx="1">
                    <a:schemeClr val="accent2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altLang="zh-CN" sz="1200" b="1" dirty="0" smtClean="0">
                        <a:solidFill>
                          <a:srgbClr val="000000"/>
                        </a:solidFill>
                      </a:rPr>
                      <a:t>UMTS</a:t>
                    </a:r>
                    <a:endParaRPr lang="en-US" sz="1200" b="1" dirty="0">
                      <a:solidFill>
                        <a:srgbClr val="000000"/>
                      </a:solidFill>
                    </a:endParaRPr>
                  </a:p>
                </p:txBody>
              </p:sp>
              <p:cxnSp>
                <p:nvCxnSpPr>
                  <p:cNvPr id="16" name="Straight Connector 114"/>
                  <p:cNvCxnSpPr/>
                  <p:nvPr/>
                </p:nvCxnSpPr>
                <p:spPr>
                  <a:xfrm flipV="1">
                    <a:off x="4908606" y="3274682"/>
                    <a:ext cx="1856569" cy="597"/>
                  </a:xfrm>
                  <a:prstGeom prst="line">
                    <a:avLst/>
                  </a:prstGeom>
                  <a:ln w="38100"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3" name="TextBox 12"/>
                <p:cNvSpPr txBox="1"/>
                <p:nvPr/>
              </p:nvSpPr>
              <p:spPr>
                <a:xfrm>
                  <a:off x="5502426" y="1062975"/>
                  <a:ext cx="987886" cy="31577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5 MHz</a:t>
                  </a:r>
                  <a:endParaRPr lang="en-US" sz="1200" b="1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6244310" y="1062979"/>
                  <a:ext cx="1031608" cy="58092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 smtClean="0">
                      <a:solidFill>
                        <a:srgbClr val="000000"/>
                      </a:solidFill>
                      <a:latin typeface="Arial" pitchFamily="34" charset="0"/>
                      <a:cs typeface="Arial" pitchFamily="34" charset="0"/>
                    </a:rPr>
                    <a:t>1.25 MHz</a:t>
                  </a:r>
                </a:p>
              </p:txBody>
            </p:sp>
          </p:grpSp>
          <p:sp>
            <p:nvSpPr>
              <p:cNvPr id="10" name="TextBox 9"/>
              <p:cNvSpPr txBox="1"/>
              <p:nvPr/>
            </p:nvSpPr>
            <p:spPr>
              <a:xfrm>
                <a:off x="6215074" y="1722276"/>
                <a:ext cx="117211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200" b="1" dirty="0" smtClean="0">
                    <a:solidFill>
                      <a:srgbClr val="000000"/>
                    </a:solidFill>
                    <a:latin typeface="+mj-lt"/>
                  </a:rPr>
                  <a:t>Band VIII 6MHz</a:t>
                </a:r>
                <a:endParaRPr lang="en-US" sz="1200" b="1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cxnSp>
          <p:nvCxnSpPr>
            <p:cNvPr id="7" name="直接箭头连接符 6"/>
            <p:cNvCxnSpPr/>
            <p:nvPr/>
          </p:nvCxnSpPr>
          <p:spPr>
            <a:xfrm>
              <a:off x="2130078" y="4437110"/>
              <a:ext cx="2376264" cy="0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stealth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/>
            <p:cNvCxnSpPr/>
            <p:nvPr/>
          </p:nvCxnSpPr>
          <p:spPr>
            <a:xfrm>
              <a:off x="4427984" y="4509119"/>
              <a:ext cx="1368152" cy="0"/>
            </a:xfrm>
            <a:prstGeom prst="straightConnector1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headEnd type="stealth" w="med" len="med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Motivation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Filtering solution has been studied since RAN1#74bis meeting</a:t>
            </a:r>
          </a:p>
          <a:p>
            <a:r>
              <a:rPr lang="en-GB" dirty="0" smtClean="0"/>
              <a:t>Scalable bandwidth UMTS by filtering is intended to completed at RAN#62</a:t>
            </a:r>
          </a:p>
          <a:p>
            <a:r>
              <a:rPr lang="en-GB" dirty="0" smtClean="0"/>
              <a:t>Good progress has been achieved at RAN1#76 and </a:t>
            </a:r>
            <a:r>
              <a:rPr lang="en-US" dirty="0" smtClean="0"/>
              <a:t>package </a:t>
            </a:r>
            <a:r>
              <a:rPr lang="en-US" dirty="0" smtClean="0"/>
              <a:t>CR to TR25.701 compiling the agreed changes to a single </a:t>
            </a:r>
            <a:r>
              <a:rPr lang="en-US" dirty="0" smtClean="0"/>
              <a:t>CR has been approved</a:t>
            </a:r>
            <a:endParaRPr lang="en-GB" dirty="0" smtClean="0"/>
          </a:p>
          <a:p>
            <a:r>
              <a:rPr lang="en-US" dirty="0" smtClean="0"/>
              <a:t>It is proposed to start a WI </a:t>
            </a:r>
            <a:r>
              <a:rPr lang="en-US" dirty="0" smtClean="0"/>
              <a:t>targeting Rel-12</a:t>
            </a: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Objective (1/2)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92500" lnSpcReduction="10000"/>
          </a:bodyPr>
          <a:lstStyle/>
          <a:p>
            <a:r>
              <a:rPr lang="en-GB" altLang="zh-CN" dirty="0" smtClean="0"/>
              <a:t>Define the support for</a:t>
            </a:r>
            <a:r>
              <a:rPr lang="en-US" altLang="zh-CN" dirty="0" smtClean="0"/>
              <a:t> Scalable Bandwidth UMTS by Filtering for the HSDPA carrier aggregation operation </a:t>
            </a:r>
            <a:r>
              <a:rPr lang="en-US" altLang="zh-CN" dirty="0" smtClean="0"/>
              <a:t>mode</a:t>
            </a:r>
          </a:p>
          <a:p>
            <a:pPr lvl="1"/>
            <a:r>
              <a:rPr lang="en-US" altLang="zh-CN" dirty="0" smtClean="0"/>
              <a:t> </a:t>
            </a:r>
            <a:r>
              <a:rPr lang="en-US" altLang="zh-CN" dirty="0" smtClean="0"/>
              <a:t>Based </a:t>
            </a:r>
            <a:r>
              <a:rPr lang="en-US" altLang="zh-CN" dirty="0" smtClean="0"/>
              <a:t>on the chip zeroing filtering </a:t>
            </a:r>
            <a:r>
              <a:rPr lang="en-US" altLang="zh-CN" dirty="0" smtClean="0"/>
              <a:t>solution</a:t>
            </a:r>
          </a:p>
          <a:p>
            <a:r>
              <a:rPr lang="en-GB" altLang="zh-CN" dirty="0" smtClean="0"/>
              <a:t>Define</a:t>
            </a:r>
            <a:r>
              <a:rPr lang="en-US" altLang="zh-CN" dirty="0" smtClean="0"/>
              <a:t> </a:t>
            </a:r>
            <a:r>
              <a:rPr lang="en-US" altLang="zh-CN" dirty="0" smtClean="0"/>
              <a:t>the support for Scalable Bandwidth UMTS by Filtering for the standalone narrow-band operation, focusing on 2.5MHz bandwidth (supporting both voice and data </a:t>
            </a:r>
            <a:r>
              <a:rPr lang="en-US" altLang="zh-CN" dirty="0" smtClean="0"/>
              <a:t>services)</a:t>
            </a:r>
          </a:p>
          <a:p>
            <a:pPr lvl="1"/>
            <a:r>
              <a:rPr lang="en-GB" altLang="zh-CN" dirty="0" smtClean="0"/>
              <a:t>After </a:t>
            </a:r>
            <a:r>
              <a:rPr lang="en-GB" altLang="zh-CN" dirty="0" smtClean="0"/>
              <a:t>selecting one suitable solution among basic filtering (no chip zeroing) and chip zeroing </a:t>
            </a:r>
            <a:r>
              <a:rPr lang="en-GB" altLang="zh-CN" dirty="0" smtClean="0"/>
              <a:t>filtering</a:t>
            </a:r>
            <a:r>
              <a:rPr lang="en-GB" altLang="zh-CN" dirty="0" smtClean="0"/>
              <a:t/>
            </a:r>
            <a:br>
              <a:rPr lang="en-GB" altLang="zh-CN" dirty="0" smtClean="0"/>
            </a:br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" pitchFamily="34" charset="0"/>
                <a:cs typeface="Arial" pitchFamily="34" charset="0"/>
              </a:rPr>
              <a:t>Objective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(2/2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)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/>
          </a:bodyPr>
          <a:lstStyle/>
          <a:p>
            <a:pPr lvl="0"/>
            <a:r>
              <a:rPr lang="en-GB" altLang="zh-CN" dirty="0" smtClean="0"/>
              <a:t>Define the support of Scalable </a:t>
            </a:r>
            <a:r>
              <a:rPr lang="en-US" altLang="zh-CN" dirty="0" smtClean="0"/>
              <a:t>Bandwidth UMTS by Filtering for Bands I (2.1 GHz), V (850 MHz) and VIII (900 MHz). Other bands may be considered later, based on interest.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Introduce the required changes in RAN1, RAN2 and RAN3 specifications, as well as core requirements in RAN4 </a:t>
            </a:r>
            <a:r>
              <a:rPr lang="en-GB" altLang="zh-CN" dirty="0" smtClean="0"/>
              <a:t>specifications</a:t>
            </a:r>
            <a:r>
              <a:rPr lang="en-US" altLang="zh-CN" dirty="0" smtClean="0"/>
              <a:t>.</a:t>
            </a:r>
            <a:endParaRPr lang="zh-CN" altLang="zh-CN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277</Words>
  <Application>Microsoft Office PowerPoint</Application>
  <PresentationFormat>全屏显示(4:3)</PresentationFormat>
  <Paragraphs>40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幻灯片 1</vt:lpstr>
      <vt:lpstr>Deployment  Scenarios and Use Cases</vt:lpstr>
      <vt:lpstr>Motivation</vt:lpstr>
      <vt:lpstr>Objective (1/2)</vt:lpstr>
      <vt:lpstr>Objective (2/2)</vt:lpstr>
    </vt:vector>
  </TitlesOfParts>
  <Company>China Unicom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Han Xiao</dc:creator>
  <cp:lastModifiedBy>Hanxiao</cp:lastModifiedBy>
  <cp:revision>28</cp:revision>
  <dcterms:created xsi:type="dcterms:W3CDTF">2013-08-30T23:18:02Z</dcterms:created>
  <dcterms:modified xsi:type="dcterms:W3CDTF">2014-03-02T02:41:13Z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1378129772</vt:lpwstr>
  </property>
  <property fmtid="{D5CDD505-2E9C-101B-9397-08002B2CF9AE}" pid="3" name="_ms_pID_725343">
    <vt:lpwstr>(2)Ax6v3MsOBGwQn3Nox3eiQ/mVDwEFC7q7Opc/idTlAvn2JLkTv4xUAgV3iwVhI36+6KxbopIu_x000d_
s8go594Sd6liXYUDTAye2TECdyQ69lV0eaQejUbi74UsqcJFoPSKgKp0R6C6qGycEQcUH/RV_x000d_
B0dwL77XZm0moFtZBVpP3CGARRFV+pGzDFNbWwPqrWldK5QVLN++2IhI6zuqeHvzj91qR2cm_x000d_
1sNkD7IQe7rzCyi/Ky</vt:lpwstr>
  </property>
  <property fmtid="{D5CDD505-2E9C-101B-9397-08002B2CF9AE}" pid="4" name="_ms_pID_7253431">
    <vt:lpwstr>g=</vt:lpwstr>
  </property>
</Properties>
</file>