
<file path=[Content_Types].xml><?xml version="1.0" encoding="utf-8"?>
<Types xmlns="http://schemas.openxmlformats.org/package/2006/content-types">
  <Default Extension="png" ContentType="image/png"/>
  <Default Extension="pdf" ContentType="application/pd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544" r:id="rId2"/>
    <p:sldId id="758" r:id="rId3"/>
    <p:sldId id="748" r:id="rId4"/>
    <p:sldId id="728" r:id="rId5"/>
    <p:sldId id="733" r:id="rId6"/>
    <p:sldId id="768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teve Willhoff" initials="SW" lastIdx="10" clrIdx="0"/>
  <p:cmAuthor id="1" name="Arun Raghupathy" initials="AR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98C3"/>
    <a:srgbClr val="6B707E"/>
    <a:srgbClr val="757A88"/>
    <a:srgbClr val="7F84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743" autoAdjust="0"/>
  </p:normalViewPr>
  <p:slideViewPr>
    <p:cSldViewPr snapToGrid="0" snapToObjects="1">
      <p:cViewPr>
        <p:scale>
          <a:sx n="80" d="100"/>
          <a:sy n="80" d="100"/>
        </p:scale>
        <p:origin x="-1542" y="-240"/>
      </p:cViewPr>
      <p:guideLst>
        <p:guide orient="horz" pos="1003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r">
              <a:defRPr sz="1200"/>
            </a:lvl1pPr>
          </a:lstStyle>
          <a:p>
            <a:fld id="{01955B6F-32D6-6E4A-818E-323E9CA853F2}" type="datetimeFigureOut">
              <a:rPr lang="en-US" smtClean="0"/>
              <a:pPr/>
              <a:t>6/13/2013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r">
              <a:defRPr sz="1200"/>
            </a:lvl1pPr>
          </a:lstStyle>
          <a:p>
            <a:fld id="{2D9F35D0-378C-F64D-B306-20B09EA44BE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54734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r">
              <a:defRPr sz="1200"/>
            </a:lvl1pPr>
          </a:lstStyle>
          <a:p>
            <a:fld id="{46A82CAD-E1EA-9348-9F01-98BBB5BCEFAC}" type="datetimeFigureOut">
              <a:rPr lang="en-US" smtClean="0"/>
              <a:pPr/>
              <a:t>6/13/2013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6" rIns="91431" bIns="45716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31" tIns="45716" rIns="91431" bIns="4571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r">
              <a:defRPr sz="1200"/>
            </a:lvl1pPr>
          </a:lstStyle>
          <a:p>
            <a:fld id="{CC0A3409-9418-C049-9706-3B7CEE0956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012659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742809"/>
            <a:ext cx="8229600" cy="1192917"/>
          </a:xfrm>
        </p:spPr>
        <p:txBody>
          <a:bodyPr lIns="0" anchor="b"/>
          <a:lstStyle>
            <a:lvl1pPr>
              <a:defRPr sz="3600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935726"/>
            <a:ext cx="8229600" cy="422426"/>
          </a:xfrm>
        </p:spPr>
        <p:txBody>
          <a:bodyPr lIns="0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NextNav LLC. All Rights Reserved.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483294" y="4522788"/>
            <a:ext cx="3265488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fld id="{C2702691-AF19-1441-927E-A416196DFF0C}" type="datetime4">
              <a:rPr lang="en-US" sz="1200" b="1" smtClean="0">
                <a:solidFill>
                  <a:srgbClr val="0099C9"/>
                </a:solidFill>
                <a:latin typeface="+mj-lt"/>
              </a:rPr>
              <a:pPr/>
              <a:t>June 13, 2013</a:t>
            </a:fld>
            <a:endParaRPr lang="en-US" sz="1200" b="1" dirty="0">
              <a:solidFill>
                <a:srgbClr val="0099C9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/>
              <a:pPr/>
              <a:t>June 13, 2013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NextNav LLC. All Rights Reserved.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25713"/>
            <a:ext cx="8037513" cy="1406525"/>
          </a:xfrm>
        </p:spPr>
        <p:txBody>
          <a:bodyPr bIns="45720" anchor="b">
            <a:normAutofit/>
          </a:bodyPr>
          <a:lstStyle>
            <a:lvl1pPr algn="l">
              <a:defRPr sz="3600" b="1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932238"/>
            <a:ext cx="8037513" cy="519112"/>
          </a:xfrm>
        </p:spPr>
        <p:txBody>
          <a:bodyPr anchor="t">
            <a:normAutofit/>
          </a:bodyPr>
          <a:lstStyle>
            <a:lvl1pPr marL="0" indent="0">
              <a:buNone/>
              <a:defRPr sz="1900">
                <a:solidFill>
                  <a:srgbClr val="4D4F53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© 2012 NextNav LLC. All Rights Reserved.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June 13, 2013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NextNav LLC. All Rights Reserved.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3"/>
          </p:nvPr>
        </p:nvSpPr>
        <p:spPr>
          <a:xfrm>
            <a:off x="457200" y="1592263"/>
            <a:ext cx="4038600" cy="45339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5" name="Content Placeholder 22"/>
          <p:cNvSpPr>
            <a:spLocks noGrp="1"/>
          </p:cNvSpPr>
          <p:nvPr>
            <p:ph sz="quarter" idx="14"/>
          </p:nvPr>
        </p:nvSpPr>
        <p:spPr>
          <a:xfrm>
            <a:off x="4648200" y="1592263"/>
            <a:ext cx="4038600" cy="4533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June 13, 2013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NextNav LLC. All Rights Reserved.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June 13, 2013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NextNav LLC. All Rights Reserved.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592263"/>
            <a:ext cx="8229600" cy="3775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June 13, 2013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NextNav LLC. All Rights Reserved.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7200" y="5367338"/>
            <a:ext cx="8229600" cy="817562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df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408544"/>
            <a:ext cx="21336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 b="1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defRPr>
            </a:lvl1pPr>
          </a:lstStyle>
          <a:p>
            <a:fld id="{77B8D6BD-2D19-364C-A1AD-D85389781F54}" type="datetime4">
              <a:rPr lang="en-US" smtClean="0"/>
              <a:pPr/>
              <a:t>June 13, 2013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82471"/>
            <a:ext cx="6096000" cy="703831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39801"/>
            <a:ext cx="8229600" cy="5104606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08544"/>
            <a:ext cx="2895600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750" b="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© 2012 NextNav LLC. All Rights Reserved.</a:t>
            </a:r>
          </a:p>
        </p:txBody>
      </p:sp>
      <p:pic>
        <p:nvPicPr>
          <p:cNvPr id="8" name="Picture 7" descr="CLB_LogoSelects_KD_12.ai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11"/>
              <a:stretch>
                <a:fillRect/>
              </a:stretch>
            </p:blipFill>
          </mc:Choice>
          <mc:Fallback>
            <p:blipFill>
              <a:blip r:embed="rId12"/>
              <a:stretch>
                <a:fillRect/>
              </a:stretch>
            </p:blipFill>
          </mc:Fallback>
        </mc:AlternateContent>
        <p:spPr>
          <a:xfrm>
            <a:off x="6793306" y="199793"/>
            <a:ext cx="1936984" cy="39301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7" r:id="rId7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1" latinLnBrk="0" hangingPunct="1">
        <a:spcBef>
          <a:spcPct val="0"/>
        </a:spcBef>
        <a:buNone/>
        <a:defRPr sz="3600" b="1" kern="1200" spc="-150">
          <a:solidFill>
            <a:srgbClr val="0099C9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457200" rtl="0" eaLnBrk="1" latinLnBrk="0" hangingPunct="1">
        <a:lnSpc>
          <a:spcPts val="2100"/>
        </a:lnSpc>
        <a:spcBef>
          <a:spcPts val="1200"/>
        </a:spcBef>
        <a:spcAft>
          <a:spcPts val="100"/>
        </a:spcAft>
        <a:buClr>
          <a:schemeClr val="accent1"/>
        </a:buClr>
        <a:buFont typeface="Arial"/>
        <a:buChar char="•"/>
        <a:defRPr sz="1800" kern="1200" spc="-50">
          <a:solidFill>
            <a:schemeClr val="tx1"/>
          </a:solidFill>
          <a:latin typeface="+mj-lt"/>
          <a:ea typeface="+mn-ea"/>
          <a:cs typeface="Times New Roman (Body)"/>
        </a:defRPr>
      </a:lvl1pPr>
      <a:lvl2pPr marL="548640" indent="-182880" algn="l" defTabSz="457200" rtl="0" eaLnBrk="1" latinLnBrk="0" hangingPunct="1">
        <a:lnSpc>
          <a:spcPts val="1700"/>
        </a:lnSpc>
        <a:spcBef>
          <a:spcPts val="400"/>
        </a:spcBef>
        <a:spcAft>
          <a:spcPts val="100"/>
        </a:spcAft>
        <a:buClr>
          <a:schemeClr val="tx1"/>
        </a:buClr>
        <a:buFont typeface="Arial"/>
        <a:buChar char="–"/>
        <a:defRPr sz="1400" kern="1200">
          <a:solidFill>
            <a:srgbClr val="6B707E"/>
          </a:solidFill>
          <a:latin typeface="+mj-lt"/>
          <a:ea typeface="+mn-ea"/>
          <a:cs typeface="Times New Roman (Body)"/>
        </a:defRPr>
      </a:lvl2pPr>
      <a:lvl3pPr marL="777240" indent="-137160" algn="l" defTabSz="457200" rtl="0" eaLnBrk="1" latinLnBrk="0" hangingPunct="1">
        <a:lnSpc>
          <a:spcPts val="1800"/>
        </a:lnSpc>
        <a:spcBef>
          <a:spcPts val="800"/>
        </a:spcBef>
        <a:spcAft>
          <a:spcPts val="100"/>
        </a:spcAft>
        <a:buClr>
          <a:schemeClr val="accent2"/>
        </a:buClr>
        <a:buFont typeface="Arial"/>
        <a:buChar char="•"/>
        <a:defRPr sz="1400" kern="1200" spc="-30">
          <a:solidFill>
            <a:schemeClr val="tx1"/>
          </a:solidFill>
          <a:latin typeface="+mj-lt"/>
          <a:ea typeface="+mn-ea"/>
          <a:cs typeface="Times New Roman (Body)"/>
        </a:defRPr>
      </a:lvl3pPr>
      <a:lvl4pPr marL="1051560" indent="-182880" algn="l" defTabSz="457200" rtl="0" eaLnBrk="1" latinLnBrk="0" hangingPunct="1">
        <a:lnSpc>
          <a:spcPts val="1600"/>
        </a:lnSpc>
        <a:spcBef>
          <a:spcPct val="20000"/>
        </a:spcBef>
        <a:buFont typeface="Arial"/>
        <a:buChar char="–"/>
        <a:defRPr sz="1200" kern="1200">
          <a:solidFill>
            <a:srgbClr val="6B707E"/>
          </a:solidFill>
          <a:latin typeface="+mj-lt"/>
          <a:ea typeface="+mn-ea"/>
          <a:cs typeface="Times New Roman (Body)"/>
        </a:defRPr>
      </a:lvl4pPr>
      <a:lvl5pPr marL="1417320" indent="-182880" algn="l" defTabSz="457200" rtl="0" eaLnBrk="1" latinLnBrk="0" hangingPunct="1">
        <a:lnSpc>
          <a:spcPts val="1600"/>
        </a:lnSpc>
        <a:spcBef>
          <a:spcPts val="1200"/>
        </a:spcBef>
        <a:buClr>
          <a:schemeClr val="accent6"/>
        </a:buClr>
        <a:buFont typeface="Arial"/>
        <a:buChar char="•"/>
        <a:defRPr sz="1200" kern="1200">
          <a:solidFill>
            <a:schemeClr val="tx1"/>
          </a:solidFill>
          <a:latin typeface="+mj-lt"/>
          <a:ea typeface="+mn-ea"/>
          <a:cs typeface="Times New Roman (Body)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RP-130857</a:t>
            </a:r>
            <a:br>
              <a:rPr lang="en-US" dirty="0" smtClean="0"/>
            </a:br>
            <a:r>
              <a:rPr lang="en-US" dirty="0" smtClean="0"/>
              <a:t>Motivation for Metropolitan Beacon System (MBS) for UTRA and LTE Study Item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High Precision Urban and Indoor Positioning across a Metropolitan Area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NextNav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33000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Metropolitan Beacon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The Metropolitan Beacon System is a Terrestrial based beacon system used to complement Global Navigation Satellite System (GNSS) for positioning in GNSS challenged environments of urban canyons and indoor locations</a:t>
            </a:r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/>
              <a:pPr/>
              <a:t>June 13, 2013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NextNav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6781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846"/>
            <a:ext cx="6096000" cy="703831"/>
          </a:xfrm>
        </p:spPr>
        <p:txBody>
          <a:bodyPr/>
          <a:lstStyle/>
          <a:p>
            <a:r>
              <a:rPr lang="en-US" sz="2400" dirty="0" smtClean="0"/>
              <a:t>Motivation for Metropolitan Beacon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37926"/>
            <a:ext cx="8229600" cy="5104606"/>
          </a:xfrm>
        </p:spPr>
        <p:txBody>
          <a:bodyPr/>
          <a:lstStyle/>
          <a:p>
            <a:pPr algn="just"/>
            <a:r>
              <a:rPr lang="en-US" sz="1600" dirty="0" smtClean="0"/>
              <a:t>FCC issued the 2</a:t>
            </a:r>
            <a:r>
              <a:rPr lang="en-US" sz="1600" baseline="30000" dirty="0" smtClean="0"/>
              <a:t>nd</a:t>
            </a:r>
            <a:r>
              <a:rPr lang="en-US" sz="1600" dirty="0" smtClean="0"/>
              <a:t> R&amp;O in 2010 and the 3</a:t>
            </a:r>
            <a:r>
              <a:rPr lang="en-US" sz="1600" baseline="30000" dirty="0" smtClean="0"/>
              <a:t>rd</a:t>
            </a:r>
            <a:r>
              <a:rPr lang="en-US" sz="1600" dirty="0" smtClean="0"/>
              <a:t> R&amp;O in 2011. The R&amp;O contained the following requirements:</a:t>
            </a:r>
          </a:p>
          <a:p>
            <a:pPr lvl="1" algn="just"/>
            <a:r>
              <a:rPr lang="en-US" sz="1200" dirty="0" smtClean="0"/>
              <a:t>Required operators to comply with Phase 2 E911 dialing requirements from a national average to a county/PSAP level</a:t>
            </a:r>
          </a:p>
          <a:p>
            <a:pPr lvl="1" algn="just"/>
            <a:r>
              <a:rPr lang="en-US" sz="1200" dirty="0" smtClean="0"/>
              <a:t> Tightened accuracy standards for network based technologies from 100m(67%)/300m(90%) to 50m(67%)/150m(90%)</a:t>
            </a:r>
          </a:p>
          <a:p>
            <a:pPr algn="just"/>
            <a:r>
              <a:rPr lang="en-US" sz="1600" dirty="0" smtClean="0"/>
              <a:t>It is estimated that 60%</a:t>
            </a:r>
            <a:r>
              <a:rPr lang="en-US" sz="1600" baseline="30000" dirty="0" smtClean="0"/>
              <a:t>[1]</a:t>
            </a:r>
            <a:r>
              <a:rPr lang="en-US" sz="1600" dirty="0" smtClean="0"/>
              <a:t> of wireless calls in the US come from indoor locations, therefore the desire to find people in an emergency in indoor environments is only increasing.</a:t>
            </a:r>
          </a:p>
          <a:p>
            <a:pPr lvl="1" algn="just"/>
            <a:r>
              <a:rPr lang="en-US" sz="1200" dirty="0" smtClean="0"/>
              <a:t>Annually over 150 million Emergency calls </a:t>
            </a:r>
            <a:r>
              <a:rPr lang="en-US" sz="1200" dirty="0"/>
              <a:t>(E911</a:t>
            </a:r>
            <a:r>
              <a:rPr lang="en-US" sz="1200" dirty="0" smtClean="0"/>
              <a:t>)</a:t>
            </a:r>
            <a:r>
              <a:rPr lang="en-US" sz="1200" baseline="30000" dirty="0" smtClean="0"/>
              <a:t>[2]</a:t>
            </a:r>
            <a:r>
              <a:rPr lang="en-US" sz="1200" dirty="0" smtClean="0"/>
              <a:t> are made in the US and over 70%</a:t>
            </a:r>
            <a:r>
              <a:rPr lang="en-US" sz="1200" baseline="30000" dirty="0" smtClean="0"/>
              <a:t>[3]</a:t>
            </a:r>
            <a:r>
              <a:rPr lang="en-US" sz="1200" dirty="0" smtClean="0"/>
              <a:t> from Wireless devices</a:t>
            </a:r>
          </a:p>
          <a:p>
            <a:pPr lvl="1" algn="just"/>
            <a:r>
              <a:rPr lang="en-US" sz="1200" dirty="0" smtClean="0"/>
              <a:t>FCC constituted a committee CSRIC III to study the problems of location in indoor environments during the emergency call (2011-2013)</a:t>
            </a:r>
          </a:p>
          <a:p>
            <a:pPr lvl="1" algn="just"/>
            <a:r>
              <a:rPr lang="en-US" sz="1200" dirty="0" smtClean="0"/>
              <a:t>CSRIC III put together a national test bed with over 8 companies participating (</a:t>
            </a:r>
            <a:r>
              <a:rPr lang="en-US" sz="1200" b="1" dirty="0" smtClean="0"/>
              <a:t>Verizon</a:t>
            </a:r>
            <a:r>
              <a:rPr lang="en-US" sz="1200" b="1" dirty="0"/>
              <a:t>, AT&amp;T, T-Mobile, Sprint, Qualcomm, NextNav, Boeing and Polaris Wireless</a:t>
            </a:r>
            <a:r>
              <a:rPr lang="en-US" sz="1200" dirty="0" smtClean="0"/>
              <a:t>) to characterize the performance of various location technologies in indoor environments</a:t>
            </a:r>
          </a:p>
          <a:p>
            <a:pPr lvl="1" algn="just"/>
            <a:r>
              <a:rPr lang="en-US" sz="1200" dirty="0" smtClean="0"/>
              <a:t>CSRIC III submitted a report to the FCC on the outcome of the test bed</a:t>
            </a:r>
          </a:p>
          <a:p>
            <a:pPr lvl="1" algn="just"/>
            <a:r>
              <a:rPr lang="en-US" sz="1200" dirty="0" smtClean="0"/>
              <a:t>FCC is evaluating the report and is expected to base it’s policy on  indoor location accuracy requirements on the basis of this report</a:t>
            </a:r>
          </a:p>
          <a:p>
            <a:pPr algn="just"/>
            <a:r>
              <a:rPr lang="en-US" sz="1600" dirty="0" smtClean="0"/>
              <a:t>The 2</a:t>
            </a:r>
            <a:r>
              <a:rPr lang="en-US" sz="1600" baseline="30000" dirty="0" smtClean="0"/>
              <a:t>nd</a:t>
            </a:r>
            <a:r>
              <a:rPr lang="en-US" sz="1600" dirty="0" smtClean="0"/>
              <a:t> and 3</a:t>
            </a:r>
            <a:r>
              <a:rPr lang="en-US" sz="1600" baseline="30000" dirty="0" smtClean="0"/>
              <a:t>rd</a:t>
            </a:r>
            <a:r>
              <a:rPr lang="en-US" sz="1600" dirty="0" smtClean="0"/>
              <a:t> R&amp;O has created the need for higher accuracy systems in GNSS challenged areas immediately and the MBS solution is technically</a:t>
            </a:r>
            <a:r>
              <a:rPr lang="en-US" sz="1600" dirty="0"/>
              <a:t> </a:t>
            </a:r>
            <a:r>
              <a:rPr lang="en-US" sz="1600" dirty="0" smtClean="0"/>
              <a:t>capable of meeting that need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/>
              <a:pPr/>
              <a:t>June 13, 2013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NextNav LLC. All Rights Reserved.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5641" y="6125008"/>
            <a:ext cx="6961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/>
              <a:t>[1]: </a:t>
            </a:r>
            <a:r>
              <a:rPr lang="en-US" sz="1200" i="1" dirty="0"/>
              <a:t>JD Power and Associates </a:t>
            </a:r>
            <a:r>
              <a:rPr lang="en-US" sz="1200" i="1" dirty="0" smtClean="0"/>
              <a:t>2012; [2]: National emergency Number Association (NENA); [3]: FCC 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153643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Metropolitan Beacon System (MBS)</a:t>
            </a:r>
            <a:endParaRPr lang="en-US" sz="2400" dirty="0"/>
          </a:p>
        </p:txBody>
      </p:sp>
      <p:sp>
        <p:nvSpPr>
          <p:cNvPr id="6" name="Line 8"/>
          <p:cNvSpPr>
            <a:spLocks noChangeAspect="1" noChangeShapeType="1"/>
          </p:cNvSpPr>
          <p:nvPr/>
        </p:nvSpPr>
        <p:spPr bwMode="auto">
          <a:xfrm>
            <a:off x="3189400" y="1559878"/>
            <a:ext cx="6350" cy="31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7" name="Line 9"/>
          <p:cNvSpPr>
            <a:spLocks noChangeAspect="1" noChangeShapeType="1"/>
          </p:cNvSpPr>
          <p:nvPr/>
        </p:nvSpPr>
        <p:spPr bwMode="auto">
          <a:xfrm flipV="1">
            <a:off x="3184638" y="1534478"/>
            <a:ext cx="11112" cy="396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8" name="Line 10"/>
          <p:cNvSpPr>
            <a:spLocks noChangeAspect="1" noChangeShapeType="1"/>
          </p:cNvSpPr>
          <p:nvPr/>
        </p:nvSpPr>
        <p:spPr bwMode="auto">
          <a:xfrm>
            <a:off x="3181463" y="1578927"/>
            <a:ext cx="19050" cy="666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9" name="Line 11"/>
          <p:cNvSpPr>
            <a:spLocks noChangeAspect="1" noChangeShapeType="1"/>
          </p:cNvSpPr>
          <p:nvPr/>
        </p:nvSpPr>
        <p:spPr bwMode="auto">
          <a:xfrm flipV="1">
            <a:off x="3170351" y="1645603"/>
            <a:ext cx="30163" cy="650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10" name="Line 12"/>
          <p:cNvSpPr>
            <a:spLocks noChangeAspect="1" noChangeShapeType="1"/>
          </p:cNvSpPr>
          <p:nvPr/>
        </p:nvSpPr>
        <p:spPr bwMode="auto">
          <a:xfrm>
            <a:off x="3176700" y="1653540"/>
            <a:ext cx="30163" cy="4921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11" name="Line 13"/>
          <p:cNvSpPr>
            <a:spLocks noChangeAspect="1" noChangeShapeType="1"/>
          </p:cNvSpPr>
          <p:nvPr/>
        </p:nvSpPr>
        <p:spPr bwMode="auto">
          <a:xfrm flipV="1">
            <a:off x="3176701" y="1567814"/>
            <a:ext cx="19050" cy="825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12" name="Line 14"/>
          <p:cNvSpPr>
            <a:spLocks noChangeAspect="1" noChangeShapeType="1"/>
          </p:cNvSpPr>
          <p:nvPr/>
        </p:nvSpPr>
        <p:spPr bwMode="auto">
          <a:xfrm>
            <a:off x="3189400" y="1540828"/>
            <a:ext cx="7938" cy="333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13" name="Line 15"/>
          <p:cNvSpPr>
            <a:spLocks noChangeAspect="1" noChangeShapeType="1"/>
          </p:cNvSpPr>
          <p:nvPr/>
        </p:nvSpPr>
        <p:spPr bwMode="auto">
          <a:xfrm flipV="1">
            <a:off x="3214801" y="1631314"/>
            <a:ext cx="4763" cy="809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14" name="Line 16"/>
          <p:cNvSpPr>
            <a:spLocks noChangeAspect="1" noChangeShapeType="1"/>
          </p:cNvSpPr>
          <p:nvPr/>
        </p:nvSpPr>
        <p:spPr bwMode="auto">
          <a:xfrm>
            <a:off x="3206864" y="1578927"/>
            <a:ext cx="12700" cy="571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15" name="Line 17"/>
          <p:cNvSpPr>
            <a:spLocks noChangeAspect="1" noChangeShapeType="1"/>
          </p:cNvSpPr>
          <p:nvPr/>
        </p:nvSpPr>
        <p:spPr bwMode="auto">
          <a:xfrm flipV="1">
            <a:off x="3203688" y="1529715"/>
            <a:ext cx="4762" cy="4921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16" name="Line 18"/>
          <p:cNvSpPr>
            <a:spLocks noChangeAspect="1" noChangeShapeType="1"/>
          </p:cNvSpPr>
          <p:nvPr/>
        </p:nvSpPr>
        <p:spPr bwMode="auto">
          <a:xfrm flipV="1">
            <a:off x="3200513" y="1529715"/>
            <a:ext cx="3175" cy="1111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17" name="Line 19"/>
          <p:cNvSpPr>
            <a:spLocks noChangeAspect="1" noChangeShapeType="1"/>
          </p:cNvSpPr>
          <p:nvPr/>
        </p:nvSpPr>
        <p:spPr bwMode="auto">
          <a:xfrm>
            <a:off x="3203688" y="1540827"/>
            <a:ext cx="3175" cy="238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18" name="Line 20"/>
          <p:cNvSpPr>
            <a:spLocks noChangeAspect="1" noChangeShapeType="1"/>
          </p:cNvSpPr>
          <p:nvPr/>
        </p:nvSpPr>
        <p:spPr bwMode="auto">
          <a:xfrm flipV="1">
            <a:off x="3206863" y="1564639"/>
            <a:ext cx="4762" cy="88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19" name="Line 21"/>
          <p:cNvSpPr>
            <a:spLocks noChangeAspect="1" noChangeShapeType="1"/>
          </p:cNvSpPr>
          <p:nvPr/>
        </p:nvSpPr>
        <p:spPr bwMode="auto">
          <a:xfrm>
            <a:off x="3211626" y="1653540"/>
            <a:ext cx="11113" cy="25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20" name="Line 22"/>
          <p:cNvSpPr>
            <a:spLocks noChangeAspect="1" noChangeShapeType="1"/>
          </p:cNvSpPr>
          <p:nvPr/>
        </p:nvSpPr>
        <p:spPr bwMode="auto">
          <a:xfrm flipV="1">
            <a:off x="3167176" y="1448752"/>
            <a:ext cx="22225" cy="2619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21" name="Line 23"/>
          <p:cNvSpPr>
            <a:spLocks noChangeAspect="1" noChangeShapeType="1"/>
          </p:cNvSpPr>
          <p:nvPr/>
        </p:nvSpPr>
        <p:spPr bwMode="auto">
          <a:xfrm>
            <a:off x="3195751" y="1458278"/>
            <a:ext cx="7938" cy="2397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22" name="Line 24"/>
          <p:cNvSpPr>
            <a:spLocks noChangeAspect="1" noChangeShapeType="1"/>
          </p:cNvSpPr>
          <p:nvPr/>
        </p:nvSpPr>
        <p:spPr bwMode="auto">
          <a:xfrm flipV="1">
            <a:off x="3211626" y="1678939"/>
            <a:ext cx="11113" cy="269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23" name="Line 25"/>
          <p:cNvSpPr>
            <a:spLocks noChangeAspect="1" noChangeShapeType="1"/>
          </p:cNvSpPr>
          <p:nvPr/>
        </p:nvSpPr>
        <p:spPr bwMode="auto">
          <a:xfrm>
            <a:off x="3195750" y="1458277"/>
            <a:ext cx="26988" cy="2206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24" name="Line 26"/>
          <p:cNvSpPr>
            <a:spLocks noChangeAspect="1" noChangeShapeType="1"/>
          </p:cNvSpPr>
          <p:nvPr/>
        </p:nvSpPr>
        <p:spPr bwMode="auto">
          <a:xfrm>
            <a:off x="3167175" y="1702752"/>
            <a:ext cx="36514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25" name="Line 27"/>
          <p:cNvSpPr>
            <a:spLocks noChangeAspect="1" noChangeShapeType="1"/>
          </p:cNvSpPr>
          <p:nvPr/>
        </p:nvSpPr>
        <p:spPr bwMode="auto">
          <a:xfrm flipV="1">
            <a:off x="3189401" y="1421764"/>
            <a:ext cx="3175" cy="381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grpSp>
        <p:nvGrpSpPr>
          <p:cNvPr id="26" name="Group 28"/>
          <p:cNvGrpSpPr>
            <a:grpSpLocks noChangeAspect="1"/>
          </p:cNvGrpSpPr>
          <p:nvPr/>
        </p:nvGrpSpPr>
        <p:grpSpPr bwMode="auto">
          <a:xfrm>
            <a:off x="3011602" y="2555240"/>
            <a:ext cx="284163" cy="285750"/>
            <a:chOff x="1585" y="1720"/>
            <a:chExt cx="170" cy="200"/>
          </a:xfrm>
        </p:grpSpPr>
        <p:sp>
          <p:nvSpPr>
            <p:cNvPr id="27" name="Line 29"/>
            <p:cNvSpPr>
              <a:spLocks noChangeAspect="1" noChangeShapeType="1"/>
            </p:cNvSpPr>
            <p:nvPr/>
          </p:nvSpPr>
          <p:spPr bwMode="auto">
            <a:xfrm>
              <a:off x="1585" y="1720"/>
              <a:ext cx="136" cy="1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" name="Freeform 30"/>
            <p:cNvSpPr>
              <a:spLocks noChangeAspect="1"/>
            </p:cNvSpPr>
            <p:nvPr/>
          </p:nvSpPr>
          <p:spPr bwMode="auto">
            <a:xfrm>
              <a:off x="1698" y="1855"/>
              <a:ext cx="57" cy="65"/>
            </a:xfrm>
            <a:custGeom>
              <a:avLst/>
              <a:gdLst>
                <a:gd name="T0" fmla="*/ 0 w 57"/>
                <a:gd name="T1" fmla="*/ 42 h 65"/>
                <a:gd name="T2" fmla="*/ 57 w 57"/>
                <a:gd name="T3" fmla="*/ 65 h 65"/>
                <a:gd name="T4" fmla="*/ 38 w 57"/>
                <a:gd name="T5" fmla="*/ 0 h 65"/>
                <a:gd name="T6" fmla="*/ 0 w 57"/>
                <a:gd name="T7" fmla="*/ 42 h 6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"/>
                <a:gd name="T13" fmla="*/ 0 h 65"/>
                <a:gd name="T14" fmla="*/ 57 w 57"/>
                <a:gd name="T15" fmla="*/ 65 h 6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" h="65">
                  <a:moveTo>
                    <a:pt x="0" y="42"/>
                  </a:moveTo>
                  <a:lnTo>
                    <a:pt x="57" y="65"/>
                  </a:lnTo>
                  <a:lnTo>
                    <a:pt x="38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29" name="Rectangle 31"/>
          <p:cNvSpPr>
            <a:spLocks noChangeAspect="1" noChangeArrowheads="1"/>
          </p:cNvSpPr>
          <p:nvPr/>
        </p:nvSpPr>
        <p:spPr bwMode="auto">
          <a:xfrm>
            <a:off x="3184638" y="1205865"/>
            <a:ext cx="1019175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/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endParaRPr lang="en-US" dirty="0"/>
          </a:p>
        </p:txBody>
      </p:sp>
      <p:sp>
        <p:nvSpPr>
          <p:cNvPr id="30" name="Rectangle 32"/>
          <p:cNvSpPr>
            <a:spLocks noChangeAspect="1" noChangeArrowheads="1"/>
          </p:cNvSpPr>
          <p:nvPr/>
        </p:nvSpPr>
        <p:spPr bwMode="auto">
          <a:xfrm>
            <a:off x="3221136" y="1208203"/>
            <a:ext cx="823945" cy="135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en-US" sz="1100" dirty="0" smtClean="0">
                <a:solidFill>
                  <a:srgbClr val="000000"/>
                </a:solidFill>
                <a:latin typeface="+mj-lt"/>
              </a:rPr>
              <a:t>MBS Beacon</a:t>
            </a:r>
            <a:endParaRPr lang="en-US" sz="1100" dirty="0">
              <a:latin typeface="+mj-lt"/>
            </a:endParaRPr>
          </a:p>
        </p:txBody>
      </p:sp>
      <p:grpSp>
        <p:nvGrpSpPr>
          <p:cNvPr id="31" name="Group 33"/>
          <p:cNvGrpSpPr>
            <a:grpSpLocks noChangeAspect="1"/>
          </p:cNvGrpSpPr>
          <p:nvPr/>
        </p:nvGrpSpPr>
        <p:grpSpPr bwMode="auto">
          <a:xfrm>
            <a:off x="3492614" y="2463165"/>
            <a:ext cx="612775" cy="669925"/>
            <a:chOff x="1874" y="1654"/>
            <a:chExt cx="368" cy="472"/>
          </a:xfrm>
        </p:grpSpPr>
        <p:sp>
          <p:nvSpPr>
            <p:cNvPr id="32" name="Line 34"/>
            <p:cNvSpPr>
              <a:spLocks noChangeAspect="1" noChangeShapeType="1"/>
            </p:cNvSpPr>
            <p:nvPr/>
          </p:nvSpPr>
          <p:spPr bwMode="auto">
            <a:xfrm flipH="1">
              <a:off x="1906" y="1654"/>
              <a:ext cx="336" cy="4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" name="Freeform 35"/>
            <p:cNvSpPr>
              <a:spLocks noChangeAspect="1"/>
            </p:cNvSpPr>
            <p:nvPr/>
          </p:nvSpPr>
          <p:spPr bwMode="auto">
            <a:xfrm>
              <a:off x="1874" y="2060"/>
              <a:ext cx="55" cy="66"/>
            </a:xfrm>
            <a:custGeom>
              <a:avLst/>
              <a:gdLst>
                <a:gd name="T0" fmla="*/ 15 w 55"/>
                <a:gd name="T1" fmla="*/ 0 h 66"/>
                <a:gd name="T2" fmla="*/ 0 w 55"/>
                <a:gd name="T3" fmla="*/ 66 h 66"/>
                <a:gd name="T4" fmla="*/ 55 w 55"/>
                <a:gd name="T5" fmla="*/ 40 h 66"/>
                <a:gd name="T6" fmla="*/ 15 w 55"/>
                <a:gd name="T7" fmla="*/ 0 h 6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5"/>
                <a:gd name="T13" fmla="*/ 0 h 66"/>
                <a:gd name="T14" fmla="*/ 55 w 55"/>
                <a:gd name="T15" fmla="*/ 66 h 6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5" h="66">
                  <a:moveTo>
                    <a:pt x="15" y="0"/>
                  </a:moveTo>
                  <a:lnTo>
                    <a:pt x="0" y="66"/>
                  </a:lnTo>
                  <a:lnTo>
                    <a:pt x="55" y="4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34" name="Group 1286"/>
          <p:cNvGrpSpPr>
            <a:grpSpLocks noChangeAspect="1"/>
          </p:cNvGrpSpPr>
          <p:nvPr/>
        </p:nvGrpSpPr>
        <p:grpSpPr bwMode="auto">
          <a:xfrm>
            <a:off x="3340213" y="1872614"/>
            <a:ext cx="539750" cy="941388"/>
            <a:chOff x="1781" y="1240"/>
            <a:chExt cx="326" cy="662"/>
          </a:xfrm>
        </p:grpSpPr>
        <p:grpSp>
          <p:nvGrpSpPr>
            <p:cNvPr id="35" name="Group 37"/>
            <p:cNvGrpSpPr>
              <a:grpSpLocks noChangeAspect="1"/>
            </p:cNvGrpSpPr>
            <p:nvPr/>
          </p:nvGrpSpPr>
          <p:grpSpPr bwMode="auto">
            <a:xfrm>
              <a:off x="1781" y="1240"/>
              <a:ext cx="326" cy="662"/>
              <a:chOff x="1781" y="1240"/>
              <a:chExt cx="326" cy="662"/>
            </a:xfrm>
          </p:grpSpPr>
          <p:sp>
            <p:nvSpPr>
              <p:cNvPr id="46" name="Freeform 38"/>
              <p:cNvSpPr>
                <a:spLocks noChangeAspect="1"/>
              </p:cNvSpPr>
              <p:nvPr/>
            </p:nvSpPr>
            <p:spPr bwMode="auto">
              <a:xfrm>
                <a:off x="1781" y="1382"/>
                <a:ext cx="326" cy="90"/>
              </a:xfrm>
              <a:custGeom>
                <a:avLst/>
                <a:gdLst>
                  <a:gd name="T0" fmla="*/ 242 w 326"/>
                  <a:gd name="T1" fmla="*/ 90 h 90"/>
                  <a:gd name="T2" fmla="*/ 326 w 326"/>
                  <a:gd name="T3" fmla="*/ 42 h 90"/>
                  <a:gd name="T4" fmla="*/ 91 w 326"/>
                  <a:gd name="T5" fmla="*/ 0 h 90"/>
                  <a:gd name="T6" fmla="*/ 0 w 326"/>
                  <a:gd name="T7" fmla="*/ 51 h 90"/>
                  <a:gd name="T8" fmla="*/ 242 w 326"/>
                  <a:gd name="T9" fmla="*/ 90 h 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6"/>
                  <a:gd name="T16" fmla="*/ 0 h 90"/>
                  <a:gd name="T17" fmla="*/ 326 w 326"/>
                  <a:gd name="T18" fmla="*/ 90 h 9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6" h="90">
                    <a:moveTo>
                      <a:pt x="242" y="90"/>
                    </a:moveTo>
                    <a:lnTo>
                      <a:pt x="326" y="42"/>
                    </a:lnTo>
                    <a:lnTo>
                      <a:pt x="91" y="0"/>
                    </a:lnTo>
                    <a:lnTo>
                      <a:pt x="0" y="51"/>
                    </a:lnTo>
                    <a:lnTo>
                      <a:pt x="242" y="90"/>
                    </a:lnTo>
                    <a:close/>
                  </a:path>
                </a:pathLst>
              </a:custGeom>
              <a:solidFill>
                <a:srgbClr val="5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7" name="Freeform 39"/>
              <p:cNvSpPr>
                <a:spLocks noChangeAspect="1"/>
              </p:cNvSpPr>
              <p:nvPr/>
            </p:nvSpPr>
            <p:spPr bwMode="auto">
              <a:xfrm>
                <a:off x="1798" y="1240"/>
                <a:ext cx="271" cy="42"/>
              </a:xfrm>
              <a:custGeom>
                <a:avLst/>
                <a:gdLst>
                  <a:gd name="T0" fmla="*/ 0 w 271"/>
                  <a:gd name="T1" fmla="*/ 21 h 42"/>
                  <a:gd name="T2" fmla="*/ 212 w 271"/>
                  <a:gd name="T3" fmla="*/ 42 h 42"/>
                  <a:gd name="T4" fmla="*/ 271 w 271"/>
                  <a:gd name="T5" fmla="*/ 23 h 42"/>
                  <a:gd name="T6" fmla="*/ 64 w 271"/>
                  <a:gd name="T7" fmla="*/ 0 h 42"/>
                  <a:gd name="T8" fmla="*/ 0 w 271"/>
                  <a:gd name="T9" fmla="*/ 21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1"/>
                  <a:gd name="T16" fmla="*/ 0 h 42"/>
                  <a:gd name="T17" fmla="*/ 271 w 271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1" h="42">
                    <a:moveTo>
                      <a:pt x="0" y="21"/>
                    </a:moveTo>
                    <a:lnTo>
                      <a:pt x="212" y="42"/>
                    </a:lnTo>
                    <a:lnTo>
                      <a:pt x="271" y="23"/>
                    </a:lnTo>
                    <a:lnTo>
                      <a:pt x="64" y="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5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8" name="Freeform 40"/>
              <p:cNvSpPr>
                <a:spLocks noChangeAspect="1"/>
              </p:cNvSpPr>
              <p:nvPr/>
            </p:nvSpPr>
            <p:spPr bwMode="auto">
              <a:xfrm>
                <a:off x="2013" y="1266"/>
                <a:ext cx="56" cy="189"/>
              </a:xfrm>
              <a:custGeom>
                <a:avLst/>
                <a:gdLst>
                  <a:gd name="T0" fmla="*/ 0 w 56"/>
                  <a:gd name="T1" fmla="*/ 19 h 189"/>
                  <a:gd name="T2" fmla="*/ 56 w 56"/>
                  <a:gd name="T3" fmla="*/ 0 h 189"/>
                  <a:gd name="T4" fmla="*/ 56 w 56"/>
                  <a:gd name="T5" fmla="*/ 158 h 189"/>
                  <a:gd name="T6" fmla="*/ 0 w 56"/>
                  <a:gd name="T7" fmla="*/ 189 h 189"/>
                  <a:gd name="T8" fmla="*/ 0 w 56"/>
                  <a:gd name="T9" fmla="*/ 19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"/>
                  <a:gd name="T16" fmla="*/ 0 h 189"/>
                  <a:gd name="T17" fmla="*/ 56 w 56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" h="189">
                    <a:moveTo>
                      <a:pt x="0" y="19"/>
                    </a:moveTo>
                    <a:lnTo>
                      <a:pt x="56" y="0"/>
                    </a:lnTo>
                    <a:lnTo>
                      <a:pt x="56" y="158"/>
                    </a:lnTo>
                    <a:lnTo>
                      <a:pt x="0" y="189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" name="Freeform 41"/>
              <p:cNvSpPr>
                <a:spLocks noChangeAspect="1"/>
              </p:cNvSpPr>
              <p:nvPr/>
            </p:nvSpPr>
            <p:spPr bwMode="auto">
              <a:xfrm>
                <a:off x="1796" y="1264"/>
                <a:ext cx="212" cy="189"/>
              </a:xfrm>
              <a:custGeom>
                <a:avLst/>
                <a:gdLst>
                  <a:gd name="T0" fmla="*/ 2 w 212"/>
                  <a:gd name="T1" fmla="*/ 0 h 189"/>
                  <a:gd name="T2" fmla="*/ 212 w 212"/>
                  <a:gd name="T3" fmla="*/ 23 h 189"/>
                  <a:gd name="T4" fmla="*/ 212 w 212"/>
                  <a:gd name="T5" fmla="*/ 189 h 189"/>
                  <a:gd name="T6" fmla="*/ 0 w 212"/>
                  <a:gd name="T7" fmla="*/ 151 h 189"/>
                  <a:gd name="T8" fmla="*/ 2 w 212"/>
                  <a:gd name="T9" fmla="*/ 0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2"/>
                  <a:gd name="T16" fmla="*/ 0 h 189"/>
                  <a:gd name="T17" fmla="*/ 212 w 212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2" h="189">
                    <a:moveTo>
                      <a:pt x="2" y="0"/>
                    </a:moveTo>
                    <a:lnTo>
                      <a:pt x="212" y="23"/>
                    </a:lnTo>
                    <a:lnTo>
                      <a:pt x="212" y="189"/>
                    </a:lnTo>
                    <a:lnTo>
                      <a:pt x="0" y="15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7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" name="Freeform 42"/>
              <p:cNvSpPr>
                <a:spLocks noChangeAspect="1"/>
              </p:cNvSpPr>
              <p:nvPr/>
            </p:nvSpPr>
            <p:spPr bwMode="auto">
              <a:xfrm>
                <a:off x="2026" y="1427"/>
                <a:ext cx="81" cy="475"/>
              </a:xfrm>
              <a:custGeom>
                <a:avLst/>
                <a:gdLst>
                  <a:gd name="T0" fmla="*/ 81 w 81"/>
                  <a:gd name="T1" fmla="*/ 0 h 475"/>
                  <a:gd name="T2" fmla="*/ 0 w 81"/>
                  <a:gd name="T3" fmla="*/ 51 h 475"/>
                  <a:gd name="T4" fmla="*/ 0 w 81"/>
                  <a:gd name="T5" fmla="*/ 475 h 475"/>
                  <a:gd name="T6" fmla="*/ 81 w 81"/>
                  <a:gd name="T7" fmla="*/ 415 h 475"/>
                  <a:gd name="T8" fmla="*/ 81 w 81"/>
                  <a:gd name="T9" fmla="*/ 0 h 4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1"/>
                  <a:gd name="T16" fmla="*/ 0 h 475"/>
                  <a:gd name="T17" fmla="*/ 81 w 81"/>
                  <a:gd name="T18" fmla="*/ 475 h 4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1" h="475">
                    <a:moveTo>
                      <a:pt x="81" y="0"/>
                    </a:moveTo>
                    <a:lnTo>
                      <a:pt x="0" y="51"/>
                    </a:lnTo>
                    <a:lnTo>
                      <a:pt x="0" y="475"/>
                    </a:lnTo>
                    <a:lnTo>
                      <a:pt x="81" y="415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" name="Freeform 43"/>
              <p:cNvSpPr>
                <a:spLocks noChangeAspect="1"/>
              </p:cNvSpPr>
              <p:nvPr/>
            </p:nvSpPr>
            <p:spPr bwMode="auto">
              <a:xfrm>
                <a:off x="1781" y="1434"/>
                <a:ext cx="241" cy="468"/>
              </a:xfrm>
              <a:custGeom>
                <a:avLst/>
                <a:gdLst>
                  <a:gd name="T0" fmla="*/ 0 w 241"/>
                  <a:gd name="T1" fmla="*/ 0 h 468"/>
                  <a:gd name="T2" fmla="*/ 241 w 241"/>
                  <a:gd name="T3" fmla="*/ 44 h 468"/>
                  <a:gd name="T4" fmla="*/ 241 w 241"/>
                  <a:gd name="T5" fmla="*/ 468 h 468"/>
                  <a:gd name="T6" fmla="*/ 0 w 241"/>
                  <a:gd name="T7" fmla="*/ 411 h 468"/>
                  <a:gd name="T8" fmla="*/ 0 w 241"/>
                  <a:gd name="T9" fmla="*/ 0 h 4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1"/>
                  <a:gd name="T16" fmla="*/ 0 h 468"/>
                  <a:gd name="T17" fmla="*/ 241 w 241"/>
                  <a:gd name="T18" fmla="*/ 468 h 4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1" h="468">
                    <a:moveTo>
                      <a:pt x="0" y="0"/>
                    </a:moveTo>
                    <a:lnTo>
                      <a:pt x="241" y="44"/>
                    </a:lnTo>
                    <a:lnTo>
                      <a:pt x="241" y="468"/>
                    </a:lnTo>
                    <a:lnTo>
                      <a:pt x="0" y="4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6" name="Group 44"/>
            <p:cNvGrpSpPr>
              <a:grpSpLocks noChangeAspect="1"/>
            </p:cNvGrpSpPr>
            <p:nvPr/>
          </p:nvGrpSpPr>
          <p:grpSpPr bwMode="auto">
            <a:xfrm>
              <a:off x="1807" y="1271"/>
              <a:ext cx="204" cy="278"/>
              <a:chOff x="1807" y="1271"/>
              <a:chExt cx="204" cy="278"/>
            </a:xfrm>
          </p:grpSpPr>
          <p:sp>
            <p:nvSpPr>
              <p:cNvPr id="37" name="Freeform 45"/>
              <p:cNvSpPr>
                <a:spLocks noChangeAspect="1"/>
              </p:cNvSpPr>
              <p:nvPr/>
            </p:nvSpPr>
            <p:spPr bwMode="auto">
              <a:xfrm>
                <a:off x="1807" y="1271"/>
                <a:ext cx="27" cy="13"/>
              </a:xfrm>
              <a:custGeom>
                <a:avLst/>
                <a:gdLst>
                  <a:gd name="T0" fmla="*/ 0 w 27"/>
                  <a:gd name="T1" fmla="*/ 0 h 13"/>
                  <a:gd name="T2" fmla="*/ 27 w 27"/>
                  <a:gd name="T3" fmla="*/ 4 h 13"/>
                  <a:gd name="T4" fmla="*/ 27 w 27"/>
                  <a:gd name="T5" fmla="*/ 13 h 13"/>
                  <a:gd name="T6" fmla="*/ 0 w 27"/>
                  <a:gd name="T7" fmla="*/ 9 h 13"/>
                  <a:gd name="T8" fmla="*/ 0 w 27"/>
                  <a:gd name="T9" fmla="*/ 0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13"/>
                  <a:gd name="T17" fmla="*/ 27 w 27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13">
                    <a:moveTo>
                      <a:pt x="0" y="0"/>
                    </a:moveTo>
                    <a:lnTo>
                      <a:pt x="27" y="4"/>
                    </a:lnTo>
                    <a:lnTo>
                      <a:pt x="27" y="13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" name="Freeform 46"/>
              <p:cNvSpPr>
                <a:spLocks noChangeAspect="1"/>
              </p:cNvSpPr>
              <p:nvPr/>
            </p:nvSpPr>
            <p:spPr bwMode="auto">
              <a:xfrm>
                <a:off x="1848" y="1301"/>
                <a:ext cx="27" cy="10"/>
              </a:xfrm>
              <a:custGeom>
                <a:avLst/>
                <a:gdLst>
                  <a:gd name="T0" fmla="*/ 0 w 27"/>
                  <a:gd name="T1" fmla="*/ 0 h 10"/>
                  <a:gd name="T2" fmla="*/ 27 w 27"/>
                  <a:gd name="T3" fmla="*/ 2 h 10"/>
                  <a:gd name="T4" fmla="*/ 27 w 27"/>
                  <a:gd name="T5" fmla="*/ 10 h 10"/>
                  <a:gd name="T6" fmla="*/ 0 w 27"/>
                  <a:gd name="T7" fmla="*/ 9 h 10"/>
                  <a:gd name="T8" fmla="*/ 0 w 27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10"/>
                  <a:gd name="T17" fmla="*/ 27 w 27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10">
                    <a:moveTo>
                      <a:pt x="0" y="0"/>
                    </a:moveTo>
                    <a:lnTo>
                      <a:pt x="27" y="2"/>
                    </a:lnTo>
                    <a:lnTo>
                      <a:pt x="27" y="10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" name="Freeform 47"/>
              <p:cNvSpPr>
                <a:spLocks noChangeAspect="1"/>
              </p:cNvSpPr>
              <p:nvPr/>
            </p:nvSpPr>
            <p:spPr bwMode="auto">
              <a:xfrm>
                <a:off x="1894" y="1282"/>
                <a:ext cx="27" cy="10"/>
              </a:xfrm>
              <a:custGeom>
                <a:avLst/>
                <a:gdLst>
                  <a:gd name="T0" fmla="*/ 0 w 27"/>
                  <a:gd name="T1" fmla="*/ 0 h 10"/>
                  <a:gd name="T2" fmla="*/ 27 w 27"/>
                  <a:gd name="T3" fmla="*/ 2 h 10"/>
                  <a:gd name="T4" fmla="*/ 27 w 27"/>
                  <a:gd name="T5" fmla="*/ 10 h 10"/>
                  <a:gd name="T6" fmla="*/ 0 w 27"/>
                  <a:gd name="T7" fmla="*/ 8 h 10"/>
                  <a:gd name="T8" fmla="*/ 0 w 27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10"/>
                  <a:gd name="T17" fmla="*/ 27 w 27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10">
                    <a:moveTo>
                      <a:pt x="0" y="0"/>
                    </a:moveTo>
                    <a:lnTo>
                      <a:pt x="27" y="2"/>
                    </a:lnTo>
                    <a:lnTo>
                      <a:pt x="27" y="10"/>
                    </a:lnTo>
                    <a:lnTo>
                      <a:pt x="0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" name="Freeform 48"/>
              <p:cNvSpPr>
                <a:spLocks noChangeAspect="1"/>
              </p:cNvSpPr>
              <p:nvPr/>
            </p:nvSpPr>
            <p:spPr bwMode="auto">
              <a:xfrm>
                <a:off x="1941" y="1287"/>
                <a:ext cx="27" cy="10"/>
              </a:xfrm>
              <a:custGeom>
                <a:avLst/>
                <a:gdLst>
                  <a:gd name="T0" fmla="*/ 0 w 27"/>
                  <a:gd name="T1" fmla="*/ 0 h 10"/>
                  <a:gd name="T2" fmla="*/ 27 w 27"/>
                  <a:gd name="T3" fmla="*/ 2 h 10"/>
                  <a:gd name="T4" fmla="*/ 27 w 27"/>
                  <a:gd name="T5" fmla="*/ 10 h 10"/>
                  <a:gd name="T6" fmla="*/ 0 w 27"/>
                  <a:gd name="T7" fmla="*/ 9 h 10"/>
                  <a:gd name="T8" fmla="*/ 0 w 27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10"/>
                  <a:gd name="T17" fmla="*/ 27 w 27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10">
                    <a:moveTo>
                      <a:pt x="0" y="0"/>
                    </a:moveTo>
                    <a:lnTo>
                      <a:pt x="27" y="2"/>
                    </a:lnTo>
                    <a:lnTo>
                      <a:pt x="27" y="10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" name="Freeform 49"/>
              <p:cNvSpPr>
                <a:spLocks noChangeAspect="1"/>
              </p:cNvSpPr>
              <p:nvPr/>
            </p:nvSpPr>
            <p:spPr bwMode="auto">
              <a:xfrm>
                <a:off x="1941" y="1313"/>
                <a:ext cx="27" cy="12"/>
              </a:xfrm>
              <a:custGeom>
                <a:avLst/>
                <a:gdLst>
                  <a:gd name="T0" fmla="*/ 0 w 27"/>
                  <a:gd name="T1" fmla="*/ 0 h 12"/>
                  <a:gd name="T2" fmla="*/ 27 w 27"/>
                  <a:gd name="T3" fmla="*/ 2 h 12"/>
                  <a:gd name="T4" fmla="*/ 27 w 27"/>
                  <a:gd name="T5" fmla="*/ 12 h 12"/>
                  <a:gd name="T6" fmla="*/ 0 w 27"/>
                  <a:gd name="T7" fmla="*/ 9 h 12"/>
                  <a:gd name="T8" fmla="*/ 0 w 27"/>
                  <a:gd name="T9" fmla="*/ 0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12"/>
                  <a:gd name="T17" fmla="*/ 27 w 27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12">
                    <a:moveTo>
                      <a:pt x="0" y="0"/>
                    </a:moveTo>
                    <a:lnTo>
                      <a:pt x="27" y="2"/>
                    </a:lnTo>
                    <a:lnTo>
                      <a:pt x="27" y="12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" name="Freeform 50"/>
              <p:cNvSpPr>
                <a:spLocks noChangeAspect="1"/>
              </p:cNvSpPr>
              <p:nvPr/>
            </p:nvSpPr>
            <p:spPr bwMode="auto">
              <a:xfrm>
                <a:off x="1892" y="1337"/>
                <a:ext cx="28" cy="12"/>
              </a:xfrm>
              <a:custGeom>
                <a:avLst/>
                <a:gdLst>
                  <a:gd name="T0" fmla="*/ 0 w 28"/>
                  <a:gd name="T1" fmla="*/ 0 h 12"/>
                  <a:gd name="T2" fmla="*/ 28 w 28"/>
                  <a:gd name="T3" fmla="*/ 4 h 12"/>
                  <a:gd name="T4" fmla="*/ 28 w 28"/>
                  <a:gd name="T5" fmla="*/ 12 h 12"/>
                  <a:gd name="T6" fmla="*/ 0 w 28"/>
                  <a:gd name="T7" fmla="*/ 11 h 12"/>
                  <a:gd name="T8" fmla="*/ 0 w 28"/>
                  <a:gd name="T9" fmla="*/ 0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12"/>
                  <a:gd name="T17" fmla="*/ 28 w 28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12">
                    <a:moveTo>
                      <a:pt x="0" y="0"/>
                    </a:moveTo>
                    <a:lnTo>
                      <a:pt x="28" y="4"/>
                    </a:lnTo>
                    <a:lnTo>
                      <a:pt x="28" y="12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3" name="Freeform 51"/>
              <p:cNvSpPr>
                <a:spLocks noChangeAspect="1"/>
              </p:cNvSpPr>
              <p:nvPr/>
            </p:nvSpPr>
            <p:spPr bwMode="auto">
              <a:xfrm>
                <a:off x="1941" y="1370"/>
                <a:ext cx="27" cy="11"/>
              </a:xfrm>
              <a:custGeom>
                <a:avLst/>
                <a:gdLst>
                  <a:gd name="T0" fmla="*/ 0 w 27"/>
                  <a:gd name="T1" fmla="*/ 0 h 11"/>
                  <a:gd name="T2" fmla="*/ 27 w 27"/>
                  <a:gd name="T3" fmla="*/ 2 h 11"/>
                  <a:gd name="T4" fmla="*/ 27 w 27"/>
                  <a:gd name="T5" fmla="*/ 11 h 11"/>
                  <a:gd name="T6" fmla="*/ 0 w 27"/>
                  <a:gd name="T7" fmla="*/ 9 h 11"/>
                  <a:gd name="T8" fmla="*/ 0 w 27"/>
                  <a:gd name="T9" fmla="*/ 0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11"/>
                  <a:gd name="T17" fmla="*/ 27 w 27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11">
                    <a:moveTo>
                      <a:pt x="0" y="0"/>
                    </a:moveTo>
                    <a:lnTo>
                      <a:pt x="27" y="2"/>
                    </a:lnTo>
                    <a:lnTo>
                      <a:pt x="27" y="11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" name="Freeform 52"/>
              <p:cNvSpPr>
                <a:spLocks noChangeAspect="1"/>
              </p:cNvSpPr>
              <p:nvPr/>
            </p:nvSpPr>
            <p:spPr bwMode="auto">
              <a:xfrm>
                <a:off x="1984" y="1485"/>
                <a:ext cx="27" cy="12"/>
              </a:xfrm>
              <a:custGeom>
                <a:avLst/>
                <a:gdLst>
                  <a:gd name="T0" fmla="*/ 0 w 27"/>
                  <a:gd name="T1" fmla="*/ 0 h 12"/>
                  <a:gd name="T2" fmla="*/ 27 w 27"/>
                  <a:gd name="T3" fmla="*/ 3 h 12"/>
                  <a:gd name="T4" fmla="*/ 27 w 27"/>
                  <a:gd name="T5" fmla="*/ 12 h 12"/>
                  <a:gd name="T6" fmla="*/ 0 w 27"/>
                  <a:gd name="T7" fmla="*/ 8 h 12"/>
                  <a:gd name="T8" fmla="*/ 0 w 27"/>
                  <a:gd name="T9" fmla="*/ 0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12"/>
                  <a:gd name="T17" fmla="*/ 27 w 27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12">
                    <a:moveTo>
                      <a:pt x="0" y="0"/>
                    </a:moveTo>
                    <a:lnTo>
                      <a:pt x="27" y="3"/>
                    </a:lnTo>
                    <a:lnTo>
                      <a:pt x="27" y="12"/>
                    </a:lnTo>
                    <a:lnTo>
                      <a:pt x="0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5" name="Freeform 53"/>
              <p:cNvSpPr>
                <a:spLocks noChangeAspect="1"/>
              </p:cNvSpPr>
              <p:nvPr/>
            </p:nvSpPr>
            <p:spPr bwMode="auto">
              <a:xfrm>
                <a:off x="1985" y="1537"/>
                <a:ext cx="26" cy="12"/>
              </a:xfrm>
              <a:custGeom>
                <a:avLst/>
                <a:gdLst>
                  <a:gd name="T0" fmla="*/ 0 w 26"/>
                  <a:gd name="T1" fmla="*/ 0 h 12"/>
                  <a:gd name="T2" fmla="*/ 26 w 26"/>
                  <a:gd name="T3" fmla="*/ 3 h 12"/>
                  <a:gd name="T4" fmla="*/ 26 w 26"/>
                  <a:gd name="T5" fmla="*/ 12 h 12"/>
                  <a:gd name="T6" fmla="*/ 0 w 26"/>
                  <a:gd name="T7" fmla="*/ 10 h 12"/>
                  <a:gd name="T8" fmla="*/ 0 w 26"/>
                  <a:gd name="T9" fmla="*/ 0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"/>
                  <a:gd name="T16" fmla="*/ 0 h 12"/>
                  <a:gd name="T17" fmla="*/ 26 w 26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" h="12">
                    <a:moveTo>
                      <a:pt x="0" y="0"/>
                    </a:moveTo>
                    <a:lnTo>
                      <a:pt x="26" y="3"/>
                    </a:lnTo>
                    <a:lnTo>
                      <a:pt x="26" y="12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</p:grpSp>
      <p:grpSp>
        <p:nvGrpSpPr>
          <p:cNvPr id="52" name="Group 54"/>
          <p:cNvGrpSpPr>
            <a:grpSpLocks noChangeAspect="1"/>
          </p:cNvGrpSpPr>
          <p:nvPr/>
        </p:nvGrpSpPr>
        <p:grpSpPr bwMode="auto">
          <a:xfrm>
            <a:off x="4010138" y="2120264"/>
            <a:ext cx="674687" cy="1320800"/>
            <a:chOff x="2185" y="1414"/>
            <a:chExt cx="406" cy="927"/>
          </a:xfrm>
        </p:grpSpPr>
        <p:grpSp>
          <p:nvGrpSpPr>
            <p:cNvPr id="53" name="Group 55"/>
            <p:cNvGrpSpPr>
              <a:grpSpLocks noChangeAspect="1"/>
            </p:cNvGrpSpPr>
            <p:nvPr/>
          </p:nvGrpSpPr>
          <p:grpSpPr bwMode="auto">
            <a:xfrm>
              <a:off x="2185" y="1414"/>
              <a:ext cx="406" cy="927"/>
              <a:chOff x="2185" y="1414"/>
              <a:chExt cx="406" cy="927"/>
            </a:xfrm>
          </p:grpSpPr>
          <p:sp>
            <p:nvSpPr>
              <p:cNvPr id="76" name="Freeform 56"/>
              <p:cNvSpPr>
                <a:spLocks noChangeAspect="1"/>
              </p:cNvSpPr>
              <p:nvPr/>
            </p:nvSpPr>
            <p:spPr bwMode="auto">
              <a:xfrm>
                <a:off x="2187" y="1680"/>
                <a:ext cx="404" cy="174"/>
              </a:xfrm>
              <a:custGeom>
                <a:avLst/>
                <a:gdLst>
                  <a:gd name="T0" fmla="*/ 0 w 404"/>
                  <a:gd name="T1" fmla="*/ 127 h 174"/>
                  <a:gd name="T2" fmla="*/ 227 w 404"/>
                  <a:gd name="T3" fmla="*/ 174 h 174"/>
                  <a:gd name="T4" fmla="*/ 404 w 404"/>
                  <a:gd name="T5" fmla="*/ 33 h 174"/>
                  <a:gd name="T6" fmla="*/ 183 w 404"/>
                  <a:gd name="T7" fmla="*/ 0 h 174"/>
                  <a:gd name="T8" fmla="*/ 0 w 404"/>
                  <a:gd name="T9" fmla="*/ 127 h 1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4"/>
                  <a:gd name="T16" fmla="*/ 0 h 174"/>
                  <a:gd name="T17" fmla="*/ 404 w 404"/>
                  <a:gd name="T18" fmla="*/ 174 h 1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4" h="174">
                    <a:moveTo>
                      <a:pt x="0" y="127"/>
                    </a:moveTo>
                    <a:lnTo>
                      <a:pt x="227" y="174"/>
                    </a:lnTo>
                    <a:lnTo>
                      <a:pt x="404" y="33"/>
                    </a:lnTo>
                    <a:lnTo>
                      <a:pt x="183" y="0"/>
                    </a:lnTo>
                    <a:lnTo>
                      <a:pt x="0" y="127"/>
                    </a:lnTo>
                    <a:close/>
                  </a:path>
                </a:pathLst>
              </a:custGeom>
              <a:solidFill>
                <a:srgbClr val="FF5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7" name="Freeform 57"/>
              <p:cNvSpPr>
                <a:spLocks noChangeAspect="1"/>
              </p:cNvSpPr>
              <p:nvPr/>
            </p:nvSpPr>
            <p:spPr bwMode="auto">
              <a:xfrm>
                <a:off x="2243" y="1528"/>
                <a:ext cx="165" cy="300"/>
              </a:xfrm>
              <a:custGeom>
                <a:avLst/>
                <a:gdLst>
                  <a:gd name="T0" fmla="*/ 0 w 165"/>
                  <a:gd name="T1" fmla="*/ 0 h 300"/>
                  <a:gd name="T2" fmla="*/ 165 w 165"/>
                  <a:gd name="T3" fmla="*/ 16 h 300"/>
                  <a:gd name="T4" fmla="*/ 165 w 165"/>
                  <a:gd name="T5" fmla="*/ 300 h 300"/>
                  <a:gd name="T6" fmla="*/ 0 w 165"/>
                  <a:gd name="T7" fmla="*/ 260 h 300"/>
                  <a:gd name="T8" fmla="*/ 0 w 165"/>
                  <a:gd name="T9" fmla="*/ 0 h 3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5"/>
                  <a:gd name="T16" fmla="*/ 0 h 300"/>
                  <a:gd name="T17" fmla="*/ 165 w 165"/>
                  <a:gd name="T18" fmla="*/ 300 h 3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5" h="300">
                    <a:moveTo>
                      <a:pt x="0" y="0"/>
                    </a:moveTo>
                    <a:lnTo>
                      <a:pt x="165" y="16"/>
                    </a:lnTo>
                    <a:lnTo>
                      <a:pt x="165" y="300"/>
                    </a:lnTo>
                    <a:lnTo>
                      <a:pt x="0" y="2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5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8" name="Freeform 58"/>
              <p:cNvSpPr>
                <a:spLocks noChangeAspect="1"/>
              </p:cNvSpPr>
              <p:nvPr/>
            </p:nvSpPr>
            <p:spPr bwMode="auto">
              <a:xfrm>
                <a:off x="2411" y="1478"/>
                <a:ext cx="142" cy="348"/>
              </a:xfrm>
              <a:custGeom>
                <a:avLst/>
                <a:gdLst>
                  <a:gd name="T0" fmla="*/ 0 w 142"/>
                  <a:gd name="T1" fmla="*/ 64 h 348"/>
                  <a:gd name="T2" fmla="*/ 0 w 142"/>
                  <a:gd name="T3" fmla="*/ 348 h 348"/>
                  <a:gd name="T4" fmla="*/ 142 w 142"/>
                  <a:gd name="T5" fmla="*/ 234 h 348"/>
                  <a:gd name="T6" fmla="*/ 142 w 142"/>
                  <a:gd name="T7" fmla="*/ 0 h 348"/>
                  <a:gd name="T8" fmla="*/ 0 w 142"/>
                  <a:gd name="T9" fmla="*/ 64 h 3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2"/>
                  <a:gd name="T16" fmla="*/ 0 h 348"/>
                  <a:gd name="T17" fmla="*/ 142 w 142"/>
                  <a:gd name="T18" fmla="*/ 348 h 3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2" h="348">
                    <a:moveTo>
                      <a:pt x="0" y="64"/>
                    </a:moveTo>
                    <a:lnTo>
                      <a:pt x="0" y="348"/>
                    </a:lnTo>
                    <a:lnTo>
                      <a:pt x="142" y="234"/>
                    </a:lnTo>
                    <a:lnTo>
                      <a:pt x="142" y="0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BF3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" name="Freeform 59"/>
              <p:cNvSpPr>
                <a:spLocks noChangeAspect="1"/>
              </p:cNvSpPr>
              <p:nvPr/>
            </p:nvSpPr>
            <p:spPr bwMode="auto">
              <a:xfrm>
                <a:off x="2243" y="1466"/>
                <a:ext cx="310" cy="72"/>
              </a:xfrm>
              <a:custGeom>
                <a:avLst/>
                <a:gdLst>
                  <a:gd name="T0" fmla="*/ 0 w 310"/>
                  <a:gd name="T1" fmla="*/ 58 h 72"/>
                  <a:gd name="T2" fmla="*/ 165 w 310"/>
                  <a:gd name="T3" fmla="*/ 72 h 72"/>
                  <a:gd name="T4" fmla="*/ 310 w 310"/>
                  <a:gd name="T5" fmla="*/ 12 h 72"/>
                  <a:gd name="T6" fmla="*/ 165 w 310"/>
                  <a:gd name="T7" fmla="*/ 0 h 72"/>
                  <a:gd name="T8" fmla="*/ 0 w 310"/>
                  <a:gd name="T9" fmla="*/ 58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0"/>
                  <a:gd name="T16" fmla="*/ 0 h 72"/>
                  <a:gd name="T17" fmla="*/ 310 w 310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0" h="72">
                    <a:moveTo>
                      <a:pt x="0" y="58"/>
                    </a:moveTo>
                    <a:lnTo>
                      <a:pt x="165" y="72"/>
                    </a:lnTo>
                    <a:lnTo>
                      <a:pt x="310" y="12"/>
                    </a:lnTo>
                    <a:lnTo>
                      <a:pt x="165" y="0"/>
                    </a:ln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FF5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0" name="Freeform 60"/>
              <p:cNvSpPr>
                <a:spLocks noChangeAspect="1"/>
              </p:cNvSpPr>
              <p:nvPr/>
            </p:nvSpPr>
            <p:spPr bwMode="auto">
              <a:xfrm>
                <a:off x="2283" y="1414"/>
                <a:ext cx="226" cy="41"/>
              </a:xfrm>
              <a:custGeom>
                <a:avLst/>
                <a:gdLst>
                  <a:gd name="T0" fmla="*/ 0 w 226"/>
                  <a:gd name="T1" fmla="*/ 32 h 41"/>
                  <a:gd name="T2" fmla="*/ 120 w 226"/>
                  <a:gd name="T3" fmla="*/ 41 h 41"/>
                  <a:gd name="T4" fmla="*/ 226 w 226"/>
                  <a:gd name="T5" fmla="*/ 10 h 41"/>
                  <a:gd name="T6" fmla="*/ 113 w 226"/>
                  <a:gd name="T7" fmla="*/ 0 h 41"/>
                  <a:gd name="T8" fmla="*/ 0 w 226"/>
                  <a:gd name="T9" fmla="*/ 32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6"/>
                  <a:gd name="T16" fmla="*/ 0 h 41"/>
                  <a:gd name="T17" fmla="*/ 226 w 226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6" h="41">
                    <a:moveTo>
                      <a:pt x="0" y="32"/>
                    </a:moveTo>
                    <a:lnTo>
                      <a:pt x="120" y="41"/>
                    </a:lnTo>
                    <a:lnTo>
                      <a:pt x="226" y="10"/>
                    </a:lnTo>
                    <a:lnTo>
                      <a:pt x="113" y="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5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1" name="Freeform 61"/>
              <p:cNvSpPr>
                <a:spLocks noChangeAspect="1"/>
              </p:cNvSpPr>
              <p:nvPr/>
            </p:nvSpPr>
            <p:spPr bwMode="auto">
              <a:xfrm>
                <a:off x="2283" y="1452"/>
                <a:ext cx="116" cy="67"/>
              </a:xfrm>
              <a:custGeom>
                <a:avLst/>
                <a:gdLst>
                  <a:gd name="T0" fmla="*/ 0 w 116"/>
                  <a:gd name="T1" fmla="*/ 0 h 67"/>
                  <a:gd name="T2" fmla="*/ 116 w 116"/>
                  <a:gd name="T3" fmla="*/ 7 h 67"/>
                  <a:gd name="T4" fmla="*/ 116 w 116"/>
                  <a:gd name="T5" fmla="*/ 67 h 67"/>
                  <a:gd name="T6" fmla="*/ 0 w 116"/>
                  <a:gd name="T7" fmla="*/ 57 h 67"/>
                  <a:gd name="T8" fmla="*/ 0 w 116"/>
                  <a:gd name="T9" fmla="*/ 0 h 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6"/>
                  <a:gd name="T16" fmla="*/ 0 h 67"/>
                  <a:gd name="T17" fmla="*/ 116 w 116"/>
                  <a:gd name="T18" fmla="*/ 67 h 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6" h="67">
                    <a:moveTo>
                      <a:pt x="0" y="0"/>
                    </a:moveTo>
                    <a:lnTo>
                      <a:pt x="116" y="7"/>
                    </a:lnTo>
                    <a:lnTo>
                      <a:pt x="116" y="67"/>
                    </a:lnTo>
                    <a:lnTo>
                      <a:pt x="0" y="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5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" name="Freeform 62"/>
              <p:cNvSpPr>
                <a:spLocks noChangeAspect="1"/>
              </p:cNvSpPr>
              <p:nvPr/>
            </p:nvSpPr>
            <p:spPr bwMode="auto">
              <a:xfrm>
                <a:off x="2403" y="1424"/>
                <a:ext cx="106" cy="95"/>
              </a:xfrm>
              <a:custGeom>
                <a:avLst/>
                <a:gdLst>
                  <a:gd name="T0" fmla="*/ 0 w 106"/>
                  <a:gd name="T1" fmla="*/ 35 h 95"/>
                  <a:gd name="T2" fmla="*/ 0 w 106"/>
                  <a:gd name="T3" fmla="*/ 95 h 95"/>
                  <a:gd name="T4" fmla="*/ 106 w 106"/>
                  <a:gd name="T5" fmla="*/ 50 h 95"/>
                  <a:gd name="T6" fmla="*/ 106 w 106"/>
                  <a:gd name="T7" fmla="*/ 0 h 95"/>
                  <a:gd name="T8" fmla="*/ 0 w 106"/>
                  <a:gd name="T9" fmla="*/ 35 h 9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6"/>
                  <a:gd name="T16" fmla="*/ 0 h 95"/>
                  <a:gd name="T17" fmla="*/ 106 w 106"/>
                  <a:gd name="T18" fmla="*/ 95 h 9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6" h="95">
                    <a:moveTo>
                      <a:pt x="0" y="35"/>
                    </a:moveTo>
                    <a:lnTo>
                      <a:pt x="0" y="95"/>
                    </a:lnTo>
                    <a:lnTo>
                      <a:pt x="106" y="50"/>
                    </a:lnTo>
                    <a:lnTo>
                      <a:pt x="106" y="0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BF3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3" name="Freeform 63"/>
              <p:cNvSpPr>
                <a:spLocks noChangeAspect="1"/>
              </p:cNvSpPr>
              <p:nvPr/>
            </p:nvSpPr>
            <p:spPr bwMode="auto">
              <a:xfrm>
                <a:off x="2416" y="1713"/>
                <a:ext cx="175" cy="628"/>
              </a:xfrm>
              <a:custGeom>
                <a:avLst/>
                <a:gdLst>
                  <a:gd name="T0" fmla="*/ 175 w 175"/>
                  <a:gd name="T1" fmla="*/ 0 h 628"/>
                  <a:gd name="T2" fmla="*/ 1 w 175"/>
                  <a:gd name="T3" fmla="*/ 146 h 628"/>
                  <a:gd name="T4" fmla="*/ 0 w 175"/>
                  <a:gd name="T5" fmla="*/ 628 h 628"/>
                  <a:gd name="T6" fmla="*/ 175 w 175"/>
                  <a:gd name="T7" fmla="*/ 439 h 628"/>
                  <a:gd name="T8" fmla="*/ 175 w 175"/>
                  <a:gd name="T9" fmla="*/ 0 h 6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5"/>
                  <a:gd name="T16" fmla="*/ 0 h 628"/>
                  <a:gd name="T17" fmla="*/ 175 w 175"/>
                  <a:gd name="T18" fmla="*/ 628 h 6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5" h="628">
                    <a:moveTo>
                      <a:pt x="175" y="0"/>
                    </a:moveTo>
                    <a:lnTo>
                      <a:pt x="1" y="146"/>
                    </a:lnTo>
                    <a:lnTo>
                      <a:pt x="0" y="628"/>
                    </a:lnTo>
                    <a:lnTo>
                      <a:pt x="175" y="439"/>
                    </a:lnTo>
                    <a:lnTo>
                      <a:pt x="175" y="0"/>
                    </a:lnTo>
                    <a:close/>
                  </a:path>
                </a:pathLst>
              </a:custGeom>
              <a:solidFill>
                <a:srgbClr val="BF3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4" name="Freeform 64"/>
              <p:cNvSpPr>
                <a:spLocks noChangeAspect="1"/>
              </p:cNvSpPr>
              <p:nvPr/>
            </p:nvSpPr>
            <p:spPr bwMode="auto">
              <a:xfrm>
                <a:off x="2185" y="1812"/>
                <a:ext cx="228" cy="529"/>
              </a:xfrm>
              <a:custGeom>
                <a:avLst/>
                <a:gdLst>
                  <a:gd name="T0" fmla="*/ 2 w 228"/>
                  <a:gd name="T1" fmla="*/ 0 h 529"/>
                  <a:gd name="T2" fmla="*/ 228 w 228"/>
                  <a:gd name="T3" fmla="*/ 47 h 529"/>
                  <a:gd name="T4" fmla="*/ 228 w 228"/>
                  <a:gd name="T5" fmla="*/ 529 h 529"/>
                  <a:gd name="T6" fmla="*/ 0 w 228"/>
                  <a:gd name="T7" fmla="*/ 442 h 529"/>
                  <a:gd name="T8" fmla="*/ 2 w 228"/>
                  <a:gd name="T9" fmla="*/ 0 h 5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8"/>
                  <a:gd name="T16" fmla="*/ 0 h 529"/>
                  <a:gd name="T17" fmla="*/ 228 w 228"/>
                  <a:gd name="T18" fmla="*/ 529 h 5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8" h="529">
                    <a:moveTo>
                      <a:pt x="2" y="0"/>
                    </a:moveTo>
                    <a:lnTo>
                      <a:pt x="228" y="47"/>
                    </a:lnTo>
                    <a:lnTo>
                      <a:pt x="228" y="529"/>
                    </a:lnTo>
                    <a:lnTo>
                      <a:pt x="0" y="44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5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4" name="Group 65"/>
            <p:cNvGrpSpPr>
              <a:grpSpLocks noChangeAspect="1"/>
            </p:cNvGrpSpPr>
            <p:nvPr/>
          </p:nvGrpSpPr>
          <p:grpSpPr bwMode="auto">
            <a:xfrm>
              <a:off x="2211" y="1537"/>
              <a:ext cx="179" cy="391"/>
              <a:chOff x="2211" y="1537"/>
              <a:chExt cx="179" cy="391"/>
            </a:xfrm>
          </p:grpSpPr>
          <p:grpSp>
            <p:nvGrpSpPr>
              <p:cNvPr id="55" name="Group 66"/>
              <p:cNvGrpSpPr>
                <a:grpSpLocks noChangeAspect="1"/>
              </p:cNvGrpSpPr>
              <p:nvPr/>
            </p:nvGrpSpPr>
            <p:grpSpPr bwMode="auto">
              <a:xfrm>
                <a:off x="2254" y="1537"/>
                <a:ext cx="136" cy="85"/>
                <a:chOff x="2254" y="1537"/>
                <a:chExt cx="136" cy="85"/>
              </a:xfrm>
            </p:grpSpPr>
            <p:sp>
              <p:nvSpPr>
                <p:cNvPr id="72" name="Freeform 67"/>
                <p:cNvSpPr>
                  <a:spLocks noChangeAspect="1"/>
                </p:cNvSpPr>
                <p:nvPr/>
              </p:nvSpPr>
              <p:spPr bwMode="auto">
                <a:xfrm>
                  <a:off x="2254" y="1537"/>
                  <a:ext cx="24" cy="65"/>
                </a:xfrm>
                <a:custGeom>
                  <a:avLst/>
                  <a:gdLst>
                    <a:gd name="T0" fmla="*/ 0 w 24"/>
                    <a:gd name="T1" fmla="*/ 0 h 65"/>
                    <a:gd name="T2" fmla="*/ 24 w 24"/>
                    <a:gd name="T3" fmla="*/ 3 h 65"/>
                    <a:gd name="T4" fmla="*/ 24 w 24"/>
                    <a:gd name="T5" fmla="*/ 65 h 65"/>
                    <a:gd name="T6" fmla="*/ 1 w 24"/>
                    <a:gd name="T7" fmla="*/ 62 h 65"/>
                    <a:gd name="T8" fmla="*/ 0 w 24"/>
                    <a:gd name="T9" fmla="*/ 0 h 6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"/>
                    <a:gd name="T16" fmla="*/ 0 h 65"/>
                    <a:gd name="T17" fmla="*/ 24 w 24"/>
                    <a:gd name="T18" fmla="*/ 65 h 6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" h="65">
                      <a:moveTo>
                        <a:pt x="0" y="0"/>
                      </a:moveTo>
                      <a:lnTo>
                        <a:pt x="24" y="3"/>
                      </a:lnTo>
                      <a:lnTo>
                        <a:pt x="24" y="65"/>
                      </a:lnTo>
                      <a:lnTo>
                        <a:pt x="1" y="6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" name="Freeform 68"/>
                <p:cNvSpPr>
                  <a:spLocks noChangeAspect="1"/>
                </p:cNvSpPr>
                <p:nvPr/>
              </p:nvSpPr>
              <p:spPr bwMode="auto">
                <a:xfrm>
                  <a:off x="2290" y="1542"/>
                  <a:ext cx="25" cy="67"/>
                </a:xfrm>
                <a:custGeom>
                  <a:avLst/>
                  <a:gdLst>
                    <a:gd name="T0" fmla="*/ 0 w 25"/>
                    <a:gd name="T1" fmla="*/ 0 h 67"/>
                    <a:gd name="T2" fmla="*/ 25 w 25"/>
                    <a:gd name="T3" fmla="*/ 3 h 67"/>
                    <a:gd name="T4" fmla="*/ 25 w 25"/>
                    <a:gd name="T5" fmla="*/ 67 h 67"/>
                    <a:gd name="T6" fmla="*/ 0 w 25"/>
                    <a:gd name="T7" fmla="*/ 64 h 67"/>
                    <a:gd name="T8" fmla="*/ 0 w 25"/>
                    <a:gd name="T9" fmla="*/ 0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67"/>
                    <a:gd name="T17" fmla="*/ 25 w 25"/>
                    <a:gd name="T18" fmla="*/ 67 h 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67">
                      <a:moveTo>
                        <a:pt x="0" y="0"/>
                      </a:moveTo>
                      <a:lnTo>
                        <a:pt x="25" y="3"/>
                      </a:lnTo>
                      <a:lnTo>
                        <a:pt x="25" y="67"/>
                      </a:lnTo>
                      <a:lnTo>
                        <a:pt x="0" y="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4" name="Freeform 69"/>
                <p:cNvSpPr>
                  <a:spLocks noChangeAspect="1"/>
                </p:cNvSpPr>
                <p:nvPr/>
              </p:nvSpPr>
              <p:spPr bwMode="auto">
                <a:xfrm>
                  <a:off x="2329" y="1545"/>
                  <a:ext cx="24" cy="70"/>
                </a:xfrm>
                <a:custGeom>
                  <a:avLst/>
                  <a:gdLst>
                    <a:gd name="T0" fmla="*/ 0 w 24"/>
                    <a:gd name="T1" fmla="*/ 0 h 70"/>
                    <a:gd name="T2" fmla="*/ 24 w 24"/>
                    <a:gd name="T3" fmla="*/ 4 h 70"/>
                    <a:gd name="T4" fmla="*/ 22 w 24"/>
                    <a:gd name="T5" fmla="*/ 70 h 70"/>
                    <a:gd name="T6" fmla="*/ 0 w 24"/>
                    <a:gd name="T7" fmla="*/ 66 h 70"/>
                    <a:gd name="T8" fmla="*/ 0 w 24"/>
                    <a:gd name="T9" fmla="*/ 0 h 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"/>
                    <a:gd name="T16" fmla="*/ 0 h 70"/>
                    <a:gd name="T17" fmla="*/ 24 w 24"/>
                    <a:gd name="T18" fmla="*/ 70 h 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" h="70">
                      <a:moveTo>
                        <a:pt x="0" y="0"/>
                      </a:moveTo>
                      <a:lnTo>
                        <a:pt x="24" y="4"/>
                      </a:lnTo>
                      <a:lnTo>
                        <a:pt x="22" y="70"/>
                      </a:lnTo>
                      <a:lnTo>
                        <a:pt x="0" y="6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5" name="Freeform 70"/>
                <p:cNvSpPr>
                  <a:spLocks noChangeAspect="1"/>
                </p:cNvSpPr>
                <p:nvPr/>
              </p:nvSpPr>
              <p:spPr bwMode="auto">
                <a:xfrm>
                  <a:off x="2367" y="1550"/>
                  <a:ext cx="23" cy="72"/>
                </a:xfrm>
                <a:custGeom>
                  <a:avLst/>
                  <a:gdLst>
                    <a:gd name="T0" fmla="*/ 0 w 23"/>
                    <a:gd name="T1" fmla="*/ 0 h 72"/>
                    <a:gd name="T2" fmla="*/ 23 w 23"/>
                    <a:gd name="T3" fmla="*/ 4 h 72"/>
                    <a:gd name="T4" fmla="*/ 23 w 23"/>
                    <a:gd name="T5" fmla="*/ 72 h 72"/>
                    <a:gd name="T6" fmla="*/ 0 w 23"/>
                    <a:gd name="T7" fmla="*/ 68 h 72"/>
                    <a:gd name="T8" fmla="*/ 0 w 23"/>
                    <a:gd name="T9" fmla="*/ 0 h 7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3"/>
                    <a:gd name="T16" fmla="*/ 0 h 72"/>
                    <a:gd name="T17" fmla="*/ 23 w 23"/>
                    <a:gd name="T18" fmla="*/ 72 h 7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3" h="72">
                      <a:moveTo>
                        <a:pt x="0" y="0"/>
                      </a:moveTo>
                      <a:lnTo>
                        <a:pt x="23" y="4"/>
                      </a:lnTo>
                      <a:lnTo>
                        <a:pt x="23" y="72"/>
                      </a:lnTo>
                      <a:lnTo>
                        <a:pt x="0" y="6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56" name="Group 71"/>
              <p:cNvGrpSpPr>
                <a:grpSpLocks noChangeAspect="1"/>
              </p:cNvGrpSpPr>
              <p:nvPr/>
            </p:nvGrpSpPr>
            <p:grpSpPr bwMode="auto">
              <a:xfrm>
                <a:off x="2254" y="1622"/>
                <a:ext cx="136" cy="88"/>
                <a:chOff x="2254" y="1622"/>
                <a:chExt cx="136" cy="88"/>
              </a:xfrm>
            </p:grpSpPr>
            <p:sp>
              <p:nvSpPr>
                <p:cNvPr id="68" name="Freeform 72"/>
                <p:cNvSpPr>
                  <a:spLocks noChangeAspect="1"/>
                </p:cNvSpPr>
                <p:nvPr/>
              </p:nvSpPr>
              <p:spPr bwMode="auto">
                <a:xfrm>
                  <a:off x="2254" y="1622"/>
                  <a:ext cx="23" cy="69"/>
                </a:xfrm>
                <a:custGeom>
                  <a:avLst/>
                  <a:gdLst>
                    <a:gd name="T0" fmla="*/ 0 w 23"/>
                    <a:gd name="T1" fmla="*/ 0 h 69"/>
                    <a:gd name="T2" fmla="*/ 23 w 23"/>
                    <a:gd name="T3" fmla="*/ 5 h 69"/>
                    <a:gd name="T4" fmla="*/ 23 w 23"/>
                    <a:gd name="T5" fmla="*/ 69 h 69"/>
                    <a:gd name="T6" fmla="*/ 0 w 23"/>
                    <a:gd name="T7" fmla="*/ 64 h 69"/>
                    <a:gd name="T8" fmla="*/ 0 w 23"/>
                    <a:gd name="T9" fmla="*/ 0 h 6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3"/>
                    <a:gd name="T16" fmla="*/ 0 h 69"/>
                    <a:gd name="T17" fmla="*/ 23 w 23"/>
                    <a:gd name="T18" fmla="*/ 69 h 6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3" h="69">
                      <a:moveTo>
                        <a:pt x="0" y="0"/>
                      </a:moveTo>
                      <a:lnTo>
                        <a:pt x="23" y="5"/>
                      </a:lnTo>
                      <a:lnTo>
                        <a:pt x="23" y="69"/>
                      </a:lnTo>
                      <a:lnTo>
                        <a:pt x="0" y="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9" name="Freeform 73"/>
                <p:cNvSpPr>
                  <a:spLocks noChangeAspect="1"/>
                </p:cNvSpPr>
                <p:nvPr/>
              </p:nvSpPr>
              <p:spPr bwMode="auto">
                <a:xfrm>
                  <a:off x="2290" y="1628"/>
                  <a:ext cx="25" cy="70"/>
                </a:xfrm>
                <a:custGeom>
                  <a:avLst/>
                  <a:gdLst>
                    <a:gd name="T0" fmla="*/ 0 w 25"/>
                    <a:gd name="T1" fmla="*/ 0 h 70"/>
                    <a:gd name="T2" fmla="*/ 25 w 25"/>
                    <a:gd name="T3" fmla="*/ 6 h 70"/>
                    <a:gd name="T4" fmla="*/ 23 w 25"/>
                    <a:gd name="T5" fmla="*/ 70 h 70"/>
                    <a:gd name="T6" fmla="*/ 0 w 25"/>
                    <a:gd name="T7" fmla="*/ 65 h 70"/>
                    <a:gd name="T8" fmla="*/ 0 w 25"/>
                    <a:gd name="T9" fmla="*/ 0 h 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70"/>
                    <a:gd name="T17" fmla="*/ 25 w 25"/>
                    <a:gd name="T18" fmla="*/ 70 h 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70">
                      <a:moveTo>
                        <a:pt x="0" y="0"/>
                      </a:moveTo>
                      <a:lnTo>
                        <a:pt x="25" y="6"/>
                      </a:lnTo>
                      <a:lnTo>
                        <a:pt x="23" y="70"/>
                      </a:lnTo>
                      <a:lnTo>
                        <a:pt x="0" y="6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0" name="Freeform 74"/>
                <p:cNvSpPr>
                  <a:spLocks noChangeAspect="1"/>
                </p:cNvSpPr>
                <p:nvPr/>
              </p:nvSpPr>
              <p:spPr bwMode="auto">
                <a:xfrm>
                  <a:off x="2327" y="1635"/>
                  <a:ext cx="26" cy="68"/>
                </a:xfrm>
                <a:custGeom>
                  <a:avLst/>
                  <a:gdLst>
                    <a:gd name="T0" fmla="*/ 0 w 26"/>
                    <a:gd name="T1" fmla="*/ 0 h 68"/>
                    <a:gd name="T2" fmla="*/ 26 w 26"/>
                    <a:gd name="T3" fmla="*/ 4 h 68"/>
                    <a:gd name="T4" fmla="*/ 24 w 26"/>
                    <a:gd name="T5" fmla="*/ 68 h 68"/>
                    <a:gd name="T6" fmla="*/ 0 w 26"/>
                    <a:gd name="T7" fmla="*/ 65 h 68"/>
                    <a:gd name="T8" fmla="*/ 0 w 26"/>
                    <a:gd name="T9" fmla="*/ 0 h 6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"/>
                    <a:gd name="T16" fmla="*/ 0 h 68"/>
                    <a:gd name="T17" fmla="*/ 26 w 26"/>
                    <a:gd name="T18" fmla="*/ 68 h 6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" h="68">
                      <a:moveTo>
                        <a:pt x="0" y="0"/>
                      </a:moveTo>
                      <a:lnTo>
                        <a:pt x="26" y="4"/>
                      </a:lnTo>
                      <a:lnTo>
                        <a:pt x="24" y="68"/>
                      </a:lnTo>
                      <a:lnTo>
                        <a:pt x="0" y="6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1" name="Freeform 75"/>
                <p:cNvSpPr>
                  <a:spLocks noChangeAspect="1"/>
                </p:cNvSpPr>
                <p:nvPr/>
              </p:nvSpPr>
              <p:spPr bwMode="auto">
                <a:xfrm>
                  <a:off x="2365" y="1641"/>
                  <a:ext cx="25" cy="69"/>
                </a:xfrm>
                <a:custGeom>
                  <a:avLst/>
                  <a:gdLst>
                    <a:gd name="T0" fmla="*/ 0 w 25"/>
                    <a:gd name="T1" fmla="*/ 0 h 69"/>
                    <a:gd name="T2" fmla="*/ 25 w 25"/>
                    <a:gd name="T3" fmla="*/ 5 h 69"/>
                    <a:gd name="T4" fmla="*/ 25 w 25"/>
                    <a:gd name="T5" fmla="*/ 69 h 69"/>
                    <a:gd name="T6" fmla="*/ 0 w 25"/>
                    <a:gd name="T7" fmla="*/ 65 h 69"/>
                    <a:gd name="T8" fmla="*/ 0 w 25"/>
                    <a:gd name="T9" fmla="*/ 0 h 6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69"/>
                    <a:gd name="T17" fmla="*/ 25 w 25"/>
                    <a:gd name="T18" fmla="*/ 69 h 6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69">
                      <a:moveTo>
                        <a:pt x="0" y="0"/>
                      </a:moveTo>
                      <a:lnTo>
                        <a:pt x="25" y="5"/>
                      </a:lnTo>
                      <a:lnTo>
                        <a:pt x="25" y="69"/>
                      </a:lnTo>
                      <a:lnTo>
                        <a:pt x="0" y="6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57" name="Group 76"/>
              <p:cNvGrpSpPr>
                <a:grpSpLocks noChangeAspect="1"/>
              </p:cNvGrpSpPr>
              <p:nvPr/>
            </p:nvGrpSpPr>
            <p:grpSpPr bwMode="auto">
              <a:xfrm>
                <a:off x="2211" y="1829"/>
                <a:ext cx="171" cy="99"/>
                <a:chOff x="2211" y="1829"/>
                <a:chExt cx="171" cy="99"/>
              </a:xfrm>
            </p:grpSpPr>
            <p:grpSp>
              <p:nvGrpSpPr>
                <p:cNvPr id="58" name="Group 77"/>
                <p:cNvGrpSpPr>
                  <a:grpSpLocks noChangeAspect="1"/>
                </p:cNvGrpSpPr>
                <p:nvPr/>
              </p:nvGrpSpPr>
              <p:grpSpPr bwMode="auto">
                <a:xfrm>
                  <a:off x="2211" y="1829"/>
                  <a:ext cx="171" cy="63"/>
                  <a:chOff x="2211" y="1829"/>
                  <a:chExt cx="171" cy="63"/>
                </a:xfrm>
              </p:grpSpPr>
              <p:sp>
                <p:nvSpPr>
                  <p:cNvPr id="64" name="Freeform 78"/>
                  <p:cNvSpPr>
                    <a:spLocks noChangeAspect="1"/>
                  </p:cNvSpPr>
                  <p:nvPr/>
                </p:nvSpPr>
                <p:spPr bwMode="auto">
                  <a:xfrm>
                    <a:off x="2255" y="1840"/>
                    <a:ext cx="34" cy="29"/>
                  </a:xfrm>
                  <a:custGeom>
                    <a:avLst/>
                    <a:gdLst>
                      <a:gd name="T0" fmla="*/ 0 w 34"/>
                      <a:gd name="T1" fmla="*/ 0 h 29"/>
                      <a:gd name="T2" fmla="*/ 34 w 34"/>
                      <a:gd name="T3" fmla="*/ 7 h 29"/>
                      <a:gd name="T4" fmla="*/ 34 w 34"/>
                      <a:gd name="T5" fmla="*/ 29 h 29"/>
                      <a:gd name="T6" fmla="*/ 0 w 34"/>
                      <a:gd name="T7" fmla="*/ 21 h 29"/>
                      <a:gd name="T8" fmla="*/ 0 w 34"/>
                      <a:gd name="T9" fmla="*/ 0 h 2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4"/>
                      <a:gd name="T16" fmla="*/ 0 h 29"/>
                      <a:gd name="T17" fmla="*/ 34 w 34"/>
                      <a:gd name="T18" fmla="*/ 29 h 2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4" h="29">
                        <a:moveTo>
                          <a:pt x="0" y="0"/>
                        </a:moveTo>
                        <a:lnTo>
                          <a:pt x="34" y="7"/>
                        </a:lnTo>
                        <a:lnTo>
                          <a:pt x="34" y="29"/>
                        </a:lnTo>
                        <a:lnTo>
                          <a:pt x="0" y="2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5" name="Freeform 79"/>
                  <p:cNvSpPr>
                    <a:spLocks noChangeAspect="1"/>
                  </p:cNvSpPr>
                  <p:nvPr/>
                </p:nvSpPr>
                <p:spPr bwMode="auto">
                  <a:xfrm>
                    <a:off x="2303" y="1850"/>
                    <a:ext cx="33" cy="30"/>
                  </a:xfrm>
                  <a:custGeom>
                    <a:avLst/>
                    <a:gdLst>
                      <a:gd name="T0" fmla="*/ 0 w 33"/>
                      <a:gd name="T1" fmla="*/ 0 h 30"/>
                      <a:gd name="T2" fmla="*/ 33 w 33"/>
                      <a:gd name="T3" fmla="*/ 7 h 30"/>
                      <a:gd name="T4" fmla="*/ 33 w 33"/>
                      <a:gd name="T5" fmla="*/ 30 h 30"/>
                      <a:gd name="T6" fmla="*/ 0 w 33"/>
                      <a:gd name="T7" fmla="*/ 23 h 30"/>
                      <a:gd name="T8" fmla="*/ 0 w 33"/>
                      <a:gd name="T9" fmla="*/ 0 h 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3"/>
                      <a:gd name="T16" fmla="*/ 0 h 30"/>
                      <a:gd name="T17" fmla="*/ 33 w 33"/>
                      <a:gd name="T18" fmla="*/ 30 h 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3" h="30">
                        <a:moveTo>
                          <a:pt x="0" y="0"/>
                        </a:moveTo>
                        <a:lnTo>
                          <a:pt x="33" y="7"/>
                        </a:lnTo>
                        <a:lnTo>
                          <a:pt x="33" y="30"/>
                        </a:lnTo>
                        <a:lnTo>
                          <a:pt x="0" y="2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6" name="Freeform 80"/>
                  <p:cNvSpPr>
                    <a:spLocks noChangeAspect="1"/>
                  </p:cNvSpPr>
                  <p:nvPr/>
                </p:nvSpPr>
                <p:spPr bwMode="auto">
                  <a:xfrm>
                    <a:off x="2348" y="1861"/>
                    <a:ext cx="34" cy="31"/>
                  </a:xfrm>
                  <a:custGeom>
                    <a:avLst/>
                    <a:gdLst>
                      <a:gd name="T0" fmla="*/ 0 w 34"/>
                      <a:gd name="T1" fmla="*/ 0 h 31"/>
                      <a:gd name="T2" fmla="*/ 34 w 34"/>
                      <a:gd name="T3" fmla="*/ 7 h 31"/>
                      <a:gd name="T4" fmla="*/ 34 w 34"/>
                      <a:gd name="T5" fmla="*/ 31 h 31"/>
                      <a:gd name="T6" fmla="*/ 0 w 34"/>
                      <a:gd name="T7" fmla="*/ 22 h 31"/>
                      <a:gd name="T8" fmla="*/ 0 w 34"/>
                      <a:gd name="T9" fmla="*/ 0 h 3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4"/>
                      <a:gd name="T16" fmla="*/ 0 h 31"/>
                      <a:gd name="T17" fmla="*/ 34 w 34"/>
                      <a:gd name="T18" fmla="*/ 31 h 3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4" h="31">
                        <a:moveTo>
                          <a:pt x="0" y="0"/>
                        </a:moveTo>
                        <a:lnTo>
                          <a:pt x="34" y="7"/>
                        </a:lnTo>
                        <a:lnTo>
                          <a:pt x="34" y="31"/>
                        </a:lnTo>
                        <a:lnTo>
                          <a:pt x="0" y="2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7" name="Freeform 81"/>
                  <p:cNvSpPr>
                    <a:spLocks noChangeAspect="1"/>
                  </p:cNvSpPr>
                  <p:nvPr/>
                </p:nvSpPr>
                <p:spPr bwMode="auto">
                  <a:xfrm>
                    <a:off x="2211" y="1829"/>
                    <a:ext cx="34" cy="30"/>
                  </a:xfrm>
                  <a:custGeom>
                    <a:avLst/>
                    <a:gdLst>
                      <a:gd name="T0" fmla="*/ 0 w 34"/>
                      <a:gd name="T1" fmla="*/ 0 h 30"/>
                      <a:gd name="T2" fmla="*/ 34 w 34"/>
                      <a:gd name="T3" fmla="*/ 7 h 30"/>
                      <a:gd name="T4" fmla="*/ 34 w 34"/>
                      <a:gd name="T5" fmla="*/ 30 h 30"/>
                      <a:gd name="T6" fmla="*/ 0 w 34"/>
                      <a:gd name="T7" fmla="*/ 23 h 30"/>
                      <a:gd name="T8" fmla="*/ 0 w 34"/>
                      <a:gd name="T9" fmla="*/ 0 h 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4"/>
                      <a:gd name="T16" fmla="*/ 0 h 30"/>
                      <a:gd name="T17" fmla="*/ 34 w 34"/>
                      <a:gd name="T18" fmla="*/ 30 h 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4" h="30">
                        <a:moveTo>
                          <a:pt x="0" y="0"/>
                        </a:moveTo>
                        <a:lnTo>
                          <a:pt x="34" y="7"/>
                        </a:lnTo>
                        <a:lnTo>
                          <a:pt x="34" y="30"/>
                        </a:lnTo>
                        <a:lnTo>
                          <a:pt x="0" y="2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59" name="Group 82"/>
                <p:cNvGrpSpPr>
                  <a:grpSpLocks noChangeAspect="1"/>
                </p:cNvGrpSpPr>
                <p:nvPr/>
              </p:nvGrpSpPr>
              <p:grpSpPr bwMode="auto">
                <a:xfrm>
                  <a:off x="2211" y="1868"/>
                  <a:ext cx="171" cy="60"/>
                  <a:chOff x="2211" y="1868"/>
                  <a:chExt cx="171" cy="60"/>
                </a:xfrm>
              </p:grpSpPr>
              <p:sp>
                <p:nvSpPr>
                  <p:cNvPr id="60" name="Freeform 83"/>
                  <p:cNvSpPr>
                    <a:spLocks noChangeAspect="1"/>
                  </p:cNvSpPr>
                  <p:nvPr/>
                </p:nvSpPr>
                <p:spPr bwMode="auto">
                  <a:xfrm>
                    <a:off x="2255" y="1878"/>
                    <a:ext cx="34" cy="29"/>
                  </a:xfrm>
                  <a:custGeom>
                    <a:avLst/>
                    <a:gdLst>
                      <a:gd name="T0" fmla="*/ 2 w 34"/>
                      <a:gd name="T1" fmla="*/ 0 h 29"/>
                      <a:gd name="T2" fmla="*/ 34 w 34"/>
                      <a:gd name="T3" fmla="*/ 7 h 29"/>
                      <a:gd name="T4" fmla="*/ 34 w 34"/>
                      <a:gd name="T5" fmla="*/ 29 h 29"/>
                      <a:gd name="T6" fmla="*/ 0 w 34"/>
                      <a:gd name="T7" fmla="*/ 23 h 29"/>
                      <a:gd name="T8" fmla="*/ 2 w 34"/>
                      <a:gd name="T9" fmla="*/ 0 h 2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4"/>
                      <a:gd name="T16" fmla="*/ 0 h 29"/>
                      <a:gd name="T17" fmla="*/ 34 w 34"/>
                      <a:gd name="T18" fmla="*/ 29 h 2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4" h="29">
                        <a:moveTo>
                          <a:pt x="2" y="0"/>
                        </a:moveTo>
                        <a:lnTo>
                          <a:pt x="34" y="7"/>
                        </a:lnTo>
                        <a:lnTo>
                          <a:pt x="34" y="29"/>
                        </a:lnTo>
                        <a:lnTo>
                          <a:pt x="0" y="23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1" name="Freeform 84"/>
                  <p:cNvSpPr>
                    <a:spLocks noChangeAspect="1"/>
                  </p:cNvSpPr>
                  <p:nvPr/>
                </p:nvSpPr>
                <p:spPr bwMode="auto">
                  <a:xfrm>
                    <a:off x="2301" y="1888"/>
                    <a:ext cx="34" cy="28"/>
                  </a:xfrm>
                  <a:custGeom>
                    <a:avLst/>
                    <a:gdLst>
                      <a:gd name="T0" fmla="*/ 0 w 34"/>
                      <a:gd name="T1" fmla="*/ 0 h 28"/>
                      <a:gd name="T2" fmla="*/ 34 w 34"/>
                      <a:gd name="T3" fmla="*/ 7 h 28"/>
                      <a:gd name="T4" fmla="*/ 34 w 34"/>
                      <a:gd name="T5" fmla="*/ 28 h 28"/>
                      <a:gd name="T6" fmla="*/ 0 w 34"/>
                      <a:gd name="T7" fmla="*/ 23 h 28"/>
                      <a:gd name="T8" fmla="*/ 0 w 34"/>
                      <a:gd name="T9" fmla="*/ 0 h 2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4"/>
                      <a:gd name="T16" fmla="*/ 0 h 28"/>
                      <a:gd name="T17" fmla="*/ 34 w 34"/>
                      <a:gd name="T18" fmla="*/ 28 h 2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4" h="28">
                        <a:moveTo>
                          <a:pt x="0" y="0"/>
                        </a:moveTo>
                        <a:lnTo>
                          <a:pt x="34" y="7"/>
                        </a:lnTo>
                        <a:lnTo>
                          <a:pt x="34" y="28"/>
                        </a:lnTo>
                        <a:lnTo>
                          <a:pt x="0" y="2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2" name="Freeform 85"/>
                  <p:cNvSpPr>
                    <a:spLocks noChangeAspect="1"/>
                  </p:cNvSpPr>
                  <p:nvPr/>
                </p:nvSpPr>
                <p:spPr bwMode="auto">
                  <a:xfrm>
                    <a:off x="2348" y="1899"/>
                    <a:ext cx="34" cy="29"/>
                  </a:xfrm>
                  <a:custGeom>
                    <a:avLst/>
                    <a:gdLst>
                      <a:gd name="T0" fmla="*/ 0 w 34"/>
                      <a:gd name="T1" fmla="*/ 0 h 29"/>
                      <a:gd name="T2" fmla="*/ 34 w 34"/>
                      <a:gd name="T3" fmla="*/ 8 h 29"/>
                      <a:gd name="T4" fmla="*/ 34 w 34"/>
                      <a:gd name="T5" fmla="*/ 29 h 29"/>
                      <a:gd name="T6" fmla="*/ 0 w 34"/>
                      <a:gd name="T7" fmla="*/ 21 h 29"/>
                      <a:gd name="T8" fmla="*/ 0 w 34"/>
                      <a:gd name="T9" fmla="*/ 0 h 2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4"/>
                      <a:gd name="T16" fmla="*/ 0 h 29"/>
                      <a:gd name="T17" fmla="*/ 34 w 34"/>
                      <a:gd name="T18" fmla="*/ 29 h 2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4" h="29">
                        <a:moveTo>
                          <a:pt x="0" y="0"/>
                        </a:moveTo>
                        <a:lnTo>
                          <a:pt x="34" y="8"/>
                        </a:lnTo>
                        <a:lnTo>
                          <a:pt x="34" y="29"/>
                        </a:lnTo>
                        <a:lnTo>
                          <a:pt x="0" y="2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3" name="Freeform 86"/>
                  <p:cNvSpPr>
                    <a:spLocks noChangeAspect="1"/>
                  </p:cNvSpPr>
                  <p:nvPr/>
                </p:nvSpPr>
                <p:spPr bwMode="auto">
                  <a:xfrm>
                    <a:off x="2211" y="1868"/>
                    <a:ext cx="34" cy="29"/>
                  </a:xfrm>
                  <a:custGeom>
                    <a:avLst/>
                    <a:gdLst>
                      <a:gd name="T0" fmla="*/ 0 w 34"/>
                      <a:gd name="T1" fmla="*/ 0 h 29"/>
                      <a:gd name="T2" fmla="*/ 34 w 34"/>
                      <a:gd name="T3" fmla="*/ 7 h 29"/>
                      <a:gd name="T4" fmla="*/ 34 w 34"/>
                      <a:gd name="T5" fmla="*/ 29 h 29"/>
                      <a:gd name="T6" fmla="*/ 0 w 34"/>
                      <a:gd name="T7" fmla="*/ 22 h 29"/>
                      <a:gd name="T8" fmla="*/ 0 w 34"/>
                      <a:gd name="T9" fmla="*/ 0 h 2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4"/>
                      <a:gd name="T16" fmla="*/ 0 h 29"/>
                      <a:gd name="T17" fmla="*/ 34 w 34"/>
                      <a:gd name="T18" fmla="*/ 29 h 2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4" h="29">
                        <a:moveTo>
                          <a:pt x="0" y="0"/>
                        </a:moveTo>
                        <a:lnTo>
                          <a:pt x="34" y="7"/>
                        </a:lnTo>
                        <a:lnTo>
                          <a:pt x="34" y="29"/>
                        </a:lnTo>
                        <a:lnTo>
                          <a:pt x="0" y="2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</p:grpSp>
      </p:grpSp>
      <p:sp>
        <p:nvSpPr>
          <p:cNvPr id="85" name="Line 213"/>
          <p:cNvSpPr>
            <a:spLocks noChangeAspect="1" noChangeShapeType="1"/>
          </p:cNvSpPr>
          <p:nvPr/>
        </p:nvSpPr>
        <p:spPr bwMode="auto">
          <a:xfrm>
            <a:off x="3208451" y="1477328"/>
            <a:ext cx="887413" cy="9636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grpSp>
        <p:nvGrpSpPr>
          <p:cNvPr id="86" name="Group 214"/>
          <p:cNvGrpSpPr>
            <a:grpSpLocks noChangeAspect="1"/>
          </p:cNvGrpSpPr>
          <p:nvPr/>
        </p:nvGrpSpPr>
        <p:grpSpPr bwMode="auto">
          <a:xfrm rot="-446425">
            <a:off x="3630725" y="2941004"/>
            <a:ext cx="1679575" cy="242887"/>
            <a:chOff x="1950" y="1871"/>
            <a:chExt cx="1059" cy="342"/>
          </a:xfrm>
        </p:grpSpPr>
        <p:sp>
          <p:nvSpPr>
            <p:cNvPr id="87" name="Line 215"/>
            <p:cNvSpPr>
              <a:spLocks noChangeAspect="1" noChangeShapeType="1"/>
            </p:cNvSpPr>
            <p:nvPr/>
          </p:nvSpPr>
          <p:spPr bwMode="auto">
            <a:xfrm flipH="1">
              <a:off x="1999" y="1871"/>
              <a:ext cx="1010" cy="31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" name="Freeform 216"/>
            <p:cNvSpPr>
              <a:spLocks noChangeAspect="1"/>
            </p:cNvSpPr>
            <p:nvPr/>
          </p:nvSpPr>
          <p:spPr bwMode="auto">
            <a:xfrm>
              <a:off x="1950" y="2155"/>
              <a:ext cx="58" cy="58"/>
            </a:xfrm>
            <a:custGeom>
              <a:avLst/>
              <a:gdLst>
                <a:gd name="T0" fmla="*/ 44 w 58"/>
                <a:gd name="T1" fmla="*/ 0 h 58"/>
                <a:gd name="T2" fmla="*/ 0 w 58"/>
                <a:gd name="T3" fmla="*/ 45 h 58"/>
                <a:gd name="T4" fmla="*/ 58 w 58"/>
                <a:gd name="T5" fmla="*/ 58 h 58"/>
                <a:gd name="T6" fmla="*/ 44 w 58"/>
                <a:gd name="T7" fmla="*/ 0 h 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8"/>
                <a:gd name="T13" fmla="*/ 0 h 58"/>
                <a:gd name="T14" fmla="*/ 58 w 58"/>
                <a:gd name="T15" fmla="*/ 58 h 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8" h="58">
                  <a:moveTo>
                    <a:pt x="44" y="0"/>
                  </a:moveTo>
                  <a:lnTo>
                    <a:pt x="0" y="45"/>
                  </a:lnTo>
                  <a:lnTo>
                    <a:pt x="58" y="58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89" name="Group 217"/>
          <p:cNvGrpSpPr>
            <a:grpSpLocks noChangeAspect="1"/>
          </p:cNvGrpSpPr>
          <p:nvPr/>
        </p:nvGrpSpPr>
        <p:grpSpPr bwMode="auto">
          <a:xfrm>
            <a:off x="2843326" y="1686877"/>
            <a:ext cx="712788" cy="1460500"/>
            <a:chOff x="1482" y="1110"/>
            <a:chExt cx="430" cy="1026"/>
          </a:xfrm>
        </p:grpSpPr>
        <p:sp>
          <p:nvSpPr>
            <p:cNvPr id="90" name="Freeform 218"/>
            <p:cNvSpPr>
              <a:spLocks noChangeAspect="1"/>
            </p:cNvSpPr>
            <p:nvPr/>
          </p:nvSpPr>
          <p:spPr bwMode="auto">
            <a:xfrm>
              <a:off x="1482" y="1171"/>
              <a:ext cx="430" cy="107"/>
            </a:xfrm>
            <a:custGeom>
              <a:avLst/>
              <a:gdLst>
                <a:gd name="T0" fmla="*/ 0 w 430"/>
                <a:gd name="T1" fmla="*/ 64 h 107"/>
                <a:gd name="T2" fmla="*/ 245 w 430"/>
                <a:gd name="T3" fmla="*/ 107 h 107"/>
                <a:gd name="T4" fmla="*/ 430 w 430"/>
                <a:gd name="T5" fmla="*/ 33 h 107"/>
                <a:gd name="T6" fmla="*/ 204 w 430"/>
                <a:gd name="T7" fmla="*/ 0 h 107"/>
                <a:gd name="T8" fmla="*/ 0 w 430"/>
                <a:gd name="T9" fmla="*/ 64 h 1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0"/>
                <a:gd name="T16" fmla="*/ 0 h 107"/>
                <a:gd name="T17" fmla="*/ 430 w 430"/>
                <a:gd name="T18" fmla="*/ 107 h 10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0" h="107">
                  <a:moveTo>
                    <a:pt x="0" y="64"/>
                  </a:moveTo>
                  <a:lnTo>
                    <a:pt x="245" y="107"/>
                  </a:lnTo>
                  <a:lnTo>
                    <a:pt x="430" y="33"/>
                  </a:lnTo>
                  <a:lnTo>
                    <a:pt x="204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DF3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1" name="Freeform 219"/>
            <p:cNvSpPr>
              <a:spLocks noChangeAspect="1"/>
            </p:cNvSpPr>
            <p:nvPr/>
          </p:nvSpPr>
          <p:spPr bwMode="auto">
            <a:xfrm>
              <a:off x="1482" y="1237"/>
              <a:ext cx="244" cy="898"/>
            </a:xfrm>
            <a:custGeom>
              <a:avLst/>
              <a:gdLst>
                <a:gd name="T0" fmla="*/ 0 w 244"/>
                <a:gd name="T1" fmla="*/ 0 h 898"/>
                <a:gd name="T2" fmla="*/ 244 w 244"/>
                <a:gd name="T3" fmla="*/ 47 h 898"/>
                <a:gd name="T4" fmla="*/ 244 w 244"/>
                <a:gd name="T5" fmla="*/ 898 h 898"/>
                <a:gd name="T6" fmla="*/ 192 w 244"/>
                <a:gd name="T7" fmla="*/ 878 h 898"/>
                <a:gd name="T8" fmla="*/ 192 w 244"/>
                <a:gd name="T9" fmla="*/ 771 h 898"/>
                <a:gd name="T10" fmla="*/ 123 w 244"/>
                <a:gd name="T11" fmla="*/ 740 h 898"/>
                <a:gd name="T12" fmla="*/ 123 w 244"/>
                <a:gd name="T13" fmla="*/ 837 h 898"/>
                <a:gd name="T14" fmla="*/ 85 w 244"/>
                <a:gd name="T15" fmla="*/ 816 h 898"/>
                <a:gd name="T16" fmla="*/ 85 w 244"/>
                <a:gd name="T17" fmla="*/ 721 h 898"/>
                <a:gd name="T18" fmla="*/ 30 w 244"/>
                <a:gd name="T19" fmla="*/ 693 h 898"/>
                <a:gd name="T20" fmla="*/ 30 w 244"/>
                <a:gd name="T21" fmla="*/ 788 h 898"/>
                <a:gd name="T22" fmla="*/ 0 w 244"/>
                <a:gd name="T23" fmla="*/ 774 h 898"/>
                <a:gd name="T24" fmla="*/ 0 w 244"/>
                <a:gd name="T25" fmla="*/ 0 h 89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44"/>
                <a:gd name="T40" fmla="*/ 0 h 898"/>
                <a:gd name="T41" fmla="*/ 244 w 244"/>
                <a:gd name="T42" fmla="*/ 898 h 89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44" h="898">
                  <a:moveTo>
                    <a:pt x="0" y="0"/>
                  </a:moveTo>
                  <a:lnTo>
                    <a:pt x="244" y="47"/>
                  </a:lnTo>
                  <a:lnTo>
                    <a:pt x="244" y="898"/>
                  </a:lnTo>
                  <a:lnTo>
                    <a:pt x="192" y="878"/>
                  </a:lnTo>
                  <a:lnTo>
                    <a:pt x="192" y="771"/>
                  </a:lnTo>
                  <a:lnTo>
                    <a:pt x="123" y="740"/>
                  </a:lnTo>
                  <a:lnTo>
                    <a:pt x="123" y="837"/>
                  </a:lnTo>
                  <a:lnTo>
                    <a:pt x="85" y="816"/>
                  </a:lnTo>
                  <a:lnTo>
                    <a:pt x="85" y="721"/>
                  </a:lnTo>
                  <a:lnTo>
                    <a:pt x="30" y="693"/>
                  </a:lnTo>
                  <a:lnTo>
                    <a:pt x="30" y="788"/>
                  </a:lnTo>
                  <a:lnTo>
                    <a:pt x="0" y="7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92" name="Group 220"/>
            <p:cNvGrpSpPr>
              <a:grpSpLocks noChangeAspect="1"/>
            </p:cNvGrpSpPr>
            <p:nvPr/>
          </p:nvGrpSpPr>
          <p:grpSpPr bwMode="auto">
            <a:xfrm>
              <a:off x="1492" y="1110"/>
              <a:ext cx="420" cy="1026"/>
              <a:chOff x="1492" y="1110"/>
              <a:chExt cx="420" cy="1026"/>
            </a:xfrm>
          </p:grpSpPr>
          <p:sp>
            <p:nvSpPr>
              <p:cNvPr id="93" name="Freeform 221"/>
              <p:cNvSpPr>
                <a:spLocks noChangeAspect="1"/>
              </p:cNvSpPr>
              <p:nvPr/>
            </p:nvSpPr>
            <p:spPr bwMode="auto">
              <a:xfrm>
                <a:off x="1730" y="1204"/>
                <a:ext cx="182" cy="932"/>
              </a:xfrm>
              <a:custGeom>
                <a:avLst/>
                <a:gdLst>
                  <a:gd name="T0" fmla="*/ 0 w 182"/>
                  <a:gd name="T1" fmla="*/ 78 h 932"/>
                  <a:gd name="T2" fmla="*/ 180 w 182"/>
                  <a:gd name="T3" fmla="*/ 0 h 932"/>
                  <a:gd name="T4" fmla="*/ 182 w 182"/>
                  <a:gd name="T5" fmla="*/ 721 h 932"/>
                  <a:gd name="T6" fmla="*/ 0 w 182"/>
                  <a:gd name="T7" fmla="*/ 932 h 932"/>
                  <a:gd name="T8" fmla="*/ 0 w 182"/>
                  <a:gd name="T9" fmla="*/ 78 h 9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2"/>
                  <a:gd name="T16" fmla="*/ 0 h 932"/>
                  <a:gd name="T17" fmla="*/ 182 w 182"/>
                  <a:gd name="T18" fmla="*/ 932 h 9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2" h="932">
                    <a:moveTo>
                      <a:pt x="0" y="78"/>
                    </a:moveTo>
                    <a:lnTo>
                      <a:pt x="180" y="0"/>
                    </a:lnTo>
                    <a:lnTo>
                      <a:pt x="182" y="721"/>
                    </a:lnTo>
                    <a:lnTo>
                      <a:pt x="0" y="932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DF1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94" name="Group 222"/>
              <p:cNvGrpSpPr>
                <a:grpSpLocks noChangeAspect="1"/>
              </p:cNvGrpSpPr>
              <p:nvPr/>
            </p:nvGrpSpPr>
            <p:grpSpPr bwMode="auto">
              <a:xfrm>
                <a:off x="1608" y="1979"/>
                <a:ext cx="67" cy="93"/>
                <a:chOff x="1608" y="1979"/>
                <a:chExt cx="67" cy="93"/>
              </a:xfrm>
            </p:grpSpPr>
            <p:sp>
              <p:nvSpPr>
                <p:cNvPr id="116" name="Freeform 223"/>
                <p:cNvSpPr>
                  <a:spLocks noChangeAspect="1"/>
                </p:cNvSpPr>
                <p:nvPr/>
              </p:nvSpPr>
              <p:spPr bwMode="auto">
                <a:xfrm>
                  <a:off x="1648" y="1998"/>
                  <a:ext cx="27" cy="64"/>
                </a:xfrm>
                <a:custGeom>
                  <a:avLst/>
                  <a:gdLst>
                    <a:gd name="T0" fmla="*/ 0 w 27"/>
                    <a:gd name="T1" fmla="*/ 0 h 64"/>
                    <a:gd name="T2" fmla="*/ 0 w 27"/>
                    <a:gd name="T3" fmla="*/ 48 h 64"/>
                    <a:gd name="T4" fmla="*/ 27 w 27"/>
                    <a:gd name="T5" fmla="*/ 64 h 64"/>
                    <a:gd name="T6" fmla="*/ 27 w 27"/>
                    <a:gd name="T7" fmla="*/ 13 h 64"/>
                    <a:gd name="T8" fmla="*/ 0 w 27"/>
                    <a:gd name="T9" fmla="*/ 0 h 6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"/>
                    <a:gd name="T16" fmla="*/ 0 h 64"/>
                    <a:gd name="T17" fmla="*/ 27 w 27"/>
                    <a:gd name="T18" fmla="*/ 64 h 6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" h="64">
                      <a:moveTo>
                        <a:pt x="0" y="0"/>
                      </a:moveTo>
                      <a:lnTo>
                        <a:pt x="0" y="48"/>
                      </a:lnTo>
                      <a:lnTo>
                        <a:pt x="27" y="64"/>
                      </a:lnTo>
                      <a:lnTo>
                        <a:pt x="27" y="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00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17" name="Freeform 224"/>
                <p:cNvSpPr>
                  <a:spLocks noChangeAspect="1"/>
                </p:cNvSpPr>
                <p:nvPr/>
              </p:nvSpPr>
              <p:spPr bwMode="auto">
                <a:xfrm>
                  <a:off x="1608" y="1979"/>
                  <a:ext cx="37" cy="93"/>
                </a:xfrm>
                <a:custGeom>
                  <a:avLst/>
                  <a:gdLst>
                    <a:gd name="T0" fmla="*/ 0 w 37"/>
                    <a:gd name="T1" fmla="*/ 0 h 93"/>
                    <a:gd name="T2" fmla="*/ 0 w 37"/>
                    <a:gd name="T3" fmla="*/ 93 h 93"/>
                    <a:gd name="T4" fmla="*/ 37 w 37"/>
                    <a:gd name="T5" fmla="*/ 65 h 93"/>
                    <a:gd name="T6" fmla="*/ 37 w 37"/>
                    <a:gd name="T7" fmla="*/ 19 h 93"/>
                    <a:gd name="T8" fmla="*/ 0 w 37"/>
                    <a:gd name="T9" fmla="*/ 0 h 9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"/>
                    <a:gd name="T16" fmla="*/ 0 h 93"/>
                    <a:gd name="T17" fmla="*/ 37 w 37"/>
                    <a:gd name="T18" fmla="*/ 93 h 9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" h="93">
                      <a:moveTo>
                        <a:pt x="0" y="0"/>
                      </a:moveTo>
                      <a:lnTo>
                        <a:pt x="0" y="93"/>
                      </a:lnTo>
                      <a:lnTo>
                        <a:pt x="37" y="65"/>
                      </a:lnTo>
                      <a:lnTo>
                        <a:pt x="37" y="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F1F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95" name="Group 225"/>
              <p:cNvGrpSpPr>
                <a:grpSpLocks noChangeAspect="1"/>
              </p:cNvGrpSpPr>
              <p:nvPr/>
            </p:nvGrpSpPr>
            <p:grpSpPr bwMode="auto">
              <a:xfrm>
                <a:off x="1512" y="1930"/>
                <a:ext cx="69" cy="97"/>
                <a:chOff x="1512" y="1930"/>
                <a:chExt cx="69" cy="97"/>
              </a:xfrm>
            </p:grpSpPr>
            <p:sp>
              <p:nvSpPr>
                <p:cNvPr id="114" name="Freeform 226"/>
                <p:cNvSpPr>
                  <a:spLocks noChangeAspect="1"/>
                </p:cNvSpPr>
                <p:nvPr/>
              </p:nvSpPr>
              <p:spPr bwMode="auto">
                <a:xfrm>
                  <a:off x="1553" y="1949"/>
                  <a:ext cx="28" cy="64"/>
                </a:xfrm>
                <a:custGeom>
                  <a:avLst/>
                  <a:gdLst>
                    <a:gd name="T0" fmla="*/ 0 w 28"/>
                    <a:gd name="T1" fmla="*/ 0 h 64"/>
                    <a:gd name="T2" fmla="*/ 0 w 28"/>
                    <a:gd name="T3" fmla="*/ 50 h 64"/>
                    <a:gd name="T4" fmla="*/ 28 w 28"/>
                    <a:gd name="T5" fmla="*/ 64 h 64"/>
                    <a:gd name="T6" fmla="*/ 28 w 28"/>
                    <a:gd name="T7" fmla="*/ 14 h 64"/>
                    <a:gd name="T8" fmla="*/ 0 w 28"/>
                    <a:gd name="T9" fmla="*/ 0 h 6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64"/>
                    <a:gd name="T17" fmla="*/ 28 w 28"/>
                    <a:gd name="T18" fmla="*/ 64 h 6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64">
                      <a:moveTo>
                        <a:pt x="0" y="0"/>
                      </a:moveTo>
                      <a:lnTo>
                        <a:pt x="0" y="50"/>
                      </a:lnTo>
                      <a:lnTo>
                        <a:pt x="28" y="64"/>
                      </a:lnTo>
                      <a:lnTo>
                        <a:pt x="28" y="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00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15" name="Freeform 227"/>
                <p:cNvSpPr>
                  <a:spLocks noChangeAspect="1"/>
                </p:cNvSpPr>
                <p:nvPr/>
              </p:nvSpPr>
              <p:spPr bwMode="auto">
                <a:xfrm>
                  <a:off x="1512" y="1930"/>
                  <a:ext cx="38" cy="97"/>
                </a:xfrm>
                <a:custGeom>
                  <a:avLst/>
                  <a:gdLst>
                    <a:gd name="T0" fmla="*/ 0 w 38"/>
                    <a:gd name="T1" fmla="*/ 0 h 97"/>
                    <a:gd name="T2" fmla="*/ 0 w 38"/>
                    <a:gd name="T3" fmla="*/ 97 h 97"/>
                    <a:gd name="T4" fmla="*/ 38 w 38"/>
                    <a:gd name="T5" fmla="*/ 69 h 97"/>
                    <a:gd name="T6" fmla="*/ 38 w 38"/>
                    <a:gd name="T7" fmla="*/ 21 h 97"/>
                    <a:gd name="T8" fmla="*/ 0 w 38"/>
                    <a:gd name="T9" fmla="*/ 0 h 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8"/>
                    <a:gd name="T16" fmla="*/ 0 h 97"/>
                    <a:gd name="T17" fmla="*/ 38 w 38"/>
                    <a:gd name="T18" fmla="*/ 97 h 9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8" h="97">
                      <a:moveTo>
                        <a:pt x="0" y="0"/>
                      </a:moveTo>
                      <a:lnTo>
                        <a:pt x="0" y="97"/>
                      </a:lnTo>
                      <a:lnTo>
                        <a:pt x="38" y="69"/>
                      </a:lnTo>
                      <a:lnTo>
                        <a:pt x="38" y="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F1F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96" name="Group 228"/>
              <p:cNvGrpSpPr>
                <a:grpSpLocks noChangeAspect="1"/>
              </p:cNvGrpSpPr>
              <p:nvPr/>
            </p:nvGrpSpPr>
            <p:grpSpPr bwMode="auto">
              <a:xfrm>
                <a:off x="1492" y="1259"/>
                <a:ext cx="220" cy="707"/>
                <a:chOff x="1492" y="1259"/>
                <a:chExt cx="220" cy="707"/>
              </a:xfrm>
            </p:grpSpPr>
            <p:sp>
              <p:nvSpPr>
                <p:cNvPr id="103" name="Freeform 229"/>
                <p:cNvSpPr>
                  <a:spLocks noChangeAspect="1"/>
                </p:cNvSpPr>
                <p:nvPr/>
              </p:nvSpPr>
              <p:spPr bwMode="auto">
                <a:xfrm>
                  <a:off x="1500" y="1259"/>
                  <a:ext cx="197" cy="707"/>
                </a:xfrm>
                <a:custGeom>
                  <a:avLst/>
                  <a:gdLst>
                    <a:gd name="T0" fmla="*/ 0 w 197"/>
                    <a:gd name="T1" fmla="*/ 0 h 707"/>
                    <a:gd name="T2" fmla="*/ 197 w 197"/>
                    <a:gd name="T3" fmla="*/ 38 h 707"/>
                    <a:gd name="T4" fmla="*/ 197 w 197"/>
                    <a:gd name="T5" fmla="*/ 707 h 707"/>
                    <a:gd name="T6" fmla="*/ 1 w 197"/>
                    <a:gd name="T7" fmla="*/ 612 h 707"/>
                    <a:gd name="T8" fmla="*/ 0 w 197"/>
                    <a:gd name="T9" fmla="*/ 0 h 70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7"/>
                    <a:gd name="T16" fmla="*/ 0 h 707"/>
                    <a:gd name="T17" fmla="*/ 197 w 197"/>
                    <a:gd name="T18" fmla="*/ 707 h 70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7" h="707">
                      <a:moveTo>
                        <a:pt x="0" y="0"/>
                      </a:moveTo>
                      <a:lnTo>
                        <a:pt x="197" y="38"/>
                      </a:lnTo>
                      <a:lnTo>
                        <a:pt x="197" y="707"/>
                      </a:lnTo>
                      <a:lnTo>
                        <a:pt x="1" y="6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104" name="Group 230"/>
                <p:cNvGrpSpPr>
                  <a:grpSpLocks noChangeAspect="1"/>
                </p:cNvGrpSpPr>
                <p:nvPr/>
              </p:nvGrpSpPr>
              <p:grpSpPr bwMode="auto">
                <a:xfrm>
                  <a:off x="1492" y="1261"/>
                  <a:ext cx="220" cy="693"/>
                  <a:chOff x="1492" y="1261"/>
                  <a:chExt cx="220" cy="693"/>
                </a:xfrm>
              </p:grpSpPr>
              <p:sp>
                <p:nvSpPr>
                  <p:cNvPr id="105" name="Line 23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495" y="1797"/>
                    <a:ext cx="217" cy="78"/>
                  </a:xfrm>
                  <a:prstGeom prst="line">
                    <a:avLst/>
                  </a:prstGeom>
                  <a:noFill/>
                  <a:ln w="9525">
                    <a:solidFill>
                      <a:srgbClr val="FF5F7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6" name="Line 23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492" y="1706"/>
                    <a:ext cx="217" cy="68"/>
                  </a:xfrm>
                  <a:prstGeom prst="line">
                    <a:avLst/>
                  </a:prstGeom>
                  <a:noFill/>
                  <a:ln w="9525">
                    <a:solidFill>
                      <a:srgbClr val="FF5F7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7" name="Line 23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498" y="1615"/>
                    <a:ext cx="211" cy="59"/>
                  </a:xfrm>
                  <a:prstGeom prst="line">
                    <a:avLst/>
                  </a:prstGeom>
                  <a:noFill/>
                  <a:ln w="9525">
                    <a:solidFill>
                      <a:srgbClr val="FF5F7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8" name="Line 23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495" y="1518"/>
                    <a:ext cx="212" cy="55"/>
                  </a:xfrm>
                  <a:prstGeom prst="line">
                    <a:avLst/>
                  </a:prstGeom>
                  <a:noFill/>
                  <a:ln w="9525">
                    <a:solidFill>
                      <a:srgbClr val="FF5F7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9" name="Line 23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500" y="1426"/>
                    <a:ext cx="207" cy="45"/>
                  </a:xfrm>
                  <a:prstGeom prst="line">
                    <a:avLst/>
                  </a:prstGeom>
                  <a:noFill/>
                  <a:ln w="9525">
                    <a:solidFill>
                      <a:srgbClr val="FF5F7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10" name="Line 23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492" y="1341"/>
                    <a:ext cx="214" cy="38"/>
                  </a:xfrm>
                  <a:prstGeom prst="line">
                    <a:avLst/>
                  </a:prstGeom>
                  <a:noFill/>
                  <a:ln w="9525">
                    <a:solidFill>
                      <a:srgbClr val="FF5F7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11" name="Line 23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543" y="1261"/>
                    <a:ext cx="1" cy="646"/>
                  </a:xfrm>
                  <a:prstGeom prst="line">
                    <a:avLst/>
                  </a:prstGeom>
                  <a:noFill/>
                  <a:ln w="9525">
                    <a:solidFill>
                      <a:srgbClr val="FF5F7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12" name="Line 23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593" y="1273"/>
                    <a:ext cx="1" cy="660"/>
                  </a:xfrm>
                  <a:prstGeom prst="line">
                    <a:avLst/>
                  </a:prstGeom>
                  <a:noFill/>
                  <a:ln w="9525">
                    <a:solidFill>
                      <a:srgbClr val="FF5F7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13" name="Line 23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646" y="1282"/>
                    <a:ext cx="1" cy="672"/>
                  </a:xfrm>
                  <a:prstGeom prst="line">
                    <a:avLst/>
                  </a:prstGeom>
                  <a:noFill/>
                  <a:ln w="9525">
                    <a:solidFill>
                      <a:srgbClr val="FF5F7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grpSp>
            <p:nvGrpSpPr>
              <p:cNvPr id="97" name="Group 240"/>
              <p:cNvGrpSpPr>
                <a:grpSpLocks noChangeAspect="1"/>
              </p:cNvGrpSpPr>
              <p:nvPr/>
            </p:nvGrpSpPr>
            <p:grpSpPr bwMode="auto">
              <a:xfrm>
                <a:off x="1575" y="1110"/>
                <a:ext cx="255" cy="141"/>
                <a:chOff x="1575" y="1110"/>
                <a:chExt cx="255" cy="141"/>
              </a:xfrm>
            </p:grpSpPr>
            <p:grpSp>
              <p:nvGrpSpPr>
                <p:cNvPr id="98" name="Group 241"/>
                <p:cNvGrpSpPr>
                  <a:grpSpLocks noChangeAspect="1"/>
                </p:cNvGrpSpPr>
                <p:nvPr/>
              </p:nvGrpSpPr>
              <p:grpSpPr bwMode="auto">
                <a:xfrm>
                  <a:off x="1575" y="1110"/>
                  <a:ext cx="255" cy="141"/>
                  <a:chOff x="1575" y="1110"/>
                  <a:chExt cx="255" cy="141"/>
                </a:xfrm>
              </p:grpSpPr>
              <p:sp>
                <p:nvSpPr>
                  <p:cNvPr id="100" name="Freeform 242"/>
                  <p:cNvSpPr>
                    <a:spLocks noChangeAspect="1"/>
                  </p:cNvSpPr>
                  <p:nvPr/>
                </p:nvSpPr>
                <p:spPr bwMode="auto">
                  <a:xfrm>
                    <a:off x="1575" y="1110"/>
                    <a:ext cx="255" cy="52"/>
                  </a:xfrm>
                  <a:custGeom>
                    <a:avLst/>
                    <a:gdLst>
                      <a:gd name="T0" fmla="*/ 0 w 255"/>
                      <a:gd name="T1" fmla="*/ 35 h 52"/>
                      <a:gd name="T2" fmla="*/ 148 w 255"/>
                      <a:gd name="T3" fmla="*/ 52 h 52"/>
                      <a:gd name="T4" fmla="*/ 255 w 255"/>
                      <a:gd name="T5" fmla="*/ 18 h 52"/>
                      <a:gd name="T6" fmla="*/ 111 w 255"/>
                      <a:gd name="T7" fmla="*/ 0 h 52"/>
                      <a:gd name="T8" fmla="*/ 0 w 255"/>
                      <a:gd name="T9" fmla="*/ 35 h 5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55"/>
                      <a:gd name="T16" fmla="*/ 0 h 52"/>
                      <a:gd name="T17" fmla="*/ 255 w 255"/>
                      <a:gd name="T18" fmla="*/ 52 h 5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55" h="52">
                        <a:moveTo>
                          <a:pt x="0" y="35"/>
                        </a:moveTo>
                        <a:lnTo>
                          <a:pt x="148" y="52"/>
                        </a:lnTo>
                        <a:lnTo>
                          <a:pt x="255" y="18"/>
                        </a:lnTo>
                        <a:lnTo>
                          <a:pt x="111" y="0"/>
                        </a:lnTo>
                        <a:lnTo>
                          <a:pt x="0" y="35"/>
                        </a:lnTo>
                        <a:close/>
                      </a:path>
                    </a:pathLst>
                  </a:custGeom>
                  <a:solidFill>
                    <a:srgbClr val="DF3F5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1" name="Freeform 243"/>
                  <p:cNvSpPr>
                    <a:spLocks noChangeAspect="1"/>
                  </p:cNvSpPr>
                  <p:nvPr/>
                </p:nvSpPr>
                <p:spPr bwMode="auto">
                  <a:xfrm>
                    <a:off x="1724" y="1129"/>
                    <a:ext cx="104" cy="122"/>
                  </a:xfrm>
                  <a:custGeom>
                    <a:avLst/>
                    <a:gdLst>
                      <a:gd name="T0" fmla="*/ 0 w 104"/>
                      <a:gd name="T1" fmla="*/ 38 h 122"/>
                      <a:gd name="T2" fmla="*/ 104 w 104"/>
                      <a:gd name="T3" fmla="*/ 0 h 122"/>
                      <a:gd name="T4" fmla="*/ 104 w 104"/>
                      <a:gd name="T5" fmla="*/ 77 h 122"/>
                      <a:gd name="T6" fmla="*/ 0 w 104"/>
                      <a:gd name="T7" fmla="*/ 122 h 122"/>
                      <a:gd name="T8" fmla="*/ 0 w 104"/>
                      <a:gd name="T9" fmla="*/ 38 h 12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04"/>
                      <a:gd name="T16" fmla="*/ 0 h 122"/>
                      <a:gd name="T17" fmla="*/ 104 w 104"/>
                      <a:gd name="T18" fmla="*/ 122 h 12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04" h="122">
                        <a:moveTo>
                          <a:pt x="0" y="38"/>
                        </a:moveTo>
                        <a:lnTo>
                          <a:pt x="104" y="0"/>
                        </a:lnTo>
                        <a:lnTo>
                          <a:pt x="104" y="77"/>
                        </a:lnTo>
                        <a:lnTo>
                          <a:pt x="0" y="122"/>
                        </a:lnTo>
                        <a:lnTo>
                          <a:pt x="0" y="38"/>
                        </a:lnTo>
                        <a:close/>
                      </a:path>
                    </a:pathLst>
                  </a:custGeom>
                  <a:solidFill>
                    <a:srgbClr val="DF1F3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2" name="Freeform 244"/>
                  <p:cNvSpPr>
                    <a:spLocks noChangeAspect="1"/>
                  </p:cNvSpPr>
                  <p:nvPr/>
                </p:nvSpPr>
                <p:spPr bwMode="auto">
                  <a:xfrm>
                    <a:off x="1575" y="1147"/>
                    <a:ext cx="145" cy="104"/>
                  </a:xfrm>
                  <a:custGeom>
                    <a:avLst/>
                    <a:gdLst>
                      <a:gd name="T0" fmla="*/ 145 w 145"/>
                      <a:gd name="T1" fmla="*/ 19 h 104"/>
                      <a:gd name="T2" fmla="*/ 145 w 145"/>
                      <a:gd name="T3" fmla="*/ 104 h 104"/>
                      <a:gd name="T4" fmla="*/ 0 w 145"/>
                      <a:gd name="T5" fmla="*/ 79 h 104"/>
                      <a:gd name="T6" fmla="*/ 0 w 145"/>
                      <a:gd name="T7" fmla="*/ 0 h 104"/>
                      <a:gd name="T8" fmla="*/ 145 w 145"/>
                      <a:gd name="T9" fmla="*/ 19 h 10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45"/>
                      <a:gd name="T16" fmla="*/ 0 h 104"/>
                      <a:gd name="T17" fmla="*/ 145 w 145"/>
                      <a:gd name="T18" fmla="*/ 104 h 10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45" h="104">
                        <a:moveTo>
                          <a:pt x="145" y="19"/>
                        </a:moveTo>
                        <a:lnTo>
                          <a:pt x="145" y="104"/>
                        </a:lnTo>
                        <a:lnTo>
                          <a:pt x="0" y="79"/>
                        </a:lnTo>
                        <a:lnTo>
                          <a:pt x="0" y="0"/>
                        </a:lnTo>
                        <a:lnTo>
                          <a:pt x="145" y="19"/>
                        </a:lnTo>
                        <a:close/>
                      </a:path>
                    </a:pathLst>
                  </a:custGeom>
                  <a:solidFill>
                    <a:srgbClr val="FF5F7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99" name="Freeform 245"/>
                <p:cNvSpPr>
                  <a:spLocks noChangeAspect="1"/>
                </p:cNvSpPr>
                <p:nvPr/>
              </p:nvSpPr>
              <p:spPr bwMode="auto">
                <a:xfrm>
                  <a:off x="1595" y="1166"/>
                  <a:ext cx="80" cy="19"/>
                </a:xfrm>
                <a:custGeom>
                  <a:avLst/>
                  <a:gdLst>
                    <a:gd name="T0" fmla="*/ 0 w 80"/>
                    <a:gd name="T1" fmla="*/ 0 h 19"/>
                    <a:gd name="T2" fmla="*/ 80 w 80"/>
                    <a:gd name="T3" fmla="*/ 7 h 19"/>
                    <a:gd name="T4" fmla="*/ 80 w 80"/>
                    <a:gd name="T5" fmla="*/ 19 h 19"/>
                    <a:gd name="T6" fmla="*/ 0 w 80"/>
                    <a:gd name="T7" fmla="*/ 12 h 19"/>
                    <a:gd name="T8" fmla="*/ 0 w 80"/>
                    <a:gd name="T9" fmla="*/ 0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0"/>
                    <a:gd name="T16" fmla="*/ 0 h 19"/>
                    <a:gd name="T17" fmla="*/ 80 w 80"/>
                    <a:gd name="T18" fmla="*/ 19 h 1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0" h="19">
                      <a:moveTo>
                        <a:pt x="0" y="0"/>
                      </a:moveTo>
                      <a:lnTo>
                        <a:pt x="80" y="7"/>
                      </a:lnTo>
                      <a:lnTo>
                        <a:pt x="80" y="19"/>
                      </a:lnTo>
                      <a:lnTo>
                        <a:pt x="0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</p:grpSp>
      <p:grpSp>
        <p:nvGrpSpPr>
          <p:cNvPr id="118" name="Group 246"/>
          <p:cNvGrpSpPr>
            <a:grpSpLocks noChangeAspect="1"/>
          </p:cNvGrpSpPr>
          <p:nvPr/>
        </p:nvGrpSpPr>
        <p:grpSpPr bwMode="auto">
          <a:xfrm>
            <a:off x="3203689" y="1417002"/>
            <a:ext cx="263525" cy="1744662"/>
            <a:chOff x="1700" y="921"/>
            <a:chExt cx="159" cy="1224"/>
          </a:xfrm>
        </p:grpSpPr>
        <p:sp>
          <p:nvSpPr>
            <p:cNvPr id="119" name="Line 247"/>
            <p:cNvSpPr>
              <a:spLocks noChangeAspect="1" noChangeShapeType="1"/>
            </p:cNvSpPr>
            <p:nvPr/>
          </p:nvSpPr>
          <p:spPr bwMode="auto">
            <a:xfrm>
              <a:off x="1700" y="921"/>
              <a:ext cx="133" cy="116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0" name="Freeform 248"/>
            <p:cNvSpPr>
              <a:spLocks noChangeAspect="1"/>
            </p:cNvSpPr>
            <p:nvPr/>
          </p:nvSpPr>
          <p:spPr bwMode="auto">
            <a:xfrm>
              <a:off x="1805" y="2081"/>
              <a:ext cx="54" cy="64"/>
            </a:xfrm>
            <a:custGeom>
              <a:avLst/>
              <a:gdLst>
                <a:gd name="T0" fmla="*/ 0 w 54"/>
                <a:gd name="T1" fmla="*/ 8 h 64"/>
                <a:gd name="T2" fmla="*/ 35 w 54"/>
                <a:gd name="T3" fmla="*/ 64 h 64"/>
                <a:gd name="T4" fmla="*/ 54 w 54"/>
                <a:gd name="T5" fmla="*/ 0 h 64"/>
                <a:gd name="T6" fmla="*/ 0 w 54"/>
                <a:gd name="T7" fmla="*/ 8 h 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4"/>
                <a:gd name="T13" fmla="*/ 0 h 64"/>
                <a:gd name="T14" fmla="*/ 54 w 54"/>
                <a:gd name="T15" fmla="*/ 64 h 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4" h="64">
                  <a:moveTo>
                    <a:pt x="0" y="8"/>
                  </a:moveTo>
                  <a:lnTo>
                    <a:pt x="35" y="64"/>
                  </a:lnTo>
                  <a:lnTo>
                    <a:pt x="54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121" name="Group 249"/>
          <p:cNvGrpSpPr>
            <a:grpSpLocks noChangeAspect="1"/>
          </p:cNvGrpSpPr>
          <p:nvPr/>
        </p:nvGrpSpPr>
        <p:grpSpPr bwMode="auto">
          <a:xfrm>
            <a:off x="2490901" y="2158364"/>
            <a:ext cx="676275" cy="1320800"/>
            <a:chOff x="1271" y="1441"/>
            <a:chExt cx="406" cy="927"/>
          </a:xfrm>
        </p:grpSpPr>
        <p:grpSp>
          <p:nvGrpSpPr>
            <p:cNvPr id="122" name="Group 250"/>
            <p:cNvGrpSpPr>
              <a:grpSpLocks noChangeAspect="1"/>
            </p:cNvGrpSpPr>
            <p:nvPr/>
          </p:nvGrpSpPr>
          <p:grpSpPr bwMode="auto">
            <a:xfrm>
              <a:off x="1271" y="1441"/>
              <a:ext cx="406" cy="927"/>
              <a:chOff x="1271" y="1441"/>
              <a:chExt cx="406" cy="927"/>
            </a:xfrm>
          </p:grpSpPr>
          <p:sp>
            <p:nvSpPr>
              <p:cNvPr id="145" name="Freeform 251"/>
              <p:cNvSpPr>
                <a:spLocks noChangeAspect="1"/>
              </p:cNvSpPr>
              <p:nvPr/>
            </p:nvSpPr>
            <p:spPr bwMode="auto">
              <a:xfrm>
                <a:off x="1274" y="1708"/>
                <a:ext cx="403" cy="175"/>
              </a:xfrm>
              <a:custGeom>
                <a:avLst/>
                <a:gdLst>
                  <a:gd name="T0" fmla="*/ 0 w 403"/>
                  <a:gd name="T1" fmla="*/ 128 h 175"/>
                  <a:gd name="T2" fmla="*/ 227 w 403"/>
                  <a:gd name="T3" fmla="*/ 175 h 175"/>
                  <a:gd name="T4" fmla="*/ 403 w 403"/>
                  <a:gd name="T5" fmla="*/ 35 h 175"/>
                  <a:gd name="T6" fmla="*/ 183 w 403"/>
                  <a:gd name="T7" fmla="*/ 0 h 175"/>
                  <a:gd name="T8" fmla="*/ 0 w 403"/>
                  <a:gd name="T9" fmla="*/ 128 h 1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3"/>
                  <a:gd name="T16" fmla="*/ 0 h 175"/>
                  <a:gd name="T17" fmla="*/ 403 w 403"/>
                  <a:gd name="T18" fmla="*/ 175 h 1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3" h="175">
                    <a:moveTo>
                      <a:pt x="0" y="128"/>
                    </a:moveTo>
                    <a:lnTo>
                      <a:pt x="227" y="175"/>
                    </a:lnTo>
                    <a:lnTo>
                      <a:pt x="403" y="35"/>
                    </a:lnTo>
                    <a:lnTo>
                      <a:pt x="183" y="0"/>
                    </a:lnTo>
                    <a:lnTo>
                      <a:pt x="0" y="128"/>
                    </a:lnTo>
                    <a:close/>
                  </a:path>
                </a:pathLst>
              </a:custGeom>
              <a:solidFill>
                <a:srgbClr val="FF5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6" name="Freeform 252"/>
              <p:cNvSpPr>
                <a:spLocks noChangeAspect="1"/>
              </p:cNvSpPr>
              <p:nvPr/>
            </p:nvSpPr>
            <p:spPr bwMode="auto">
              <a:xfrm>
                <a:off x="1329" y="1557"/>
                <a:ext cx="165" cy="298"/>
              </a:xfrm>
              <a:custGeom>
                <a:avLst/>
                <a:gdLst>
                  <a:gd name="T0" fmla="*/ 0 w 165"/>
                  <a:gd name="T1" fmla="*/ 0 h 298"/>
                  <a:gd name="T2" fmla="*/ 165 w 165"/>
                  <a:gd name="T3" fmla="*/ 14 h 298"/>
                  <a:gd name="T4" fmla="*/ 165 w 165"/>
                  <a:gd name="T5" fmla="*/ 298 h 298"/>
                  <a:gd name="T6" fmla="*/ 0 w 165"/>
                  <a:gd name="T7" fmla="*/ 259 h 298"/>
                  <a:gd name="T8" fmla="*/ 0 w 165"/>
                  <a:gd name="T9" fmla="*/ 0 h 2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5"/>
                  <a:gd name="T16" fmla="*/ 0 h 298"/>
                  <a:gd name="T17" fmla="*/ 165 w 165"/>
                  <a:gd name="T18" fmla="*/ 298 h 2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5" h="298">
                    <a:moveTo>
                      <a:pt x="0" y="0"/>
                    </a:moveTo>
                    <a:lnTo>
                      <a:pt x="165" y="14"/>
                    </a:lnTo>
                    <a:lnTo>
                      <a:pt x="165" y="298"/>
                    </a:lnTo>
                    <a:lnTo>
                      <a:pt x="0" y="2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5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7" name="Freeform 253"/>
              <p:cNvSpPr>
                <a:spLocks noChangeAspect="1"/>
              </p:cNvSpPr>
              <p:nvPr/>
            </p:nvSpPr>
            <p:spPr bwMode="auto">
              <a:xfrm>
                <a:off x="1497" y="1507"/>
                <a:ext cx="142" cy="347"/>
              </a:xfrm>
              <a:custGeom>
                <a:avLst/>
                <a:gdLst>
                  <a:gd name="T0" fmla="*/ 0 w 142"/>
                  <a:gd name="T1" fmla="*/ 64 h 347"/>
                  <a:gd name="T2" fmla="*/ 0 w 142"/>
                  <a:gd name="T3" fmla="*/ 347 h 347"/>
                  <a:gd name="T4" fmla="*/ 142 w 142"/>
                  <a:gd name="T5" fmla="*/ 232 h 347"/>
                  <a:gd name="T6" fmla="*/ 142 w 142"/>
                  <a:gd name="T7" fmla="*/ 0 h 347"/>
                  <a:gd name="T8" fmla="*/ 0 w 142"/>
                  <a:gd name="T9" fmla="*/ 64 h 3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2"/>
                  <a:gd name="T16" fmla="*/ 0 h 347"/>
                  <a:gd name="T17" fmla="*/ 142 w 142"/>
                  <a:gd name="T18" fmla="*/ 347 h 3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2" h="347">
                    <a:moveTo>
                      <a:pt x="0" y="64"/>
                    </a:moveTo>
                    <a:lnTo>
                      <a:pt x="0" y="347"/>
                    </a:lnTo>
                    <a:lnTo>
                      <a:pt x="142" y="232"/>
                    </a:lnTo>
                    <a:lnTo>
                      <a:pt x="142" y="0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BF3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8" name="Freeform 254"/>
              <p:cNvSpPr>
                <a:spLocks noChangeAspect="1"/>
              </p:cNvSpPr>
              <p:nvPr/>
            </p:nvSpPr>
            <p:spPr bwMode="auto">
              <a:xfrm>
                <a:off x="1329" y="1493"/>
                <a:ext cx="310" cy="73"/>
              </a:xfrm>
              <a:custGeom>
                <a:avLst/>
                <a:gdLst>
                  <a:gd name="T0" fmla="*/ 0 w 310"/>
                  <a:gd name="T1" fmla="*/ 59 h 73"/>
                  <a:gd name="T2" fmla="*/ 166 w 310"/>
                  <a:gd name="T3" fmla="*/ 73 h 73"/>
                  <a:gd name="T4" fmla="*/ 310 w 310"/>
                  <a:gd name="T5" fmla="*/ 12 h 73"/>
                  <a:gd name="T6" fmla="*/ 166 w 310"/>
                  <a:gd name="T7" fmla="*/ 0 h 73"/>
                  <a:gd name="T8" fmla="*/ 0 w 310"/>
                  <a:gd name="T9" fmla="*/ 59 h 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0"/>
                  <a:gd name="T16" fmla="*/ 0 h 73"/>
                  <a:gd name="T17" fmla="*/ 310 w 310"/>
                  <a:gd name="T18" fmla="*/ 73 h 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0" h="73">
                    <a:moveTo>
                      <a:pt x="0" y="59"/>
                    </a:moveTo>
                    <a:lnTo>
                      <a:pt x="166" y="73"/>
                    </a:lnTo>
                    <a:lnTo>
                      <a:pt x="310" y="12"/>
                    </a:lnTo>
                    <a:lnTo>
                      <a:pt x="166" y="0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FF5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9" name="Freeform 255"/>
              <p:cNvSpPr>
                <a:spLocks noChangeAspect="1"/>
              </p:cNvSpPr>
              <p:nvPr/>
            </p:nvSpPr>
            <p:spPr bwMode="auto">
              <a:xfrm>
                <a:off x="1370" y="1441"/>
                <a:ext cx="225" cy="42"/>
              </a:xfrm>
              <a:custGeom>
                <a:avLst/>
                <a:gdLst>
                  <a:gd name="T0" fmla="*/ 0 w 225"/>
                  <a:gd name="T1" fmla="*/ 35 h 42"/>
                  <a:gd name="T2" fmla="*/ 119 w 225"/>
                  <a:gd name="T3" fmla="*/ 42 h 42"/>
                  <a:gd name="T4" fmla="*/ 225 w 225"/>
                  <a:gd name="T5" fmla="*/ 11 h 42"/>
                  <a:gd name="T6" fmla="*/ 112 w 225"/>
                  <a:gd name="T7" fmla="*/ 0 h 42"/>
                  <a:gd name="T8" fmla="*/ 0 w 225"/>
                  <a:gd name="T9" fmla="*/ 3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5"/>
                  <a:gd name="T16" fmla="*/ 0 h 42"/>
                  <a:gd name="T17" fmla="*/ 225 w 225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5" h="42">
                    <a:moveTo>
                      <a:pt x="0" y="35"/>
                    </a:moveTo>
                    <a:lnTo>
                      <a:pt x="119" y="42"/>
                    </a:lnTo>
                    <a:lnTo>
                      <a:pt x="225" y="11"/>
                    </a:lnTo>
                    <a:lnTo>
                      <a:pt x="112" y="0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FF5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50" name="Freeform 256"/>
              <p:cNvSpPr>
                <a:spLocks noChangeAspect="1"/>
              </p:cNvSpPr>
              <p:nvPr/>
            </p:nvSpPr>
            <p:spPr bwMode="auto">
              <a:xfrm>
                <a:off x="1370" y="1479"/>
                <a:ext cx="115" cy="68"/>
              </a:xfrm>
              <a:custGeom>
                <a:avLst/>
                <a:gdLst>
                  <a:gd name="T0" fmla="*/ 0 w 115"/>
                  <a:gd name="T1" fmla="*/ 0 h 68"/>
                  <a:gd name="T2" fmla="*/ 115 w 115"/>
                  <a:gd name="T3" fmla="*/ 9 h 68"/>
                  <a:gd name="T4" fmla="*/ 115 w 115"/>
                  <a:gd name="T5" fmla="*/ 68 h 68"/>
                  <a:gd name="T6" fmla="*/ 0 w 115"/>
                  <a:gd name="T7" fmla="*/ 58 h 68"/>
                  <a:gd name="T8" fmla="*/ 0 w 115"/>
                  <a:gd name="T9" fmla="*/ 0 h 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5"/>
                  <a:gd name="T16" fmla="*/ 0 h 68"/>
                  <a:gd name="T17" fmla="*/ 115 w 115"/>
                  <a:gd name="T18" fmla="*/ 68 h 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5" h="68">
                    <a:moveTo>
                      <a:pt x="0" y="0"/>
                    </a:moveTo>
                    <a:lnTo>
                      <a:pt x="115" y="9"/>
                    </a:lnTo>
                    <a:lnTo>
                      <a:pt x="115" y="68"/>
                    </a:lnTo>
                    <a:lnTo>
                      <a:pt x="0" y="5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5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51" name="Freeform 257"/>
              <p:cNvSpPr>
                <a:spLocks noChangeAspect="1"/>
              </p:cNvSpPr>
              <p:nvPr/>
            </p:nvSpPr>
            <p:spPr bwMode="auto">
              <a:xfrm>
                <a:off x="1489" y="1453"/>
                <a:ext cx="106" cy="94"/>
              </a:xfrm>
              <a:custGeom>
                <a:avLst/>
                <a:gdLst>
                  <a:gd name="T0" fmla="*/ 0 w 106"/>
                  <a:gd name="T1" fmla="*/ 33 h 94"/>
                  <a:gd name="T2" fmla="*/ 0 w 106"/>
                  <a:gd name="T3" fmla="*/ 94 h 94"/>
                  <a:gd name="T4" fmla="*/ 106 w 106"/>
                  <a:gd name="T5" fmla="*/ 49 h 94"/>
                  <a:gd name="T6" fmla="*/ 106 w 106"/>
                  <a:gd name="T7" fmla="*/ 0 h 94"/>
                  <a:gd name="T8" fmla="*/ 0 w 106"/>
                  <a:gd name="T9" fmla="*/ 33 h 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6"/>
                  <a:gd name="T16" fmla="*/ 0 h 94"/>
                  <a:gd name="T17" fmla="*/ 106 w 106"/>
                  <a:gd name="T18" fmla="*/ 94 h 9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6" h="94">
                    <a:moveTo>
                      <a:pt x="0" y="33"/>
                    </a:moveTo>
                    <a:lnTo>
                      <a:pt x="0" y="94"/>
                    </a:lnTo>
                    <a:lnTo>
                      <a:pt x="106" y="49"/>
                    </a:lnTo>
                    <a:lnTo>
                      <a:pt x="106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BF3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52" name="Freeform 258"/>
              <p:cNvSpPr>
                <a:spLocks noChangeAspect="1"/>
              </p:cNvSpPr>
              <p:nvPr/>
            </p:nvSpPr>
            <p:spPr bwMode="auto">
              <a:xfrm>
                <a:off x="1503" y="1743"/>
                <a:ext cx="174" cy="625"/>
              </a:xfrm>
              <a:custGeom>
                <a:avLst/>
                <a:gdLst>
                  <a:gd name="T0" fmla="*/ 174 w 174"/>
                  <a:gd name="T1" fmla="*/ 0 h 625"/>
                  <a:gd name="T2" fmla="*/ 0 w 174"/>
                  <a:gd name="T3" fmla="*/ 144 h 625"/>
                  <a:gd name="T4" fmla="*/ 0 w 174"/>
                  <a:gd name="T5" fmla="*/ 625 h 625"/>
                  <a:gd name="T6" fmla="*/ 174 w 174"/>
                  <a:gd name="T7" fmla="*/ 438 h 625"/>
                  <a:gd name="T8" fmla="*/ 174 w 174"/>
                  <a:gd name="T9" fmla="*/ 0 h 6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4"/>
                  <a:gd name="T16" fmla="*/ 0 h 625"/>
                  <a:gd name="T17" fmla="*/ 174 w 174"/>
                  <a:gd name="T18" fmla="*/ 625 h 6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4" h="625">
                    <a:moveTo>
                      <a:pt x="174" y="0"/>
                    </a:moveTo>
                    <a:lnTo>
                      <a:pt x="0" y="144"/>
                    </a:lnTo>
                    <a:lnTo>
                      <a:pt x="0" y="625"/>
                    </a:lnTo>
                    <a:lnTo>
                      <a:pt x="174" y="438"/>
                    </a:lnTo>
                    <a:lnTo>
                      <a:pt x="174" y="0"/>
                    </a:lnTo>
                    <a:close/>
                  </a:path>
                </a:pathLst>
              </a:custGeom>
              <a:solidFill>
                <a:srgbClr val="BF3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53" name="Freeform 259"/>
              <p:cNvSpPr>
                <a:spLocks noChangeAspect="1"/>
              </p:cNvSpPr>
              <p:nvPr/>
            </p:nvSpPr>
            <p:spPr bwMode="auto">
              <a:xfrm>
                <a:off x="1271" y="1840"/>
                <a:ext cx="227" cy="528"/>
              </a:xfrm>
              <a:custGeom>
                <a:avLst/>
                <a:gdLst>
                  <a:gd name="T0" fmla="*/ 3 w 227"/>
                  <a:gd name="T1" fmla="*/ 0 h 528"/>
                  <a:gd name="T2" fmla="*/ 227 w 227"/>
                  <a:gd name="T3" fmla="*/ 48 h 528"/>
                  <a:gd name="T4" fmla="*/ 227 w 227"/>
                  <a:gd name="T5" fmla="*/ 528 h 528"/>
                  <a:gd name="T6" fmla="*/ 0 w 227"/>
                  <a:gd name="T7" fmla="*/ 442 h 528"/>
                  <a:gd name="T8" fmla="*/ 3 w 227"/>
                  <a:gd name="T9" fmla="*/ 0 h 5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7"/>
                  <a:gd name="T16" fmla="*/ 0 h 528"/>
                  <a:gd name="T17" fmla="*/ 227 w 227"/>
                  <a:gd name="T18" fmla="*/ 528 h 5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7" h="528">
                    <a:moveTo>
                      <a:pt x="3" y="0"/>
                    </a:moveTo>
                    <a:lnTo>
                      <a:pt x="227" y="48"/>
                    </a:lnTo>
                    <a:lnTo>
                      <a:pt x="227" y="528"/>
                    </a:lnTo>
                    <a:lnTo>
                      <a:pt x="0" y="44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5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23" name="Group 260"/>
            <p:cNvGrpSpPr>
              <a:grpSpLocks noChangeAspect="1"/>
            </p:cNvGrpSpPr>
            <p:nvPr/>
          </p:nvGrpSpPr>
          <p:grpSpPr bwMode="auto">
            <a:xfrm>
              <a:off x="1297" y="1564"/>
              <a:ext cx="179" cy="394"/>
              <a:chOff x="1297" y="1564"/>
              <a:chExt cx="179" cy="394"/>
            </a:xfrm>
          </p:grpSpPr>
          <p:grpSp>
            <p:nvGrpSpPr>
              <p:cNvPr id="124" name="Group 261"/>
              <p:cNvGrpSpPr>
                <a:grpSpLocks noChangeAspect="1"/>
              </p:cNvGrpSpPr>
              <p:nvPr/>
            </p:nvGrpSpPr>
            <p:grpSpPr bwMode="auto">
              <a:xfrm>
                <a:off x="1341" y="1564"/>
                <a:ext cx="135" cy="85"/>
                <a:chOff x="1341" y="1564"/>
                <a:chExt cx="135" cy="85"/>
              </a:xfrm>
            </p:grpSpPr>
            <p:sp>
              <p:nvSpPr>
                <p:cNvPr id="141" name="Freeform 262"/>
                <p:cNvSpPr>
                  <a:spLocks noChangeAspect="1"/>
                </p:cNvSpPr>
                <p:nvPr/>
              </p:nvSpPr>
              <p:spPr bwMode="auto">
                <a:xfrm>
                  <a:off x="1341" y="1564"/>
                  <a:ext cx="23" cy="68"/>
                </a:xfrm>
                <a:custGeom>
                  <a:avLst/>
                  <a:gdLst>
                    <a:gd name="T0" fmla="*/ 0 w 23"/>
                    <a:gd name="T1" fmla="*/ 0 h 68"/>
                    <a:gd name="T2" fmla="*/ 23 w 23"/>
                    <a:gd name="T3" fmla="*/ 4 h 68"/>
                    <a:gd name="T4" fmla="*/ 23 w 23"/>
                    <a:gd name="T5" fmla="*/ 68 h 68"/>
                    <a:gd name="T6" fmla="*/ 0 w 23"/>
                    <a:gd name="T7" fmla="*/ 63 h 68"/>
                    <a:gd name="T8" fmla="*/ 0 w 23"/>
                    <a:gd name="T9" fmla="*/ 0 h 6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3"/>
                    <a:gd name="T16" fmla="*/ 0 h 68"/>
                    <a:gd name="T17" fmla="*/ 23 w 23"/>
                    <a:gd name="T18" fmla="*/ 68 h 6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3" h="68">
                      <a:moveTo>
                        <a:pt x="0" y="0"/>
                      </a:moveTo>
                      <a:lnTo>
                        <a:pt x="23" y="4"/>
                      </a:lnTo>
                      <a:lnTo>
                        <a:pt x="23" y="68"/>
                      </a:lnTo>
                      <a:lnTo>
                        <a:pt x="0" y="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42" name="Freeform 263"/>
                <p:cNvSpPr>
                  <a:spLocks noChangeAspect="1"/>
                </p:cNvSpPr>
                <p:nvPr/>
              </p:nvSpPr>
              <p:spPr bwMode="auto">
                <a:xfrm>
                  <a:off x="1378" y="1571"/>
                  <a:ext cx="23" cy="66"/>
                </a:xfrm>
                <a:custGeom>
                  <a:avLst/>
                  <a:gdLst>
                    <a:gd name="T0" fmla="*/ 0 w 23"/>
                    <a:gd name="T1" fmla="*/ 0 h 66"/>
                    <a:gd name="T2" fmla="*/ 23 w 23"/>
                    <a:gd name="T3" fmla="*/ 2 h 66"/>
                    <a:gd name="T4" fmla="*/ 23 w 23"/>
                    <a:gd name="T5" fmla="*/ 66 h 66"/>
                    <a:gd name="T6" fmla="*/ 0 w 23"/>
                    <a:gd name="T7" fmla="*/ 63 h 66"/>
                    <a:gd name="T8" fmla="*/ 0 w 23"/>
                    <a:gd name="T9" fmla="*/ 0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3"/>
                    <a:gd name="T16" fmla="*/ 0 h 66"/>
                    <a:gd name="T17" fmla="*/ 23 w 23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3" h="66">
                      <a:moveTo>
                        <a:pt x="0" y="0"/>
                      </a:moveTo>
                      <a:lnTo>
                        <a:pt x="23" y="2"/>
                      </a:lnTo>
                      <a:lnTo>
                        <a:pt x="23" y="66"/>
                      </a:lnTo>
                      <a:lnTo>
                        <a:pt x="0" y="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43" name="Freeform 264"/>
                <p:cNvSpPr>
                  <a:spLocks noChangeAspect="1"/>
                </p:cNvSpPr>
                <p:nvPr/>
              </p:nvSpPr>
              <p:spPr bwMode="auto">
                <a:xfrm>
                  <a:off x="1414" y="1575"/>
                  <a:ext cx="25" cy="69"/>
                </a:xfrm>
                <a:custGeom>
                  <a:avLst/>
                  <a:gdLst>
                    <a:gd name="T0" fmla="*/ 0 w 25"/>
                    <a:gd name="T1" fmla="*/ 0 h 69"/>
                    <a:gd name="T2" fmla="*/ 25 w 25"/>
                    <a:gd name="T3" fmla="*/ 3 h 69"/>
                    <a:gd name="T4" fmla="*/ 25 w 25"/>
                    <a:gd name="T5" fmla="*/ 69 h 69"/>
                    <a:gd name="T6" fmla="*/ 0 w 25"/>
                    <a:gd name="T7" fmla="*/ 66 h 69"/>
                    <a:gd name="T8" fmla="*/ 0 w 25"/>
                    <a:gd name="T9" fmla="*/ 0 h 6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69"/>
                    <a:gd name="T17" fmla="*/ 25 w 25"/>
                    <a:gd name="T18" fmla="*/ 69 h 6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69">
                      <a:moveTo>
                        <a:pt x="0" y="0"/>
                      </a:moveTo>
                      <a:lnTo>
                        <a:pt x="25" y="3"/>
                      </a:lnTo>
                      <a:lnTo>
                        <a:pt x="25" y="69"/>
                      </a:lnTo>
                      <a:lnTo>
                        <a:pt x="0" y="6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44" name="Freeform 265"/>
                <p:cNvSpPr>
                  <a:spLocks noChangeAspect="1"/>
                </p:cNvSpPr>
                <p:nvPr/>
              </p:nvSpPr>
              <p:spPr bwMode="auto">
                <a:xfrm>
                  <a:off x="1453" y="1578"/>
                  <a:ext cx="23" cy="71"/>
                </a:xfrm>
                <a:custGeom>
                  <a:avLst/>
                  <a:gdLst>
                    <a:gd name="T0" fmla="*/ 0 w 23"/>
                    <a:gd name="T1" fmla="*/ 0 h 71"/>
                    <a:gd name="T2" fmla="*/ 23 w 23"/>
                    <a:gd name="T3" fmla="*/ 4 h 71"/>
                    <a:gd name="T4" fmla="*/ 23 w 23"/>
                    <a:gd name="T5" fmla="*/ 71 h 71"/>
                    <a:gd name="T6" fmla="*/ 0 w 23"/>
                    <a:gd name="T7" fmla="*/ 68 h 71"/>
                    <a:gd name="T8" fmla="*/ 0 w 23"/>
                    <a:gd name="T9" fmla="*/ 0 h 7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3"/>
                    <a:gd name="T16" fmla="*/ 0 h 71"/>
                    <a:gd name="T17" fmla="*/ 23 w 23"/>
                    <a:gd name="T18" fmla="*/ 71 h 7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3" h="71">
                      <a:moveTo>
                        <a:pt x="0" y="0"/>
                      </a:moveTo>
                      <a:lnTo>
                        <a:pt x="23" y="4"/>
                      </a:lnTo>
                      <a:lnTo>
                        <a:pt x="23" y="71"/>
                      </a:lnTo>
                      <a:lnTo>
                        <a:pt x="0" y="6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25" name="Group 266"/>
              <p:cNvGrpSpPr>
                <a:grpSpLocks noChangeAspect="1"/>
              </p:cNvGrpSpPr>
              <p:nvPr/>
            </p:nvGrpSpPr>
            <p:grpSpPr bwMode="auto">
              <a:xfrm>
                <a:off x="1340" y="1651"/>
                <a:ext cx="136" cy="87"/>
                <a:chOff x="1340" y="1651"/>
                <a:chExt cx="136" cy="87"/>
              </a:xfrm>
            </p:grpSpPr>
            <p:sp>
              <p:nvSpPr>
                <p:cNvPr id="137" name="Freeform 267"/>
                <p:cNvSpPr>
                  <a:spLocks noChangeAspect="1"/>
                </p:cNvSpPr>
                <p:nvPr/>
              </p:nvSpPr>
              <p:spPr bwMode="auto">
                <a:xfrm>
                  <a:off x="1340" y="1651"/>
                  <a:ext cx="24" cy="68"/>
                </a:xfrm>
                <a:custGeom>
                  <a:avLst/>
                  <a:gdLst>
                    <a:gd name="T0" fmla="*/ 0 w 24"/>
                    <a:gd name="T1" fmla="*/ 0 h 68"/>
                    <a:gd name="T2" fmla="*/ 24 w 24"/>
                    <a:gd name="T3" fmla="*/ 3 h 68"/>
                    <a:gd name="T4" fmla="*/ 24 w 24"/>
                    <a:gd name="T5" fmla="*/ 68 h 68"/>
                    <a:gd name="T6" fmla="*/ 1 w 24"/>
                    <a:gd name="T7" fmla="*/ 64 h 68"/>
                    <a:gd name="T8" fmla="*/ 0 w 24"/>
                    <a:gd name="T9" fmla="*/ 0 h 6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"/>
                    <a:gd name="T16" fmla="*/ 0 h 68"/>
                    <a:gd name="T17" fmla="*/ 24 w 24"/>
                    <a:gd name="T18" fmla="*/ 68 h 6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" h="68">
                      <a:moveTo>
                        <a:pt x="0" y="0"/>
                      </a:moveTo>
                      <a:lnTo>
                        <a:pt x="24" y="3"/>
                      </a:lnTo>
                      <a:lnTo>
                        <a:pt x="24" y="68"/>
                      </a:lnTo>
                      <a:lnTo>
                        <a:pt x="1" y="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8" name="Freeform 268"/>
                <p:cNvSpPr>
                  <a:spLocks noChangeAspect="1"/>
                </p:cNvSpPr>
                <p:nvPr/>
              </p:nvSpPr>
              <p:spPr bwMode="auto">
                <a:xfrm>
                  <a:off x="1376" y="1656"/>
                  <a:ext cx="25" cy="69"/>
                </a:xfrm>
                <a:custGeom>
                  <a:avLst/>
                  <a:gdLst>
                    <a:gd name="T0" fmla="*/ 2 w 25"/>
                    <a:gd name="T1" fmla="*/ 0 h 69"/>
                    <a:gd name="T2" fmla="*/ 25 w 25"/>
                    <a:gd name="T3" fmla="*/ 7 h 69"/>
                    <a:gd name="T4" fmla="*/ 25 w 25"/>
                    <a:gd name="T5" fmla="*/ 69 h 69"/>
                    <a:gd name="T6" fmla="*/ 0 w 25"/>
                    <a:gd name="T7" fmla="*/ 66 h 69"/>
                    <a:gd name="T8" fmla="*/ 2 w 25"/>
                    <a:gd name="T9" fmla="*/ 0 h 6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69"/>
                    <a:gd name="T17" fmla="*/ 25 w 25"/>
                    <a:gd name="T18" fmla="*/ 69 h 6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69">
                      <a:moveTo>
                        <a:pt x="2" y="0"/>
                      </a:moveTo>
                      <a:lnTo>
                        <a:pt x="25" y="7"/>
                      </a:lnTo>
                      <a:lnTo>
                        <a:pt x="25" y="69"/>
                      </a:lnTo>
                      <a:lnTo>
                        <a:pt x="0" y="66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9" name="Freeform 269"/>
                <p:cNvSpPr>
                  <a:spLocks noChangeAspect="1"/>
                </p:cNvSpPr>
                <p:nvPr/>
              </p:nvSpPr>
              <p:spPr bwMode="auto">
                <a:xfrm>
                  <a:off x="1414" y="1663"/>
                  <a:ext cx="25" cy="68"/>
                </a:xfrm>
                <a:custGeom>
                  <a:avLst/>
                  <a:gdLst>
                    <a:gd name="T0" fmla="*/ 0 w 25"/>
                    <a:gd name="T1" fmla="*/ 0 h 68"/>
                    <a:gd name="T2" fmla="*/ 25 w 25"/>
                    <a:gd name="T3" fmla="*/ 5 h 68"/>
                    <a:gd name="T4" fmla="*/ 23 w 25"/>
                    <a:gd name="T5" fmla="*/ 68 h 68"/>
                    <a:gd name="T6" fmla="*/ 0 w 25"/>
                    <a:gd name="T7" fmla="*/ 64 h 68"/>
                    <a:gd name="T8" fmla="*/ 0 w 25"/>
                    <a:gd name="T9" fmla="*/ 0 h 6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68"/>
                    <a:gd name="T17" fmla="*/ 25 w 25"/>
                    <a:gd name="T18" fmla="*/ 68 h 6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68">
                      <a:moveTo>
                        <a:pt x="0" y="0"/>
                      </a:moveTo>
                      <a:lnTo>
                        <a:pt x="25" y="5"/>
                      </a:lnTo>
                      <a:lnTo>
                        <a:pt x="23" y="68"/>
                      </a:lnTo>
                      <a:lnTo>
                        <a:pt x="0" y="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40" name="Freeform 270"/>
                <p:cNvSpPr>
                  <a:spLocks noChangeAspect="1"/>
                </p:cNvSpPr>
                <p:nvPr/>
              </p:nvSpPr>
              <p:spPr bwMode="auto">
                <a:xfrm>
                  <a:off x="1453" y="1670"/>
                  <a:ext cx="23" cy="68"/>
                </a:xfrm>
                <a:custGeom>
                  <a:avLst/>
                  <a:gdLst>
                    <a:gd name="T0" fmla="*/ 0 w 23"/>
                    <a:gd name="T1" fmla="*/ 0 h 68"/>
                    <a:gd name="T2" fmla="*/ 23 w 23"/>
                    <a:gd name="T3" fmla="*/ 5 h 68"/>
                    <a:gd name="T4" fmla="*/ 23 w 23"/>
                    <a:gd name="T5" fmla="*/ 68 h 68"/>
                    <a:gd name="T6" fmla="*/ 0 w 23"/>
                    <a:gd name="T7" fmla="*/ 64 h 68"/>
                    <a:gd name="T8" fmla="*/ 0 w 23"/>
                    <a:gd name="T9" fmla="*/ 0 h 6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3"/>
                    <a:gd name="T16" fmla="*/ 0 h 68"/>
                    <a:gd name="T17" fmla="*/ 23 w 23"/>
                    <a:gd name="T18" fmla="*/ 68 h 6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3" h="68">
                      <a:moveTo>
                        <a:pt x="0" y="0"/>
                      </a:moveTo>
                      <a:lnTo>
                        <a:pt x="23" y="5"/>
                      </a:lnTo>
                      <a:lnTo>
                        <a:pt x="23" y="68"/>
                      </a:lnTo>
                      <a:lnTo>
                        <a:pt x="0" y="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26" name="Group 271"/>
              <p:cNvGrpSpPr>
                <a:grpSpLocks noChangeAspect="1"/>
              </p:cNvGrpSpPr>
              <p:nvPr/>
            </p:nvGrpSpPr>
            <p:grpSpPr bwMode="auto">
              <a:xfrm>
                <a:off x="1297" y="1859"/>
                <a:ext cx="171" cy="99"/>
                <a:chOff x="1297" y="1859"/>
                <a:chExt cx="171" cy="99"/>
              </a:xfrm>
            </p:grpSpPr>
            <p:grpSp>
              <p:nvGrpSpPr>
                <p:cNvPr id="127" name="Group 272"/>
                <p:cNvGrpSpPr>
                  <a:grpSpLocks noChangeAspect="1"/>
                </p:cNvGrpSpPr>
                <p:nvPr/>
              </p:nvGrpSpPr>
              <p:grpSpPr bwMode="auto">
                <a:xfrm>
                  <a:off x="1297" y="1859"/>
                  <a:ext cx="171" cy="61"/>
                  <a:chOff x="1297" y="1859"/>
                  <a:chExt cx="171" cy="61"/>
                </a:xfrm>
              </p:grpSpPr>
              <p:sp>
                <p:nvSpPr>
                  <p:cNvPr id="133" name="Freeform 273"/>
                  <p:cNvSpPr>
                    <a:spLocks noChangeAspect="1"/>
                  </p:cNvSpPr>
                  <p:nvPr/>
                </p:nvSpPr>
                <p:spPr bwMode="auto">
                  <a:xfrm>
                    <a:off x="1341" y="1869"/>
                    <a:ext cx="34" cy="28"/>
                  </a:xfrm>
                  <a:custGeom>
                    <a:avLst/>
                    <a:gdLst>
                      <a:gd name="T0" fmla="*/ 2 w 34"/>
                      <a:gd name="T1" fmla="*/ 0 h 28"/>
                      <a:gd name="T2" fmla="*/ 34 w 34"/>
                      <a:gd name="T3" fmla="*/ 7 h 28"/>
                      <a:gd name="T4" fmla="*/ 34 w 34"/>
                      <a:gd name="T5" fmla="*/ 28 h 28"/>
                      <a:gd name="T6" fmla="*/ 0 w 34"/>
                      <a:gd name="T7" fmla="*/ 21 h 28"/>
                      <a:gd name="T8" fmla="*/ 2 w 34"/>
                      <a:gd name="T9" fmla="*/ 0 h 2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4"/>
                      <a:gd name="T16" fmla="*/ 0 h 28"/>
                      <a:gd name="T17" fmla="*/ 34 w 34"/>
                      <a:gd name="T18" fmla="*/ 28 h 2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4" h="28">
                        <a:moveTo>
                          <a:pt x="2" y="0"/>
                        </a:moveTo>
                        <a:lnTo>
                          <a:pt x="34" y="7"/>
                        </a:lnTo>
                        <a:lnTo>
                          <a:pt x="34" y="28"/>
                        </a:lnTo>
                        <a:lnTo>
                          <a:pt x="0" y="2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34" name="Freeform 274"/>
                  <p:cNvSpPr>
                    <a:spLocks noChangeAspect="1"/>
                  </p:cNvSpPr>
                  <p:nvPr/>
                </p:nvSpPr>
                <p:spPr bwMode="auto">
                  <a:xfrm>
                    <a:off x="1389" y="1878"/>
                    <a:ext cx="33" cy="31"/>
                  </a:xfrm>
                  <a:custGeom>
                    <a:avLst/>
                    <a:gdLst>
                      <a:gd name="T0" fmla="*/ 0 w 33"/>
                      <a:gd name="T1" fmla="*/ 0 h 31"/>
                      <a:gd name="T2" fmla="*/ 33 w 33"/>
                      <a:gd name="T3" fmla="*/ 7 h 31"/>
                      <a:gd name="T4" fmla="*/ 33 w 33"/>
                      <a:gd name="T5" fmla="*/ 31 h 31"/>
                      <a:gd name="T6" fmla="*/ 0 w 33"/>
                      <a:gd name="T7" fmla="*/ 24 h 31"/>
                      <a:gd name="T8" fmla="*/ 0 w 33"/>
                      <a:gd name="T9" fmla="*/ 0 h 3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3"/>
                      <a:gd name="T16" fmla="*/ 0 h 31"/>
                      <a:gd name="T17" fmla="*/ 33 w 33"/>
                      <a:gd name="T18" fmla="*/ 31 h 3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3" h="31">
                        <a:moveTo>
                          <a:pt x="0" y="0"/>
                        </a:moveTo>
                        <a:lnTo>
                          <a:pt x="33" y="7"/>
                        </a:lnTo>
                        <a:lnTo>
                          <a:pt x="33" y="31"/>
                        </a:lnTo>
                        <a:lnTo>
                          <a:pt x="0" y="2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35" name="Freeform 275"/>
                  <p:cNvSpPr>
                    <a:spLocks noChangeAspect="1"/>
                  </p:cNvSpPr>
                  <p:nvPr/>
                </p:nvSpPr>
                <p:spPr bwMode="auto">
                  <a:xfrm>
                    <a:off x="1436" y="1890"/>
                    <a:ext cx="32" cy="30"/>
                  </a:xfrm>
                  <a:custGeom>
                    <a:avLst/>
                    <a:gdLst>
                      <a:gd name="T0" fmla="*/ 0 w 32"/>
                      <a:gd name="T1" fmla="*/ 0 h 30"/>
                      <a:gd name="T2" fmla="*/ 32 w 32"/>
                      <a:gd name="T3" fmla="*/ 7 h 30"/>
                      <a:gd name="T4" fmla="*/ 32 w 32"/>
                      <a:gd name="T5" fmla="*/ 30 h 30"/>
                      <a:gd name="T6" fmla="*/ 0 w 32"/>
                      <a:gd name="T7" fmla="*/ 23 h 30"/>
                      <a:gd name="T8" fmla="*/ 0 w 32"/>
                      <a:gd name="T9" fmla="*/ 0 h 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2"/>
                      <a:gd name="T16" fmla="*/ 0 h 30"/>
                      <a:gd name="T17" fmla="*/ 32 w 32"/>
                      <a:gd name="T18" fmla="*/ 30 h 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2" h="30">
                        <a:moveTo>
                          <a:pt x="0" y="0"/>
                        </a:moveTo>
                        <a:lnTo>
                          <a:pt x="32" y="7"/>
                        </a:lnTo>
                        <a:lnTo>
                          <a:pt x="32" y="30"/>
                        </a:lnTo>
                        <a:lnTo>
                          <a:pt x="0" y="2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36" name="Freeform 276"/>
                  <p:cNvSpPr>
                    <a:spLocks noChangeAspect="1"/>
                  </p:cNvSpPr>
                  <p:nvPr/>
                </p:nvSpPr>
                <p:spPr bwMode="auto">
                  <a:xfrm>
                    <a:off x="1297" y="1859"/>
                    <a:ext cx="34" cy="28"/>
                  </a:xfrm>
                  <a:custGeom>
                    <a:avLst/>
                    <a:gdLst>
                      <a:gd name="T0" fmla="*/ 0 w 34"/>
                      <a:gd name="T1" fmla="*/ 0 h 28"/>
                      <a:gd name="T2" fmla="*/ 34 w 34"/>
                      <a:gd name="T3" fmla="*/ 7 h 28"/>
                      <a:gd name="T4" fmla="*/ 34 w 34"/>
                      <a:gd name="T5" fmla="*/ 28 h 28"/>
                      <a:gd name="T6" fmla="*/ 0 w 34"/>
                      <a:gd name="T7" fmla="*/ 21 h 28"/>
                      <a:gd name="T8" fmla="*/ 0 w 34"/>
                      <a:gd name="T9" fmla="*/ 0 h 2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4"/>
                      <a:gd name="T16" fmla="*/ 0 h 28"/>
                      <a:gd name="T17" fmla="*/ 34 w 34"/>
                      <a:gd name="T18" fmla="*/ 28 h 2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4" h="28">
                        <a:moveTo>
                          <a:pt x="0" y="0"/>
                        </a:moveTo>
                        <a:lnTo>
                          <a:pt x="34" y="7"/>
                        </a:lnTo>
                        <a:lnTo>
                          <a:pt x="34" y="28"/>
                        </a:lnTo>
                        <a:lnTo>
                          <a:pt x="0" y="2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28" name="Group 277"/>
                <p:cNvGrpSpPr>
                  <a:grpSpLocks noChangeAspect="1"/>
                </p:cNvGrpSpPr>
                <p:nvPr/>
              </p:nvGrpSpPr>
              <p:grpSpPr bwMode="auto">
                <a:xfrm>
                  <a:off x="1297" y="1895"/>
                  <a:ext cx="171" cy="63"/>
                  <a:chOff x="1297" y="1895"/>
                  <a:chExt cx="171" cy="63"/>
                </a:xfrm>
              </p:grpSpPr>
              <p:sp>
                <p:nvSpPr>
                  <p:cNvPr id="129" name="Freeform 278"/>
                  <p:cNvSpPr>
                    <a:spLocks noChangeAspect="1"/>
                  </p:cNvSpPr>
                  <p:nvPr/>
                </p:nvSpPr>
                <p:spPr bwMode="auto">
                  <a:xfrm>
                    <a:off x="1341" y="1906"/>
                    <a:ext cx="34" cy="29"/>
                  </a:xfrm>
                  <a:custGeom>
                    <a:avLst/>
                    <a:gdLst>
                      <a:gd name="T0" fmla="*/ 2 w 34"/>
                      <a:gd name="T1" fmla="*/ 0 h 29"/>
                      <a:gd name="T2" fmla="*/ 34 w 34"/>
                      <a:gd name="T3" fmla="*/ 7 h 29"/>
                      <a:gd name="T4" fmla="*/ 34 w 34"/>
                      <a:gd name="T5" fmla="*/ 29 h 29"/>
                      <a:gd name="T6" fmla="*/ 0 w 34"/>
                      <a:gd name="T7" fmla="*/ 22 h 29"/>
                      <a:gd name="T8" fmla="*/ 2 w 34"/>
                      <a:gd name="T9" fmla="*/ 0 h 2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4"/>
                      <a:gd name="T16" fmla="*/ 0 h 29"/>
                      <a:gd name="T17" fmla="*/ 34 w 34"/>
                      <a:gd name="T18" fmla="*/ 29 h 2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4" h="29">
                        <a:moveTo>
                          <a:pt x="2" y="0"/>
                        </a:moveTo>
                        <a:lnTo>
                          <a:pt x="34" y="7"/>
                        </a:lnTo>
                        <a:lnTo>
                          <a:pt x="34" y="29"/>
                        </a:lnTo>
                        <a:lnTo>
                          <a:pt x="0" y="22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30" name="Freeform 279"/>
                  <p:cNvSpPr>
                    <a:spLocks noChangeAspect="1"/>
                  </p:cNvSpPr>
                  <p:nvPr/>
                </p:nvSpPr>
                <p:spPr bwMode="auto">
                  <a:xfrm>
                    <a:off x="1389" y="1916"/>
                    <a:ext cx="33" cy="30"/>
                  </a:xfrm>
                  <a:custGeom>
                    <a:avLst/>
                    <a:gdLst>
                      <a:gd name="T0" fmla="*/ 0 w 33"/>
                      <a:gd name="T1" fmla="*/ 0 h 30"/>
                      <a:gd name="T2" fmla="*/ 33 w 33"/>
                      <a:gd name="T3" fmla="*/ 7 h 30"/>
                      <a:gd name="T4" fmla="*/ 33 w 33"/>
                      <a:gd name="T5" fmla="*/ 30 h 30"/>
                      <a:gd name="T6" fmla="*/ 0 w 33"/>
                      <a:gd name="T7" fmla="*/ 23 h 30"/>
                      <a:gd name="T8" fmla="*/ 0 w 33"/>
                      <a:gd name="T9" fmla="*/ 0 h 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3"/>
                      <a:gd name="T16" fmla="*/ 0 h 30"/>
                      <a:gd name="T17" fmla="*/ 33 w 33"/>
                      <a:gd name="T18" fmla="*/ 30 h 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3" h="30">
                        <a:moveTo>
                          <a:pt x="0" y="0"/>
                        </a:moveTo>
                        <a:lnTo>
                          <a:pt x="33" y="7"/>
                        </a:lnTo>
                        <a:lnTo>
                          <a:pt x="33" y="30"/>
                        </a:lnTo>
                        <a:lnTo>
                          <a:pt x="0" y="2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31" name="Freeform 280"/>
                  <p:cNvSpPr>
                    <a:spLocks noChangeAspect="1"/>
                  </p:cNvSpPr>
                  <p:nvPr/>
                </p:nvSpPr>
                <p:spPr bwMode="auto">
                  <a:xfrm>
                    <a:off x="1436" y="1928"/>
                    <a:ext cx="32" cy="30"/>
                  </a:xfrm>
                  <a:custGeom>
                    <a:avLst/>
                    <a:gdLst>
                      <a:gd name="T0" fmla="*/ 0 w 32"/>
                      <a:gd name="T1" fmla="*/ 0 h 30"/>
                      <a:gd name="T2" fmla="*/ 32 w 32"/>
                      <a:gd name="T3" fmla="*/ 7 h 30"/>
                      <a:gd name="T4" fmla="*/ 32 w 32"/>
                      <a:gd name="T5" fmla="*/ 30 h 30"/>
                      <a:gd name="T6" fmla="*/ 0 w 32"/>
                      <a:gd name="T7" fmla="*/ 21 h 30"/>
                      <a:gd name="T8" fmla="*/ 0 w 32"/>
                      <a:gd name="T9" fmla="*/ 0 h 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2"/>
                      <a:gd name="T16" fmla="*/ 0 h 30"/>
                      <a:gd name="T17" fmla="*/ 32 w 32"/>
                      <a:gd name="T18" fmla="*/ 30 h 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2" h="30">
                        <a:moveTo>
                          <a:pt x="0" y="0"/>
                        </a:moveTo>
                        <a:lnTo>
                          <a:pt x="32" y="7"/>
                        </a:lnTo>
                        <a:lnTo>
                          <a:pt x="32" y="30"/>
                        </a:lnTo>
                        <a:lnTo>
                          <a:pt x="0" y="2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32" name="Freeform 281"/>
                  <p:cNvSpPr>
                    <a:spLocks noChangeAspect="1"/>
                  </p:cNvSpPr>
                  <p:nvPr/>
                </p:nvSpPr>
                <p:spPr bwMode="auto">
                  <a:xfrm>
                    <a:off x="1297" y="1895"/>
                    <a:ext cx="34" cy="30"/>
                  </a:xfrm>
                  <a:custGeom>
                    <a:avLst/>
                    <a:gdLst>
                      <a:gd name="T0" fmla="*/ 0 w 34"/>
                      <a:gd name="T1" fmla="*/ 0 h 30"/>
                      <a:gd name="T2" fmla="*/ 34 w 34"/>
                      <a:gd name="T3" fmla="*/ 7 h 30"/>
                      <a:gd name="T4" fmla="*/ 34 w 34"/>
                      <a:gd name="T5" fmla="*/ 30 h 30"/>
                      <a:gd name="T6" fmla="*/ 0 w 34"/>
                      <a:gd name="T7" fmla="*/ 25 h 30"/>
                      <a:gd name="T8" fmla="*/ 0 w 34"/>
                      <a:gd name="T9" fmla="*/ 0 h 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4"/>
                      <a:gd name="T16" fmla="*/ 0 h 30"/>
                      <a:gd name="T17" fmla="*/ 34 w 34"/>
                      <a:gd name="T18" fmla="*/ 30 h 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4" h="30">
                        <a:moveTo>
                          <a:pt x="0" y="0"/>
                        </a:moveTo>
                        <a:lnTo>
                          <a:pt x="34" y="7"/>
                        </a:lnTo>
                        <a:lnTo>
                          <a:pt x="34" y="30"/>
                        </a:lnTo>
                        <a:lnTo>
                          <a:pt x="0" y="2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</p:grpSp>
      </p:grpSp>
      <p:grpSp>
        <p:nvGrpSpPr>
          <p:cNvPr id="154" name="Group 282"/>
          <p:cNvGrpSpPr>
            <a:grpSpLocks noChangeAspect="1"/>
          </p:cNvGrpSpPr>
          <p:nvPr/>
        </p:nvGrpSpPr>
        <p:grpSpPr bwMode="auto">
          <a:xfrm>
            <a:off x="2125776" y="2710815"/>
            <a:ext cx="681038" cy="1168400"/>
            <a:chOff x="1050" y="1828"/>
            <a:chExt cx="410" cy="820"/>
          </a:xfrm>
        </p:grpSpPr>
        <p:grpSp>
          <p:nvGrpSpPr>
            <p:cNvPr id="155" name="Group 283"/>
            <p:cNvGrpSpPr>
              <a:grpSpLocks noChangeAspect="1"/>
            </p:cNvGrpSpPr>
            <p:nvPr/>
          </p:nvGrpSpPr>
          <p:grpSpPr bwMode="auto">
            <a:xfrm>
              <a:off x="1050" y="1828"/>
              <a:ext cx="410" cy="820"/>
              <a:chOff x="1050" y="1828"/>
              <a:chExt cx="410" cy="820"/>
            </a:xfrm>
          </p:grpSpPr>
          <p:sp>
            <p:nvSpPr>
              <p:cNvPr id="161" name="Freeform 284"/>
              <p:cNvSpPr>
                <a:spLocks noChangeAspect="1"/>
              </p:cNvSpPr>
              <p:nvPr/>
            </p:nvSpPr>
            <p:spPr bwMode="auto">
              <a:xfrm>
                <a:off x="1050" y="1840"/>
                <a:ext cx="410" cy="220"/>
              </a:xfrm>
              <a:custGeom>
                <a:avLst/>
                <a:gdLst>
                  <a:gd name="T0" fmla="*/ 0 w 410"/>
                  <a:gd name="T1" fmla="*/ 161 h 220"/>
                  <a:gd name="T2" fmla="*/ 198 w 410"/>
                  <a:gd name="T3" fmla="*/ 220 h 220"/>
                  <a:gd name="T4" fmla="*/ 410 w 410"/>
                  <a:gd name="T5" fmla="*/ 41 h 220"/>
                  <a:gd name="T6" fmla="*/ 239 w 410"/>
                  <a:gd name="T7" fmla="*/ 0 h 220"/>
                  <a:gd name="T8" fmla="*/ 0 w 410"/>
                  <a:gd name="T9" fmla="*/ 161 h 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0"/>
                  <a:gd name="T16" fmla="*/ 0 h 220"/>
                  <a:gd name="T17" fmla="*/ 410 w 410"/>
                  <a:gd name="T18" fmla="*/ 220 h 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0" h="220">
                    <a:moveTo>
                      <a:pt x="0" y="161"/>
                    </a:moveTo>
                    <a:lnTo>
                      <a:pt x="198" y="220"/>
                    </a:lnTo>
                    <a:lnTo>
                      <a:pt x="410" y="41"/>
                    </a:lnTo>
                    <a:lnTo>
                      <a:pt x="239" y="0"/>
                    </a:lnTo>
                    <a:lnTo>
                      <a:pt x="0" y="161"/>
                    </a:lnTo>
                    <a:close/>
                  </a:path>
                </a:pathLst>
              </a:custGeom>
              <a:solidFill>
                <a:srgbClr val="DF9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62" name="Freeform 285"/>
              <p:cNvSpPr>
                <a:spLocks noChangeAspect="1"/>
              </p:cNvSpPr>
              <p:nvPr/>
            </p:nvSpPr>
            <p:spPr bwMode="auto">
              <a:xfrm>
                <a:off x="1050" y="2005"/>
                <a:ext cx="197" cy="643"/>
              </a:xfrm>
              <a:custGeom>
                <a:avLst/>
                <a:gdLst>
                  <a:gd name="T0" fmla="*/ 0 w 197"/>
                  <a:gd name="T1" fmla="*/ 0 h 643"/>
                  <a:gd name="T2" fmla="*/ 197 w 197"/>
                  <a:gd name="T3" fmla="*/ 58 h 643"/>
                  <a:gd name="T4" fmla="*/ 197 w 197"/>
                  <a:gd name="T5" fmla="*/ 643 h 643"/>
                  <a:gd name="T6" fmla="*/ 0 w 197"/>
                  <a:gd name="T7" fmla="*/ 547 h 643"/>
                  <a:gd name="T8" fmla="*/ 0 w 197"/>
                  <a:gd name="T9" fmla="*/ 0 h 6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7"/>
                  <a:gd name="T16" fmla="*/ 0 h 643"/>
                  <a:gd name="T17" fmla="*/ 197 w 197"/>
                  <a:gd name="T18" fmla="*/ 643 h 64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7" h="643">
                    <a:moveTo>
                      <a:pt x="0" y="0"/>
                    </a:moveTo>
                    <a:lnTo>
                      <a:pt x="197" y="58"/>
                    </a:lnTo>
                    <a:lnTo>
                      <a:pt x="197" y="643"/>
                    </a:lnTo>
                    <a:lnTo>
                      <a:pt x="0" y="5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5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63" name="Freeform 286"/>
              <p:cNvSpPr>
                <a:spLocks noChangeAspect="1"/>
              </p:cNvSpPr>
              <p:nvPr/>
            </p:nvSpPr>
            <p:spPr bwMode="auto">
              <a:xfrm>
                <a:off x="1250" y="1881"/>
                <a:ext cx="209" cy="767"/>
              </a:xfrm>
              <a:custGeom>
                <a:avLst/>
                <a:gdLst>
                  <a:gd name="T0" fmla="*/ 0 w 209"/>
                  <a:gd name="T1" fmla="*/ 182 h 767"/>
                  <a:gd name="T2" fmla="*/ 0 w 209"/>
                  <a:gd name="T3" fmla="*/ 767 h 767"/>
                  <a:gd name="T4" fmla="*/ 209 w 209"/>
                  <a:gd name="T5" fmla="*/ 489 h 767"/>
                  <a:gd name="T6" fmla="*/ 209 w 209"/>
                  <a:gd name="T7" fmla="*/ 0 h 767"/>
                  <a:gd name="T8" fmla="*/ 0 w 209"/>
                  <a:gd name="T9" fmla="*/ 182 h 7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9"/>
                  <a:gd name="T16" fmla="*/ 0 h 767"/>
                  <a:gd name="T17" fmla="*/ 209 w 209"/>
                  <a:gd name="T18" fmla="*/ 767 h 7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9" h="767">
                    <a:moveTo>
                      <a:pt x="0" y="182"/>
                    </a:moveTo>
                    <a:lnTo>
                      <a:pt x="0" y="767"/>
                    </a:lnTo>
                    <a:lnTo>
                      <a:pt x="209" y="489"/>
                    </a:lnTo>
                    <a:lnTo>
                      <a:pt x="209" y="0"/>
                    </a:lnTo>
                    <a:lnTo>
                      <a:pt x="0" y="182"/>
                    </a:lnTo>
                    <a:close/>
                  </a:path>
                </a:pathLst>
              </a:custGeom>
              <a:solidFill>
                <a:srgbClr val="9F3F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164" name="Group 287"/>
              <p:cNvGrpSpPr>
                <a:grpSpLocks noChangeAspect="1"/>
              </p:cNvGrpSpPr>
              <p:nvPr/>
            </p:nvGrpSpPr>
            <p:grpSpPr bwMode="auto">
              <a:xfrm>
                <a:off x="1102" y="1828"/>
                <a:ext cx="311" cy="199"/>
                <a:chOff x="1102" y="1828"/>
                <a:chExt cx="311" cy="199"/>
              </a:xfrm>
            </p:grpSpPr>
            <p:sp>
              <p:nvSpPr>
                <p:cNvPr id="165" name="Freeform 288"/>
                <p:cNvSpPr>
                  <a:spLocks noChangeAspect="1"/>
                </p:cNvSpPr>
                <p:nvPr/>
              </p:nvSpPr>
              <p:spPr bwMode="auto">
                <a:xfrm>
                  <a:off x="1102" y="1828"/>
                  <a:ext cx="311" cy="163"/>
                </a:xfrm>
                <a:custGeom>
                  <a:avLst/>
                  <a:gdLst>
                    <a:gd name="T0" fmla="*/ 0 w 311"/>
                    <a:gd name="T1" fmla="*/ 121 h 163"/>
                    <a:gd name="T2" fmla="*/ 142 w 311"/>
                    <a:gd name="T3" fmla="*/ 163 h 163"/>
                    <a:gd name="T4" fmla="*/ 311 w 311"/>
                    <a:gd name="T5" fmla="*/ 27 h 163"/>
                    <a:gd name="T6" fmla="*/ 186 w 311"/>
                    <a:gd name="T7" fmla="*/ 0 h 163"/>
                    <a:gd name="T8" fmla="*/ 0 w 311"/>
                    <a:gd name="T9" fmla="*/ 121 h 16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11"/>
                    <a:gd name="T16" fmla="*/ 0 h 163"/>
                    <a:gd name="T17" fmla="*/ 311 w 311"/>
                    <a:gd name="T18" fmla="*/ 163 h 16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11" h="163">
                      <a:moveTo>
                        <a:pt x="0" y="121"/>
                      </a:moveTo>
                      <a:lnTo>
                        <a:pt x="142" y="163"/>
                      </a:lnTo>
                      <a:lnTo>
                        <a:pt x="311" y="27"/>
                      </a:lnTo>
                      <a:lnTo>
                        <a:pt x="186" y="0"/>
                      </a:lnTo>
                      <a:lnTo>
                        <a:pt x="0" y="121"/>
                      </a:lnTo>
                      <a:close/>
                    </a:path>
                  </a:pathLst>
                </a:custGeom>
                <a:solidFill>
                  <a:srgbClr val="DF9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6" name="Freeform 289"/>
                <p:cNvSpPr>
                  <a:spLocks noChangeAspect="1"/>
                </p:cNvSpPr>
                <p:nvPr/>
              </p:nvSpPr>
              <p:spPr bwMode="auto">
                <a:xfrm>
                  <a:off x="1245" y="1855"/>
                  <a:ext cx="168" cy="172"/>
                </a:xfrm>
                <a:custGeom>
                  <a:avLst/>
                  <a:gdLst>
                    <a:gd name="T0" fmla="*/ 0 w 168"/>
                    <a:gd name="T1" fmla="*/ 137 h 172"/>
                    <a:gd name="T2" fmla="*/ 168 w 168"/>
                    <a:gd name="T3" fmla="*/ 0 h 172"/>
                    <a:gd name="T4" fmla="*/ 168 w 168"/>
                    <a:gd name="T5" fmla="*/ 33 h 172"/>
                    <a:gd name="T6" fmla="*/ 0 w 168"/>
                    <a:gd name="T7" fmla="*/ 172 h 172"/>
                    <a:gd name="T8" fmla="*/ 0 w 168"/>
                    <a:gd name="T9" fmla="*/ 137 h 17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68"/>
                    <a:gd name="T16" fmla="*/ 0 h 172"/>
                    <a:gd name="T17" fmla="*/ 168 w 168"/>
                    <a:gd name="T18" fmla="*/ 172 h 17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68" h="172">
                      <a:moveTo>
                        <a:pt x="0" y="137"/>
                      </a:moveTo>
                      <a:lnTo>
                        <a:pt x="168" y="0"/>
                      </a:lnTo>
                      <a:lnTo>
                        <a:pt x="168" y="33"/>
                      </a:lnTo>
                      <a:lnTo>
                        <a:pt x="0" y="172"/>
                      </a:lnTo>
                      <a:lnTo>
                        <a:pt x="0" y="137"/>
                      </a:lnTo>
                      <a:close/>
                    </a:path>
                  </a:pathLst>
                </a:custGeom>
                <a:solidFill>
                  <a:srgbClr val="9F3FD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7" name="Freeform 290"/>
                <p:cNvSpPr>
                  <a:spLocks noChangeAspect="1"/>
                </p:cNvSpPr>
                <p:nvPr/>
              </p:nvSpPr>
              <p:spPr bwMode="auto">
                <a:xfrm>
                  <a:off x="1102" y="1954"/>
                  <a:ext cx="139" cy="73"/>
                </a:xfrm>
                <a:custGeom>
                  <a:avLst/>
                  <a:gdLst>
                    <a:gd name="T0" fmla="*/ 139 w 139"/>
                    <a:gd name="T1" fmla="*/ 38 h 73"/>
                    <a:gd name="T2" fmla="*/ 139 w 139"/>
                    <a:gd name="T3" fmla="*/ 73 h 73"/>
                    <a:gd name="T4" fmla="*/ 0 w 139"/>
                    <a:gd name="T5" fmla="*/ 31 h 73"/>
                    <a:gd name="T6" fmla="*/ 0 w 139"/>
                    <a:gd name="T7" fmla="*/ 0 h 73"/>
                    <a:gd name="T8" fmla="*/ 139 w 139"/>
                    <a:gd name="T9" fmla="*/ 38 h 7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9"/>
                    <a:gd name="T16" fmla="*/ 0 h 73"/>
                    <a:gd name="T17" fmla="*/ 139 w 139"/>
                    <a:gd name="T18" fmla="*/ 73 h 7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9" h="73">
                      <a:moveTo>
                        <a:pt x="139" y="38"/>
                      </a:moveTo>
                      <a:lnTo>
                        <a:pt x="139" y="73"/>
                      </a:lnTo>
                      <a:lnTo>
                        <a:pt x="0" y="31"/>
                      </a:lnTo>
                      <a:lnTo>
                        <a:pt x="0" y="0"/>
                      </a:lnTo>
                      <a:lnTo>
                        <a:pt x="139" y="38"/>
                      </a:lnTo>
                      <a:close/>
                    </a:path>
                  </a:pathLst>
                </a:custGeom>
                <a:solidFill>
                  <a:srgbClr val="BF5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156" name="Group 291"/>
            <p:cNvGrpSpPr>
              <a:grpSpLocks noChangeAspect="1"/>
            </p:cNvGrpSpPr>
            <p:nvPr/>
          </p:nvGrpSpPr>
          <p:grpSpPr bwMode="auto">
            <a:xfrm>
              <a:off x="1060" y="2027"/>
              <a:ext cx="174" cy="595"/>
              <a:chOff x="1060" y="2027"/>
              <a:chExt cx="174" cy="595"/>
            </a:xfrm>
          </p:grpSpPr>
          <p:sp>
            <p:nvSpPr>
              <p:cNvPr id="157" name="Freeform 292"/>
              <p:cNvSpPr>
                <a:spLocks noChangeAspect="1"/>
              </p:cNvSpPr>
              <p:nvPr/>
            </p:nvSpPr>
            <p:spPr bwMode="auto">
              <a:xfrm>
                <a:off x="1060" y="2027"/>
                <a:ext cx="174" cy="595"/>
              </a:xfrm>
              <a:custGeom>
                <a:avLst/>
                <a:gdLst>
                  <a:gd name="T0" fmla="*/ 0 w 174"/>
                  <a:gd name="T1" fmla="*/ 0 h 595"/>
                  <a:gd name="T2" fmla="*/ 174 w 174"/>
                  <a:gd name="T3" fmla="*/ 52 h 595"/>
                  <a:gd name="T4" fmla="*/ 174 w 174"/>
                  <a:gd name="T5" fmla="*/ 595 h 595"/>
                  <a:gd name="T6" fmla="*/ 0 w 174"/>
                  <a:gd name="T7" fmla="*/ 506 h 595"/>
                  <a:gd name="T8" fmla="*/ 0 w 174"/>
                  <a:gd name="T9" fmla="*/ 0 h 59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4"/>
                  <a:gd name="T16" fmla="*/ 0 h 595"/>
                  <a:gd name="T17" fmla="*/ 174 w 174"/>
                  <a:gd name="T18" fmla="*/ 595 h 59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4" h="595">
                    <a:moveTo>
                      <a:pt x="0" y="0"/>
                    </a:moveTo>
                    <a:lnTo>
                      <a:pt x="174" y="52"/>
                    </a:lnTo>
                    <a:lnTo>
                      <a:pt x="174" y="595"/>
                    </a:lnTo>
                    <a:lnTo>
                      <a:pt x="0" y="5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58" name="Freeform 293"/>
              <p:cNvSpPr>
                <a:spLocks noChangeAspect="1"/>
              </p:cNvSpPr>
              <p:nvPr/>
            </p:nvSpPr>
            <p:spPr bwMode="auto">
              <a:xfrm>
                <a:off x="1086" y="2032"/>
                <a:ext cx="14" cy="527"/>
              </a:xfrm>
              <a:custGeom>
                <a:avLst/>
                <a:gdLst>
                  <a:gd name="T0" fmla="*/ 0 w 14"/>
                  <a:gd name="T1" fmla="*/ 0 h 527"/>
                  <a:gd name="T2" fmla="*/ 0 w 14"/>
                  <a:gd name="T3" fmla="*/ 518 h 527"/>
                  <a:gd name="T4" fmla="*/ 14 w 14"/>
                  <a:gd name="T5" fmla="*/ 527 h 527"/>
                  <a:gd name="T6" fmla="*/ 14 w 14"/>
                  <a:gd name="T7" fmla="*/ 7 h 527"/>
                  <a:gd name="T8" fmla="*/ 0 w 14"/>
                  <a:gd name="T9" fmla="*/ 0 h 5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"/>
                  <a:gd name="T16" fmla="*/ 0 h 527"/>
                  <a:gd name="T17" fmla="*/ 14 w 14"/>
                  <a:gd name="T18" fmla="*/ 527 h 5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" h="527">
                    <a:moveTo>
                      <a:pt x="0" y="0"/>
                    </a:moveTo>
                    <a:lnTo>
                      <a:pt x="0" y="518"/>
                    </a:lnTo>
                    <a:lnTo>
                      <a:pt x="14" y="527"/>
                    </a:lnTo>
                    <a:lnTo>
                      <a:pt x="14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5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59" name="Freeform 294"/>
              <p:cNvSpPr>
                <a:spLocks noChangeAspect="1"/>
              </p:cNvSpPr>
              <p:nvPr/>
            </p:nvSpPr>
            <p:spPr bwMode="auto">
              <a:xfrm>
                <a:off x="1135" y="2044"/>
                <a:ext cx="15" cy="538"/>
              </a:xfrm>
              <a:custGeom>
                <a:avLst/>
                <a:gdLst>
                  <a:gd name="T0" fmla="*/ 0 w 15"/>
                  <a:gd name="T1" fmla="*/ 0 h 538"/>
                  <a:gd name="T2" fmla="*/ 0 w 15"/>
                  <a:gd name="T3" fmla="*/ 527 h 538"/>
                  <a:gd name="T4" fmla="*/ 14 w 15"/>
                  <a:gd name="T5" fmla="*/ 538 h 538"/>
                  <a:gd name="T6" fmla="*/ 15 w 15"/>
                  <a:gd name="T7" fmla="*/ 9 h 538"/>
                  <a:gd name="T8" fmla="*/ 0 w 15"/>
                  <a:gd name="T9" fmla="*/ 0 h 5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"/>
                  <a:gd name="T16" fmla="*/ 0 h 538"/>
                  <a:gd name="T17" fmla="*/ 15 w 15"/>
                  <a:gd name="T18" fmla="*/ 538 h 5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" h="538">
                    <a:moveTo>
                      <a:pt x="0" y="0"/>
                    </a:moveTo>
                    <a:lnTo>
                      <a:pt x="0" y="527"/>
                    </a:lnTo>
                    <a:lnTo>
                      <a:pt x="14" y="538"/>
                    </a:lnTo>
                    <a:lnTo>
                      <a:pt x="15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5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60" name="Freeform 295"/>
              <p:cNvSpPr>
                <a:spLocks noChangeAspect="1"/>
              </p:cNvSpPr>
              <p:nvPr/>
            </p:nvSpPr>
            <p:spPr bwMode="auto">
              <a:xfrm>
                <a:off x="1187" y="2063"/>
                <a:ext cx="17" cy="541"/>
              </a:xfrm>
              <a:custGeom>
                <a:avLst/>
                <a:gdLst>
                  <a:gd name="T0" fmla="*/ 2 w 17"/>
                  <a:gd name="T1" fmla="*/ 0 h 541"/>
                  <a:gd name="T2" fmla="*/ 0 w 17"/>
                  <a:gd name="T3" fmla="*/ 529 h 541"/>
                  <a:gd name="T4" fmla="*/ 17 w 17"/>
                  <a:gd name="T5" fmla="*/ 541 h 541"/>
                  <a:gd name="T6" fmla="*/ 15 w 17"/>
                  <a:gd name="T7" fmla="*/ 6 h 541"/>
                  <a:gd name="T8" fmla="*/ 2 w 17"/>
                  <a:gd name="T9" fmla="*/ 0 h 5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541"/>
                  <a:gd name="T17" fmla="*/ 17 w 17"/>
                  <a:gd name="T18" fmla="*/ 541 h 5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541">
                    <a:moveTo>
                      <a:pt x="2" y="0"/>
                    </a:moveTo>
                    <a:lnTo>
                      <a:pt x="0" y="529"/>
                    </a:lnTo>
                    <a:lnTo>
                      <a:pt x="17" y="541"/>
                    </a:lnTo>
                    <a:lnTo>
                      <a:pt x="15" y="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F5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</p:grpSp>
      <p:sp>
        <p:nvSpPr>
          <p:cNvPr id="168" name="Rectangle 296"/>
          <p:cNvSpPr>
            <a:spLocks noChangeAspect="1" noChangeArrowheads="1"/>
          </p:cNvSpPr>
          <p:nvPr/>
        </p:nvSpPr>
        <p:spPr bwMode="auto">
          <a:xfrm>
            <a:off x="4899106" y="2436177"/>
            <a:ext cx="862417" cy="135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en-US" sz="1100" dirty="0" smtClean="0">
                <a:solidFill>
                  <a:srgbClr val="000000"/>
                </a:solidFill>
                <a:latin typeface="+mj-lt"/>
              </a:rPr>
              <a:t>MBS Beacon </a:t>
            </a:r>
            <a:endParaRPr lang="en-US" sz="1100" dirty="0">
              <a:latin typeface="+mj-lt"/>
            </a:endParaRPr>
          </a:p>
        </p:txBody>
      </p:sp>
      <p:grpSp>
        <p:nvGrpSpPr>
          <p:cNvPr id="169" name="Group 297"/>
          <p:cNvGrpSpPr>
            <a:grpSpLocks noChangeAspect="1"/>
          </p:cNvGrpSpPr>
          <p:nvPr/>
        </p:nvGrpSpPr>
        <p:grpSpPr bwMode="auto">
          <a:xfrm>
            <a:off x="5164252" y="2631440"/>
            <a:ext cx="284163" cy="885825"/>
            <a:chOff x="2657" y="2634"/>
            <a:chExt cx="219" cy="781"/>
          </a:xfrm>
        </p:grpSpPr>
        <p:sp>
          <p:nvSpPr>
            <p:cNvPr id="170" name="Freeform 298"/>
            <p:cNvSpPr>
              <a:spLocks noChangeAspect="1"/>
            </p:cNvSpPr>
            <p:nvPr/>
          </p:nvSpPr>
          <p:spPr bwMode="auto">
            <a:xfrm>
              <a:off x="2745" y="2785"/>
              <a:ext cx="42" cy="68"/>
            </a:xfrm>
            <a:custGeom>
              <a:avLst/>
              <a:gdLst>
                <a:gd name="T0" fmla="*/ 1 w 72"/>
                <a:gd name="T1" fmla="*/ 1 h 116"/>
                <a:gd name="T2" fmla="*/ 1 w 72"/>
                <a:gd name="T3" fmla="*/ 0 h 116"/>
                <a:gd name="T4" fmla="*/ 1 w 72"/>
                <a:gd name="T5" fmla="*/ 1 h 116"/>
                <a:gd name="T6" fmla="*/ 1 w 72"/>
                <a:gd name="T7" fmla="*/ 1 h 116"/>
                <a:gd name="T8" fmla="*/ 1 w 72"/>
                <a:gd name="T9" fmla="*/ 1 h 116"/>
                <a:gd name="T10" fmla="*/ 0 w 72"/>
                <a:gd name="T11" fmla="*/ 1 h 116"/>
                <a:gd name="T12" fmla="*/ 1 w 72"/>
                <a:gd name="T13" fmla="*/ 1 h 1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2"/>
                <a:gd name="T22" fmla="*/ 0 h 116"/>
                <a:gd name="T23" fmla="*/ 72 w 72"/>
                <a:gd name="T24" fmla="*/ 116 h 1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2" h="116">
                  <a:moveTo>
                    <a:pt x="13" y="22"/>
                  </a:moveTo>
                  <a:lnTo>
                    <a:pt x="37" y="0"/>
                  </a:lnTo>
                  <a:lnTo>
                    <a:pt x="59" y="22"/>
                  </a:lnTo>
                  <a:lnTo>
                    <a:pt x="72" y="94"/>
                  </a:lnTo>
                  <a:lnTo>
                    <a:pt x="37" y="116"/>
                  </a:lnTo>
                  <a:lnTo>
                    <a:pt x="0" y="94"/>
                  </a:lnTo>
                  <a:lnTo>
                    <a:pt x="13" y="22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1" name="Freeform 299"/>
            <p:cNvSpPr>
              <a:spLocks noChangeAspect="1"/>
            </p:cNvSpPr>
            <p:nvPr/>
          </p:nvSpPr>
          <p:spPr bwMode="auto">
            <a:xfrm>
              <a:off x="2657" y="3305"/>
              <a:ext cx="219" cy="54"/>
            </a:xfrm>
            <a:custGeom>
              <a:avLst/>
              <a:gdLst>
                <a:gd name="T0" fmla="*/ 0 w 375"/>
                <a:gd name="T1" fmla="*/ 1 h 93"/>
                <a:gd name="T2" fmla="*/ 1 w 375"/>
                <a:gd name="T3" fmla="*/ 0 h 93"/>
                <a:gd name="T4" fmla="*/ 1 w 375"/>
                <a:gd name="T5" fmla="*/ 1 h 93"/>
                <a:gd name="T6" fmla="*/ 0 60000 65536"/>
                <a:gd name="T7" fmla="*/ 0 60000 65536"/>
                <a:gd name="T8" fmla="*/ 0 60000 65536"/>
                <a:gd name="T9" fmla="*/ 0 w 375"/>
                <a:gd name="T10" fmla="*/ 0 h 93"/>
                <a:gd name="T11" fmla="*/ 375 w 375"/>
                <a:gd name="T12" fmla="*/ 93 h 9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5" h="93">
                  <a:moveTo>
                    <a:pt x="0" y="93"/>
                  </a:moveTo>
                  <a:lnTo>
                    <a:pt x="188" y="0"/>
                  </a:lnTo>
                  <a:lnTo>
                    <a:pt x="375" y="93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2" name="Freeform 300"/>
            <p:cNvSpPr>
              <a:spLocks noChangeAspect="1"/>
            </p:cNvSpPr>
            <p:nvPr/>
          </p:nvSpPr>
          <p:spPr bwMode="auto">
            <a:xfrm>
              <a:off x="2657" y="2757"/>
              <a:ext cx="219" cy="658"/>
            </a:xfrm>
            <a:custGeom>
              <a:avLst/>
              <a:gdLst>
                <a:gd name="T0" fmla="*/ 1 w 375"/>
                <a:gd name="T1" fmla="*/ 0 h 1126"/>
                <a:gd name="T2" fmla="*/ 1 w 375"/>
                <a:gd name="T3" fmla="*/ 1 h 1126"/>
                <a:gd name="T4" fmla="*/ 0 w 375"/>
                <a:gd name="T5" fmla="*/ 1 h 1126"/>
                <a:gd name="T6" fmla="*/ 1 w 375"/>
                <a:gd name="T7" fmla="*/ 0 h 1126"/>
                <a:gd name="T8" fmla="*/ 1 w 375"/>
                <a:gd name="T9" fmla="*/ 1 h 1126"/>
                <a:gd name="T10" fmla="*/ 1 w 375"/>
                <a:gd name="T11" fmla="*/ 1 h 11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5"/>
                <a:gd name="T19" fmla="*/ 0 h 1126"/>
                <a:gd name="T20" fmla="*/ 375 w 375"/>
                <a:gd name="T21" fmla="*/ 1126 h 11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5" h="1126">
                  <a:moveTo>
                    <a:pt x="188" y="0"/>
                  </a:moveTo>
                  <a:lnTo>
                    <a:pt x="188" y="1126"/>
                  </a:lnTo>
                  <a:lnTo>
                    <a:pt x="0" y="1032"/>
                  </a:lnTo>
                  <a:lnTo>
                    <a:pt x="188" y="0"/>
                  </a:lnTo>
                  <a:lnTo>
                    <a:pt x="375" y="1032"/>
                  </a:lnTo>
                  <a:lnTo>
                    <a:pt x="188" y="1126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3" name="Freeform 301"/>
            <p:cNvSpPr>
              <a:spLocks noChangeAspect="1"/>
            </p:cNvSpPr>
            <p:nvPr/>
          </p:nvSpPr>
          <p:spPr bwMode="auto">
            <a:xfrm>
              <a:off x="2738" y="2907"/>
              <a:ext cx="56" cy="14"/>
            </a:xfrm>
            <a:custGeom>
              <a:avLst/>
              <a:gdLst>
                <a:gd name="T0" fmla="*/ 0 w 94"/>
                <a:gd name="T1" fmla="*/ 0 h 24"/>
                <a:gd name="T2" fmla="*/ 1 w 94"/>
                <a:gd name="T3" fmla="*/ 1 h 24"/>
                <a:gd name="T4" fmla="*/ 1 w 94"/>
                <a:gd name="T5" fmla="*/ 0 h 24"/>
                <a:gd name="T6" fmla="*/ 0 60000 65536"/>
                <a:gd name="T7" fmla="*/ 0 60000 65536"/>
                <a:gd name="T8" fmla="*/ 0 60000 65536"/>
                <a:gd name="T9" fmla="*/ 0 w 94"/>
                <a:gd name="T10" fmla="*/ 0 h 24"/>
                <a:gd name="T11" fmla="*/ 94 w 94"/>
                <a:gd name="T12" fmla="*/ 24 h 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4" h="24">
                  <a:moveTo>
                    <a:pt x="0" y="0"/>
                  </a:moveTo>
                  <a:lnTo>
                    <a:pt x="48" y="24"/>
                  </a:lnTo>
                  <a:lnTo>
                    <a:pt x="9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4" name="Freeform 302"/>
            <p:cNvSpPr>
              <a:spLocks noChangeAspect="1"/>
            </p:cNvSpPr>
            <p:nvPr/>
          </p:nvSpPr>
          <p:spPr bwMode="auto">
            <a:xfrm>
              <a:off x="2729" y="2958"/>
              <a:ext cx="73" cy="19"/>
            </a:xfrm>
            <a:custGeom>
              <a:avLst/>
              <a:gdLst>
                <a:gd name="T0" fmla="*/ 0 w 126"/>
                <a:gd name="T1" fmla="*/ 0 h 32"/>
                <a:gd name="T2" fmla="*/ 1 w 126"/>
                <a:gd name="T3" fmla="*/ 1 h 32"/>
                <a:gd name="T4" fmla="*/ 1 w 126"/>
                <a:gd name="T5" fmla="*/ 0 h 32"/>
                <a:gd name="T6" fmla="*/ 0 60000 65536"/>
                <a:gd name="T7" fmla="*/ 0 60000 65536"/>
                <a:gd name="T8" fmla="*/ 0 60000 65536"/>
                <a:gd name="T9" fmla="*/ 0 w 126"/>
                <a:gd name="T10" fmla="*/ 0 h 32"/>
                <a:gd name="T11" fmla="*/ 126 w 126"/>
                <a:gd name="T12" fmla="*/ 32 h 3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6" h="32">
                  <a:moveTo>
                    <a:pt x="0" y="0"/>
                  </a:moveTo>
                  <a:lnTo>
                    <a:pt x="64" y="32"/>
                  </a:lnTo>
                  <a:lnTo>
                    <a:pt x="126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5" name="Freeform 303"/>
            <p:cNvSpPr>
              <a:spLocks noChangeAspect="1"/>
            </p:cNvSpPr>
            <p:nvPr/>
          </p:nvSpPr>
          <p:spPr bwMode="auto">
            <a:xfrm>
              <a:off x="2720" y="3007"/>
              <a:ext cx="89" cy="25"/>
            </a:xfrm>
            <a:custGeom>
              <a:avLst/>
              <a:gdLst>
                <a:gd name="T0" fmla="*/ 0 w 154"/>
                <a:gd name="T1" fmla="*/ 1 h 42"/>
                <a:gd name="T2" fmla="*/ 1 w 154"/>
                <a:gd name="T3" fmla="*/ 1 h 42"/>
                <a:gd name="T4" fmla="*/ 1 w 154"/>
                <a:gd name="T5" fmla="*/ 0 h 42"/>
                <a:gd name="T6" fmla="*/ 0 60000 65536"/>
                <a:gd name="T7" fmla="*/ 0 60000 65536"/>
                <a:gd name="T8" fmla="*/ 0 60000 65536"/>
                <a:gd name="T9" fmla="*/ 0 w 154"/>
                <a:gd name="T10" fmla="*/ 0 h 42"/>
                <a:gd name="T11" fmla="*/ 154 w 154"/>
                <a:gd name="T12" fmla="*/ 42 h 4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4" h="42">
                  <a:moveTo>
                    <a:pt x="0" y="3"/>
                  </a:moveTo>
                  <a:lnTo>
                    <a:pt x="79" y="42"/>
                  </a:lnTo>
                  <a:lnTo>
                    <a:pt x="15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6" name="Freeform 304"/>
            <p:cNvSpPr>
              <a:spLocks noChangeAspect="1"/>
            </p:cNvSpPr>
            <p:nvPr/>
          </p:nvSpPr>
          <p:spPr bwMode="auto">
            <a:xfrm>
              <a:off x="2711" y="3060"/>
              <a:ext cx="109" cy="26"/>
            </a:xfrm>
            <a:custGeom>
              <a:avLst/>
              <a:gdLst>
                <a:gd name="T0" fmla="*/ 0 w 187"/>
                <a:gd name="T1" fmla="*/ 0 h 46"/>
                <a:gd name="T2" fmla="*/ 1 w 187"/>
                <a:gd name="T3" fmla="*/ 1 h 46"/>
                <a:gd name="T4" fmla="*/ 1 w 187"/>
                <a:gd name="T5" fmla="*/ 0 h 46"/>
                <a:gd name="T6" fmla="*/ 0 60000 65536"/>
                <a:gd name="T7" fmla="*/ 0 60000 65536"/>
                <a:gd name="T8" fmla="*/ 0 60000 65536"/>
                <a:gd name="T9" fmla="*/ 0 w 187"/>
                <a:gd name="T10" fmla="*/ 0 h 46"/>
                <a:gd name="T11" fmla="*/ 187 w 187"/>
                <a:gd name="T12" fmla="*/ 46 h 4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7" h="46">
                  <a:moveTo>
                    <a:pt x="0" y="0"/>
                  </a:moveTo>
                  <a:lnTo>
                    <a:pt x="94" y="46"/>
                  </a:lnTo>
                  <a:lnTo>
                    <a:pt x="187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" name="Freeform 305"/>
            <p:cNvSpPr>
              <a:spLocks noChangeAspect="1"/>
            </p:cNvSpPr>
            <p:nvPr/>
          </p:nvSpPr>
          <p:spPr bwMode="auto">
            <a:xfrm>
              <a:off x="2701" y="3109"/>
              <a:ext cx="128" cy="31"/>
            </a:xfrm>
            <a:custGeom>
              <a:avLst/>
              <a:gdLst>
                <a:gd name="T0" fmla="*/ 0 w 219"/>
                <a:gd name="T1" fmla="*/ 0 h 55"/>
                <a:gd name="T2" fmla="*/ 1 w 219"/>
                <a:gd name="T3" fmla="*/ 1 h 55"/>
                <a:gd name="T4" fmla="*/ 1 w 219"/>
                <a:gd name="T5" fmla="*/ 0 h 55"/>
                <a:gd name="T6" fmla="*/ 0 60000 65536"/>
                <a:gd name="T7" fmla="*/ 0 60000 65536"/>
                <a:gd name="T8" fmla="*/ 0 60000 65536"/>
                <a:gd name="T9" fmla="*/ 0 w 219"/>
                <a:gd name="T10" fmla="*/ 0 h 55"/>
                <a:gd name="T11" fmla="*/ 219 w 219"/>
                <a:gd name="T12" fmla="*/ 55 h 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9" h="55">
                  <a:moveTo>
                    <a:pt x="0" y="0"/>
                  </a:moveTo>
                  <a:lnTo>
                    <a:pt x="111" y="55"/>
                  </a:lnTo>
                  <a:lnTo>
                    <a:pt x="21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8" name="Freeform 306"/>
            <p:cNvSpPr>
              <a:spLocks noChangeAspect="1"/>
            </p:cNvSpPr>
            <p:nvPr/>
          </p:nvSpPr>
          <p:spPr bwMode="auto">
            <a:xfrm>
              <a:off x="2692" y="3158"/>
              <a:ext cx="145" cy="38"/>
            </a:xfrm>
            <a:custGeom>
              <a:avLst/>
              <a:gdLst>
                <a:gd name="T0" fmla="*/ 0 w 248"/>
                <a:gd name="T1" fmla="*/ 1 h 65"/>
                <a:gd name="T2" fmla="*/ 1 w 248"/>
                <a:gd name="T3" fmla="*/ 1 h 65"/>
                <a:gd name="T4" fmla="*/ 1 w 248"/>
                <a:gd name="T5" fmla="*/ 0 h 65"/>
                <a:gd name="T6" fmla="*/ 0 60000 65536"/>
                <a:gd name="T7" fmla="*/ 0 60000 65536"/>
                <a:gd name="T8" fmla="*/ 0 60000 65536"/>
                <a:gd name="T9" fmla="*/ 0 w 248"/>
                <a:gd name="T10" fmla="*/ 0 h 65"/>
                <a:gd name="T11" fmla="*/ 248 w 248"/>
                <a:gd name="T12" fmla="*/ 65 h 6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8" h="65">
                  <a:moveTo>
                    <a:pt x="0" y="2"/>
                  </a:moveTo>
                  <a:lnTo>
                    <a:pt x="126" y="65"/>
                  </a:lnTo>
                  <a:lnTo>
                    <a:pt x="24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9" name="Freeform 307"/>
            <p:cNvSpPr>
              <a:spLocks noChangeAspect="1"/>
            </p:cNvSpPr>
            <p:nvPr/>
          </p:nvSpPr>
          <p:spPr bwMode="auto">
            <a:xfrm>
              <a:off x="2683" y="3210"/>
              <a:ext cx="165" cy="40"/>
            </a:xfrm>
            <a:custGeom>
              <a:avLst/>
              <a:gdLst>
                <a:gd name="T0" fmla="*/ 0 w 282"/>
                <a:gd name="T1" fmla="*/ 0 h 70"/>
                <a:gd name="T2" fmla="*/ 1 w 282"/>
                <a:gd name="T3" fmla="*/ 1 h 70"/>
                <a:gd name="T4" fmla="*/ 1 w 282"/>
                <a:gd name="T5" fmla="*/ 0 h 70"/>
                <a:gd name="T6" fmla="*/ 0 60000 65536"/>
                <a:gd name="T7" fmla="*/ 0 60000 65536"/>
                <a:gd name="T8" fmla="*/ 0 60000 65536"/>
                <a:gd name="T9" fmla="*/ 0 w 282"/>
                <a:gd name="T10" fmla="*/ 0 h 70"/>
                <a:gd name="T11" fmla="*/ 282 w 282"/>
                <a:gd name="T12" fmla="*/ 70 h 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2" h="70">
                  <a:moveTo>
                    <a:pt x="0" y="0"/>
                  </a:moveTo>
                  <a:lnTo>
                    <a:pt x="142" y="70"/>
                  </a:lnTo>
                  <a:lnTo>
                    <a:pt x="28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0" name="Freeform 308"/>
            <p:cNvSpPr>
              <a:spLocks noChangeAspect="1"/>
            </p:cNvSpPr>
            <p:nvPr/>
          </p:nvSpPr>
          <p:spPr bwMode="auto">
            <a:xfrm>
              <a:off x="2675" y="3259"/>
              <a:ext cx="182" cy="46"/>
            </a:xfrm>
            <a:custGeom>
              <a:avLst/>
              <a:gdLst>
                <a:gd name="T0" fmla="*/ 0 w 314"/>
                <a:gd name="T1" fmla="*/ 0 h 78"/>
                <a:gd name="T2" fmla="*/ 1 w 314"/>
                <a:gd name="T3" fmla="*/ 1 h 78"/>
                <a:gd name="T4" fmla="*/ 1 w 314"/>
                <a:gd name="T5" fmla="*/ 0 h 78"/>
                <a:gd name="T6" fmla="*/ 0 60000 65536"/>
                <a:gd name="T7" fmla="*/ 0 60000 65536"/>
                <a:gd name="T8" fmla="*/ 0 60000 65536"/>
                <a:gd name="T9" fmla="*/ 0 w 314"/>
                <a:gd name="T10" fmla="*/ 0 h 78"/>
                <a:gd name="T11" fmla="*/ 314 w 314"/>
                <a:gd name="T12" fmla="*/ 78 h 7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4" h="78">
                  <a:moveTo>
                    <a:pt x="0" y="0"/>
                  </a:moveTo>
                  <a:lnTo>
                    <a:pt x="158" y="78"/>
                  </a:lnTo>
                  <a:lnTo>
                    <a:pt x="31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1" name="Freeform 309"/>
            <p:cNvSpPr>
              <a:spLocks noChangeAspect="1"/>
            </p:cNvSpPr>
            <p:nvPr/>
          </p:nvSpPr>
          <p:spPr bwMode="auto">
            <a:xfrm>
              <a:off x="2666" y="3308"/>
              <a:ext cx="198" cy="51"/>
            </a:xfrm>
            <a:custGeom>
              <a:avLst/>
              <a:gdLst>
                <a:gd name="T0" fmla="*/ 0 w 341"/>
                <a:gd name="T1" fmla="*/ 1 h 87"/>
                <a:gd name="T2" fmla="*/ 1 w 341"/>
                <a:gd name="T3" fmla="*/ 1 h 87"/>
                <a:gd name="T4" fmla="*/ 1 w 341"/>
                <a:gd name="T5" fmla="*/ 0 h 87"/>
                <a:gd name="T6" fmla="*/ 0 60000 65536"/>
                <a:gd name="T7" fmla="*/ 0 60000 65536"/>
                <a:gd name="T8" fmla="*/ 0 60000 65536"/>
                <a:gd name="T9" fmla="*/ 0 w 341"/>
                <a:gd name="T10" fmla="*/ 0 h 87"/>
                <a:gd name="T11" fmla="*/ 341 w 341"/>
                <a:gd name="T12" fmla="*/ 87 h 8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1" h="87">
                  <a:moveTo>
                    <a:pt x="0" y="1"/>
                  </a:moveTo>
                  <a:lnTo>
                    <a:pt x="173" y="87"/>
                  </a:lnTo>
                  <a:lnTo>
                    <a:pt x="341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2" name="Freeform 310"/>
            <p:cNvSpPr>
              <a:spLocks noChangeAspect="1"/>
            </p:cNvSpPr>
            <p:nvPr/>
          </p:nvSpPr>
          <p:spPr bwMode="auto">
            <a:xfrm>
              <a:off x="2657" y="2730"/>
              <a:ext cx="81" cy="27"/>
            </a:xfrm>
            <a:custGeom>
              <a:avLst/>
              <a:gdLst>
                <a:gd name="T0" fmla="*/ 1 w 140"/>
                <a:gd name="T1" fmla="*/ 1 h 46"/>
                <a:gd name="T2" fmla="*/ 1 w 140"/>
                <a:gd name="T3" fmla="*/ 1 h 46"/>
                <a:gd name="T4" fmla="*/ 1 w 140"/>
                <a:gd name="T5" fmla="*/ 1 h 46"/>
                <a:gd name="T6" fmla="*/ 0 w 140"/>
                <a:gd name="T7" fmla="*/ 0 h 4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0"/>
                <a:gd name="T13" fmla="*/ 0 h 46"/>
                <a:gd name="T14" fmla="*/ 140 w 140"/>
                <a:gd name="T15" fmla="*/ 46 h 4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0" h="46">
                  <a:moveTo>
                    <a:pt x="140" y="46"/>
                  </a:moveTo>
                  <a:lnTo>
                    <a:pt x="45" y="39"/>
                  </a:lnTo>
                  <a:lnTo>
                    <a:pt x="95" y="6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3" name="Freeform 311"/>
            <p:cNvSpPr>
              <a:spLocks noChangeAspect="1"/>
            </p:cNvSpPr>
            <p:nvPr/>
          </p:nvSpPr>
          <p:spPr bwMode="auto">
            <a:xfrm>
              <a:off x="2780" y="2727"/>
              <a:ext cx="96" cy="33"/>
            </a:xfrm>
            <a:custGeom>
              <a:avLst/>
              <a:gdLst>
                <a:gd name="T0" fmla="*/ 1 w 165"/>
                <a:gd name="T1" fmla="*/ 1 h 56"/>
                <a:gd name="T2" fmla="*/ 1 w 165"/>
                <a:gd name="T3" fmla="*/ 1 h 56"/>
                <a:gd name="T4" fmla="*/ 1 w 165"/>
                <a:gd name="T5" fmla="*/ 0 h 56"/>
                <a:gd name="T6" fmla="*/ 0 w 165"/>
                <a:gd name="T7" fmla="*/ 1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5"/>
                <a:gd name="T13" fmla="*/ 0 h 56"/>
                <a:gd name="T14" fmla="*/ 165 w 165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5" h="56">
                  <a:moveTo>
                    <a:pt x="165" y="5"/>
                  </a:moveTo>
                  <a:lnTo>
                    <a:pt x="69" y="56"/>
                  </a:lnTo>
                  <a:lnTo>
                    <a:pt x="96" y="0"/>
                  </a:lnTo>
                  <a:lnTo>
                    <a:pt x="0" y="51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4" name="Freeform 312"/>
            <p:cNvSpPr>
              <a:spLocks noChangeAspect="1"/>
            </p:cNvSpPr>
            <p:nvPr/>
          </p:nvSpPr>
          <p:spPr bwMode="auto">
            <a:xfrm>
              <a:off x="2752" y="2634"/>
              <a:ext cx="28" cy="110"/>
            </a:xfrm>
            <a:custGeom>
              <a:avLst/>
              <a:gdLst>
                <a:gd name="T0" fmla="*/ 1 w 46"/>
                <a:gd name="T1" fmla="*/ 1 h 188"/>
                <a:gd name="T2" fmla="*/ 0 w 46"/>
                <a:gd name="T3" fmla="*/ 1 h 188"/>
                <a:gd name="T4" fmla="*/ 1 w 46"/>
                <a:gd name="T5" fmla="*/ 1 h 188"/>
                <a:gd name="T6" fmla="*/ 1 w 46"/>
                <a:gd name="T7" fmla="*/ 0 h 1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6"/>
                <a:gd name="T13" fmla="*/ 0 h 188"/>
                <a:gd name="T14" fmla="*/ 46 w 46"/>
                <a:gd name="T15" fmla="*/ 188 h 1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6" h="188">
                  <a:moveTo>
                    <a:pt x="24" y="188"/>
                  </a:moveTo>
                  <a:lnTo>
                    <a:pt x="0" y="71"/>
                  </a:lnTo>
                  <a:lnTo>
                    <a:pt x="46" y="118"/>
                  </a:lnTo>
                  <a:lnTo>
                    <a:pt x="2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185" name="Group 313"/>
          <p:cNvGrpSpPr>
            <a:grpSpLocks noChangeAspect="1"/>
          </p:cNvGrpSpPr>
          <p:nvPr/>
        </p:nvGrpSpPr>
        <p:grpSpPr bwMode="auto">
          <a:xfrm>
            <a:off x="1330157" y="3187774"/>
            <a:ext cx="361950" cy="1114425"/>
            <a:chOff x="2657" y="2634"/>
            <a:chExt cx="219" cy="781"/>
          </a:xfrm>
        </p:grpSpPr>
        <p:sp>
          <p:nvSpPr>
            <p:cNvPr id="186" name="Freeform 314"/>
            <p:cNvSpPr>
              <a:spLocks noChangeAspect="1"/>
            </p:cNvSpPr>
            <p:nvPr/>
          </p:nvSpPr>
          <p:spPr bwMode="auto">
            <a:xfrm>
              <a:off x="2745" y="2785"/>
              <a:ext cx="42" cy="68"/>
            </a:xfrm>
            <a:custGeom>
              <a:avLst/>
              <a:gdLst>
                <a:gd name="T0" fmla="*/ 1 w 72"/>
                <a:gd name="T1" fmla="*/ 1 h 116"/>
                <a:gd name="T2" fmla="*/ 1 w 72"/>
                <a:gd name="T3" fmla="*/ 0 h 116"/>
                <a:gd name="T4" fmla="*/ 1 w 72"/>
                <a:gd name="T5" fmla="*/ 1 h 116"/>
                <a:gd name="T6" fmla="*/ 1 w 72"/>
                <a:gd name="T7" fmla="*/ 1 h 116"/>
                <a:gd name="T8" fmla="*/ 1 w 72"/>
                <a:gd name="T9" fmla="*/ 1 h 116"/>
                <a:gd name="T10" fmla="*/ 0 w 72"/>
                <a:gd name="T11" fmla="*/ 1 h 116"/>
                <a:gd name="T12" fmla="*/ 1 w 72"/>
                <a:gd name="T13" fmla="*/ 1 h 1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2"/>
                <a:gd name="T22" fmla="*/ 0 h 116"/>
                <a:gd name="T23" fmla="*/ 72 w 72"/>
                <a:gd name="T24" fmla="*/ 116 h 1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2" h="116">
                  <a:moveTo>
                    <a:pt x="13" y="22"/>
                  </a:moveTo>
                  <a:lnTo>
                    <a:pt x="37" y="0"/>
                  </a:lnTo>
                  <a:lnTo>
                    <a:pt x="59" y="22"/>
                  </a:lnTo>
                  <a:lnTo>
                    <a:pt x="72" y="94"/>
                  </a:lnTo>
                  <a:lnTo>
                    <a:pt x="37" y="116"/>
                  </a:lnTo>
                  <a:lnTo>
                    <a:pt x="0" y="94"/>
                  </a:lnTo>
                  <a:lnTo>
                    <a:pt x="13" y="22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7" name="Freeform 315"/>
            <p:cNvSpPr>
              <a:spLocks noChangeAspect="1"/>
            </p:cNvSpPr>
            <p:nvPr/>
          </p:nvSpPr>
          <p:spPr bwMode="auto">
            <a:xfrm>
              <a:off x="2657" y="3305"/>
              <a:ext cx="219" cy="54"/>
            </a:xfrm>
            <a:custGeom>
              <a:avLst/>
              <a:gdLst>
                <a:gd name="T0" fmla="*/ 0 w 375"/>
                <a:gd name="T1" fmla="*/ 1 h 93"/>
                <a:gd name="T2" fmla="*/ 1 w 375"/>
                <a:gd name="T3" fmla="*/ 0 h 93"/>
                <a:gd name="T4" fmla="*/ 1 w 375"/>
                <a:gd name="T5" fmla="*/ 1 h 93"/>
                <a:gd name="T6" fmla="*/ 0 60000 65536"/>
                <a:gd name="T7" fmla="*/ 0 60000 65536"/>
                <a:gd name="T8" fmla="*/ 0 60000 65536"/>
                <a:gd name="T9" fmla="*/ 0 w 375"/>
                <a:gd name="T10" fmla="*/ 0 h 93"/>
                <a:gd name="T11" fmla="*/ 375 w 375"/>
                <a:gd name="T12" fmla="*/ 93 h 9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5" h="93">
                  <a:moveTo>
                    <a:pt x="0" y="93"/>
                  </a:moveTo>
                  <a:lnTo>
                    <a:pt x="188" y="0"/>
                  </a:lnTo>
                  <a:lnTo>
                    <a:pt x="375" y="93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8" name="Freeform 316"/>
            <p:cNvSpPr>
              <a:spLocks noChangeAspect="1"/>
            </p:cNvSpPr>
            <p:nvPr/>
          </p:nvSpPr>
          <p:spPr bwMode="auto">
            <a:xfrm>
              <a:off x="2657" y="2757"/>
              <a:ext cx="219" cy="658"/>
            </a:xfrm>
            <a:custGeom>
              <a:avLst/>
              <a:gdLst>
                <a:gd name="T0" fmla="*/ 1 w 375"/>
                <a:gd name="T1" fmla="*/ 0 h 1126"/>
                <a:gd name="T2" fmla="*/ 1 w 375"/>
                <a:gd name="T3" fmla="*/ 1 h 1126"/>
                <a:gd name="T4" fmla="*/ 0 w 375"/>
                <a:gd name="T5" fmla="*/ 1 h 1126"/>
                <a:gd name="T6" fmla="*/ 1 w 375"/>
                <a:gd name="T7" fmla="*/ 0 h 1126"/>
                <a:gd name="T8" fmla="*/ 1 w 375"/>
                <a:gd name="T9" fmla="*/ 1 h 1126"/>
                <a:gd name="T10" fmla="*/ 1 w 375"/>
                <a:gd name="T11" fmla="*/ 1 h 11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5"/>
                <a:gd name="T19" fmla="*/ 0 h 1126"/>
                <a:gd name="T20" fmla="*/ 375 w 375"/>
                <a:gd name="T21" fmla="*/ 1126 h 11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5" h="1126">
                  <a:moveTo>
                    <a:pt x="188" y="0"/>
                  </a:moveTo>
                  <a:lnTo>
                    <a:pt x="188" y="1126"/>
                  </a:lnTo>
                  <a:lnTo>
                    <a:pt x="0" y="1032"/>
                  </a:lnTo>
                  <a:lnTo>
                    <a:pt x="188" y="0"/>
                  </a:lnTo>
                  <a:lnTo>
                    <a:pt x="375" y="1032"/>
                  </a:lnTo>
                  <a:lnTo>
                    <a:pt x="188" y="1126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" name="Freeform 317"/>
            <p:cNvSpPr>
              <a:spLocks noChangeAspect="1"/>
            </p:cNvSpPr>
            <p:nvPr/>
          </p:nvSpPr>
          <p:spPr bwMode="auto">
            <a:xfrm>
              <a:off x="2738" y="2907"/>
              <a:ext cx="56" cy="14"/>
            </a:xfrm>
            <a:custGeom>
              <a:avLst/>
              <a:gdLst>
                <a:gd name="T0" fmla="*/ 0 w 94"/>
                <a:gd name="T1" fmla="*/ 0 h 24"/>
                <a:gd name="T2" fmla="*/ 1 w 94"/>
                <a:gd name="T3" fmla="*/ 1 h 24"/>
                <a:gd name="T4" fmla="*/ 1 w 94"/>
                <a:gd name="T5" fmla="*/ 0 h 24"/>
                <a:gd name="T6" fmla="*/ 0 60000 65536"/>
                <a:gd name="T7" fmla="*/ 0 60000 65536"/>
                <a:gd name="T8" fmla="*/ 0 60000 65536"/>
                <a:gd name="T9" fmla="*/ 0 w 94"/>
                <a:gd name="T10" fmla="*/ 0 h 24"/>
                <a:gd name="T11" fmla="*/ 94 w 94"/>
                <a:gd name="T12" fmla="*/ 24 h 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4" h="24">
                  <a:moveTo>
                    <a:pt x="0" y="0"/>
                  </a:moveTo>
                  <a:lnTo>
                    <a:pt x="48" y="24"/>
                  </a:lnTo>
                  <a:lnTo>
                    <a:pt x="9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0" name="Freeform 318"/>
            <p:cNvSpPr>
              <a:spLocks noChangeAspect="1"/>
            </p:cNvSpPr>
            <p:nvPr/>
          </p:nvSpPr>
          <p:spPr bwMode="auto">
            <a:xfrm>
              <a:off x="2729" y="2958"/>
              <a:ext cx="73" cy="19"/>
            </a:xfrm>
            <a:custGeom>
              <a:avLst/>
              <a:gdLst>
                <a:gd name="T0" fmla="*/ 0 w 126"/>
                <a:gd name="T1" fmla="*/ 0 h 32"/>
                <a:gd name="T2" fmla="*/ 1 w 126"/>
                <a:gd name="T3" fmla="*/ 1 h 32"/>
                <a:gd name="T4" fmla="*/ 1 w 126"/>
                <a:gd name="T5" fmla="*/ 0 h 32"/>
                <a:gd name="T6" fmla="*/ 0 60000 65536"/>
                <a:gd name="T7" fmla="*/ 0 60000 65536"/>
                <a:gd name="T8" fmla="*/ 0 60000 65536"/>
                <a:gd name="T9" fmla="*/ 0 w 126"/>
                <a:gd name="T10" fmla="*/ 0 h 32"/>
                <a:gd name="T11" fmla="*/ 126 w 126"/>
                <a:gd name="T12" fmla="*/ 32 h 3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6" h="32">
                  <a:moveTo>
                    <a:pt x="0" y="0"/>
                  </a:moveTo>
                  <a:lnTo>
                    <a:pt x="64" y="32"/>
                  </a:lnTo>
                  <a:lnTo>
                    <a:pt x="126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1" name="Freeform 319"/>
            <p:cNvSpPr>
              <a:spLocks noChangeAspect="1"/>
            </p:cNvSpPr>
            <p:nvPr/>
          </p:nvSpPr>
          <p:spPr bwMode="auto">
            <a:xfrm>
              <a:off x="2720" y="3007"/>
              <a:ext cx="89" cy="25"/>
            </a:xfrm>
            <a:custGeom>
              <a:avLst/>
              <a:gdLst>
                <a:gd name="T0" fmla="*/ 0 w 154"/>
                <a:gd name="T1" fmla="*/ 1 h 42"/>
                <a:gd name="T2" fmla="*/ 1 w 154"/>
                <a:gd name="T3" fmla="*/ 1 h 42"/>
                <a:gd name="T4" fmla="*/ 1 w 154"/>
                <a:gd name="T5" fmla="*/ 0 h 42"/>
                <a:gd name="T6" fmla="*/ 0 60000 65536"/>
                <a:gd name="T7" fmla="*/ 0 60000 65536"/>
                <a:gd name="T8" fmla="*/ 0 60000 65536"/>
                <a:gd name="T9" fmla="*/ 0 w 154"/>
                <a:gd name="T10" fmla="*/ 0 h 42"/>
                <a:gd name="T11" fmla="*/ 154 w 154"/>
                <a:gd name="T12" fmla="*/ 42 h 4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4" h="42">
                  <a:moveTo>
                    <a:pt x="0" y="3"/>
                  </a:moveTo>
                  <a:lnTo>
                    <a:pt x="79" y="42"/>
                  </a:lnTo>
                  <a:lnTo>
                    <a:pt x="15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2" name="Freeform 320"/>
            <p:cNvSpPr>
              <a:spLocks noChangeAspect="1"/>
            </p:cNvSpPr>
            <p:nvPr/>
          </p:nvSpPr>
          <p:spPr bwMode="auto">
            <a:xfrm>
              <a:off x="2711" y="3060"/>
              <a:ext cx="109" cy="26"/>
            </a:xfrm>
            <a:custGeom>
              <a:avLst/>
              <a:gdLst>
                <a:gd name="T0" fmla="*/ 0 w 187"/>
                <a:gd name="T1" fmla="*/ 0 h 46"/>
                <a:gd name="T2" fmla="*/ 1 w 187"/>
                <a:gd name="T3" fmla="*/ 1 h 46"/>
                <a:gd name="T4" fmla="*/ 1 w 187"/>
                <a:gd name="T5" fmla="*/ 0 h 46"/>
                <a:gd name="T6" fmla="*/ 0 60000 65536"/>
                <a:gd name="T7" fmla="*/ 0 60000 65536"/>
                <a:gd name="T8" fmla="*/ 0 60000 65536"/>
                <a:gd name="T9" fmla="*/ 0 w 187"/>
                <a:gd name="T10" fmla="*/ 0 h 46"/>
                <a:gd name="T11" fmla="*/ 187 w 187"/>
                <a:gd name="T12" fmla="*/ 46 h 4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7" h="46">
                  <a:moveTo>
                    <a:pt x="0" y="0"/>
                  </a:moveTo>
                  <a:lnTo>
                    <a:pt x="94" y="46"/>
                  </a:lnTo>
                  <a:lnTo>
                    <a:pt x="187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3" name="Freeform 321"/>
            <p:cNvSpPr>
              <a:spLocks noChangeAspect="1"/>
            </p:cNvSpPr>
            <p:nvPr/>
          </p:nvSpPr>
          <p:spPr bwMode="auto">
            <a:xfrm>
              <a:off x="2701" y="3109"/>
              <a:ext cx="128" cy="31"/>
            </a:xfrm>
            <a:custGeom>
              <a:avLst/>
              <a:gdLst>
                <a:gd name="T0" fmla="*/ 0 w 219"/>
                <a:gd name="T1" fmla="*/ 0 h 55"/>
                <a:gd name="T2" fmla="*/ 1 w 219"/>
                <a:gd name="T3" fmla="*/ 1 h 55"/>
                <a:gd name="T4" fmla="*/ 1 w 219"/>
                <a:gd name="T5" fmla="*/ 0 h 55"/>
                <a:gd name="T6" fmla="*/ 0 60000 65536"/>
                <a:gd name="T7" fmla="*/ 0 60000 65536"/>
                <a:gd name="T8" fmla="*/ 0 60000 65536"/>
                <a:gd name="T9" fmla="*/ 0 w 219"/>
                <a:gd name="T10" fmla="*/ 0 h 55"/>
                <a:gd name="T11" fmla="*/ 219 w 219"/>
                <a:gd name="T12" fmla="*/ 55 h 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9" h="55">
                  <a:moveTo>
                    <a:pt x="0" y="0"/>
                  </a:moveTo>
                  <a:lnTo>
                    <a:pt x="111" y="55"/>
                  </a:lnTo>
                  <a:lnTo>
                    <a:pt x="21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" name="Freeform 322"/>
            <p:cNvSpPr>
              <a:spLocks noChangeAspect="1"/>
            </p:cNvSpPr>
            <p:nvPr/>
          </p:nvSpPr>
          <p:spPr bwMode="auto">
            <a:xfrm>
              <a:off x="2692" y="3158"/>
              <a:ext cx="145" cy="38"/>
            </a:xfrm>
            <a:custGeom>
              <a:avLst/>
              <a:gdLst>
                <a:gd name="T0" fmla="*/ 0 w 248"/>
                <a:gd name="T1" fmla="*/ 1 h 65"/>
                <a:gd name="T2" fmla="*/ 1 w 248"/>
                <a:gd name="T3" fmla="*/ 1 h 65"/>
                <a:gd name="T4" fmla="*/ 1 w 248"/>
                <a:gd name="T5" fmla="*/ 0 h 65"/>
                <a:gd name="T6" fmla="*/ 0 60000 65536"/>
                <a:gd name="T7" fmla="*/ 0 60000 65536"/>
                <a:gd name="T8" fmla="*/ 0 60000 65536"/>
                <a:gd name="T9" fmla="*/ 0 w 248"/>
                <a:gd name="T10" fmla="*/ 0 h 65"/>
                <a:gd name="T11" fmla="*/ 248 w 248"/>
                <a:gd name="T12" fmla="*/ 65 h 6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8" h="65">
                  <a:moveTo>
                    <a:pt x="0" y="2"/>
                  </a:moveTo>
                  <a:lnTo>
                    <a:pt x="126" y="65"/>
                  </a:lnTo>
                  <a:lnTo>
                    <a:pt x="24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" name="Freeform 323"/>
            <p:cNvSpPr>
              <a:spLocks noChangeAspect="1"/>
            </p:cNvSpPr>
            <p:nvPr/>
          </p:nvSpPr>
          <p:spPr bwMode="auto">
            <a:xfrm>
              <a:off x="2683" y="3210"/>
              <a:ext cx="165" cy="40"/>
            </a:xfrm>
            <a:custGeom>
              <a:avLst/>
              <a:gdLst>
                <a:gd name="T0" fmla="*/ 0 w 282"/>
                <a:gd name="T1" fmla="*/ 0 h 70"/>
                <a:gd name="T2" fmla="*/ 1 w 282"/>
                <a:gd name="T3" fmla="*/ 1 h 70"/>
                <a:gd name="T4" fmla="*/ 1 w 282"/>
                <a:gd name="T5" fmla="*/ 0 h 70"/>
                <a:gd name="T6" fmla="*/ 0 60000 65536"/>
                <a:gd name="T7" fmla="*/ 0 60000 65536"/>
                <a:gd name="T8" fmla="*/ 0 60000 65536"/>
                <a:gd name="T9" fmla="*/ 0 w 282"/>
                <a:gd name="T10" fmla="*/ 0 h 70"/>
                <a:gd name="T11" fmla="*/ 282 w 282"/>
                <a:gd name="T12" fmla="*/ 70 h 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2" h="70">
                  <a:moveTo>
                    <a:pt x="0" y="0"/>
                  </a:moveTo>
                  <a:lnTo>
                    <a:pt x="142" y="70"/>
                  </a:lnTo>
                  <a:lnTo>
                    <a:pt x="28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6" name="Freeform 324"/>
            <p:cNvSpPr>
              <a:spLocks noChangeAspect="1"/>
            </p:cNvSpPr>
            <p:nvPr/>
          </p:nvSpPr>
          <p:spPr bwMode="auto">
            <a:xfrm>
              <a:off x="2675" y="3259"/>
              <a:ext cx="182" cy="46"/>
            </a:xfrm>
            <a:custGeom>
              <a:avLst/>
              <a:gdLst>
                <a:gd name="T0" fmla="*/ 0 w 314"/>
                <a:gd name="T1" fmla="*/ 0 h 78"/>
                <a:gd name="T2" fmla="*/ 1 w 314"/>
                <a:gd name="T3" fmla="*/ 1 h 78"/>
                <a:gd name="T4" fmla="*/ 1 w 314"/>
                <a:gd name="T5" fmla="*/ 0 h 78"/>
                <a:gd name="T6" fmla="*/ 0 60000 65536"/>
                <a:gd name="T7" fmla="*/ 0 60000 65536"/>
                <a:gd name="T8" fmla="*/ 0 60000 65536"/>
                <a:gd name="T9" fmla="*/ 0 w 314"/>
                <a:gd name="T10" fmla="*/ 0 h 78"/>
                <a:gd name="T11" fmla="*/ 314 w 314"/>
                <a:gd name="T12" fmla="*/ 78 h 7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4" h="78">
                  <a:moveTo>
                    <a:pt x="0" y="0"/>
                  </a:moveTo>
                  <a:lnTo>
                    <a:pt x="158" y="78"/>
                  </a:lnTo>
                  <a:lnTo>
                    <a:pt x="31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7" name="Freeform 325"/>
            <p:cNvSpPr>
              <a:spLocks noChangeAspect="1"/>
            </p:cNvSpPr>
            <p:nvPr/>
          </p:nvSpPr>
          <p:spPr bwMode="auto">
            <a:xfrm>
              <a:off x="2666" y="3308"/>
              <a:ext cx="198" cy="51"/>
            </a:xfrm>
            <a:custGeom>
              <a:avLst/>
              <a:gdLst>
                <a:gd name="T0" fmla="*/ 0 w 341"/>
                <a:gd name="T1" fmla="*/ 1 h 87"/>
                <a:gd name="T2" fmla="*/ 1 w 341"/>
                <a:gd name="T3" fmla="*/ 1 h 87"/>
                <a:gd name="T4" fmla="*/ 1 w 341"/>
                <a:gd name="T5" fmla="*/ 0 h 87"/>
                <a:gd name="T6" fmla="*/ 0 60000 65536"/>
                <a:gd name="T7" fmla="*/ 0 60000 65536"/>
                <a:gd name="T8" fmla="*/ 0 60000 65536"/>
                <a:gd name="T9" fmla="*/ 0 w 341"/>
                <a:gd name="T10" fmla="*/ 0 h 87"/>
                <a:gd name="T11" fmla="*/ 341 w 341"/>
                <a:gd name="T12" fmla="*/ 87 h 8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1" h="87">
                  <a:moveTo>
                    <a:pt x="0" y="1"/>
                  </a:moveTo>
                  <a:lnTo>
                    <a:pt x="173" y="87"/>
                  </a:lnTo>
                  <a:lnTo>
                    <a:pt x="341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8" name="Freeform 326"/>
            <p:cNvSpPr>
              <a:spLocks noChangeAspect="1"/>
            </p:cNvSpPr>
            <p:nvPr/>
          </p:nvSpPr>
          <p:spPr bwMode="auto">
            <a:xfrm>
              <a:off x="2657" y="2730"/>
              <a:ext cx="81" cy="27"/>
            </a:xfrm>
            <a:custGeom>
              <a:avLst/>
              <a:gdLst>
                <a:gd name="T0" fmla="*/ 1 w 140"/>
                <a:gd name="T1" fmla="*/ 1 h 46"/>
                <a:gd name="T2" fmla="*/ 1 w 140"/>
                <a:gd name="T3" fmla="*/ 1 h 46"/>
                <a:gd name="T4" fmla="*/ 1 w 140"/>
                <a:gd name="T5" fmla="*/ 1 h 46"/>
                <a:gd name="T6" fmla="*/ 0 w 140"/>
                <a:gd name="T7" fmla="*/ 0 h 4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0"/>
                <a:gd name="T13" fmla="*/ 0 h 46"/>
                <a:gd name="T14" fmla="*/ 140 w 140"/>
                <a:gd name="T15" fmla="*/ 46 h 4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0" h="46">
                  <a:moveTo>
                    <a:pt x="140" y="46"/>
                  </a:moveTo>
                  <a:lnTo>
                    <a:pt x="45" y="39"/>
                  </a:lnTo>
                  <a:lnTo>
                    <a:pt x="95" y="6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9" name="Freeform 327"/>
            <p:cNvSpPr>
              <a:spLocks noChangeAspect="1"/>
            </p:cNvSpPr>
            <p:nvPr/>
          </p:nvSpPr>
          <p:spPr bwMode="auto">
            <a:xfrm>
              <a:off x="2780" y="2727"/>
              <a:ext cx="96" cy="33"/>
            </a:xfrm>
            <a:custGeom>
              <a:avLst/>
              <a:gdLst>
                <a:gd name="T0" fmla="*/ 1 w 165"/>
                <a:gd name="T1" fmla="*/ 1 h 56"/>
                <a:gd name="T2" fmla="*/ 1 w 165"/>
                <a:gd name="T3" fmla="*/ 1 h 56"/>
                <a:gd name="T4" fmla="*/ 1 w 165"/>
                <a:gd name="T5" fmla="*/ 0 h 56"/>
                <a:gd name="T6" fmla="*/ 0 w 165"/>
                <a:gd name="T7" fmla="*/ 1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5"/>
                <a:gd name="T13" fmla="*/ 0 h 56"/>
                <a:gd name="T14" fmla="*/ 165 w 165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5" h="56">
                  <a:moveTo>
                    <a:pt x="165" y="5"/>
                  </a:moveTo>
                  <a:lnTo>
                    <a:pt x="69" y="56"/>
                  </a:lnTo>
                  <a:lnTo>
                    <a:pt x="96" y="0"/>
                  </a:lnTo>
                  <a:lnTo>
                    <a:pt x="0" y="51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0" name="Freeform 328"/>
            <p:cNvSpPr>
              <a:spLocks noChangeAspect="1"/>
            </p:cNvSpPr>
            <p:nvPr/>
          </p:nvSpPr>
          <p:spPr bwMode="auto">
            <a:xfrm>
              <a:off x="2752" y="2634"/>
              <a:ext cx="28" cy="110"/>
            </a:xfrm>
            <a:custGeom>
              <a:avLst/>
              <a:gdLst>
                <a:gd name="T0" fmla="*/ 1 w 46"/>
                <a:gd name="T1" fmla="*/ 1 h 188"/>
                <a:gd name="T2" fmla="*/ 0 w 46"/>
                <a:gd name="T3" fmla="*/ 1 h 188"/>
                <a:gd name="T4" fmla="*/ 1 w 46"/>
                <a:gd name="T5" fmla="*/ 1 h 188"/>
                <a:gd name="T6" fmla="*/ 1 w 46"/>
                <a:gd name="T7" fmla="*/ 0 h 1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6"/>
                <a:gd name="T13" fmla="*/ 0 h 188"/>
                <a:gd name="T14" fmla="*/ 46 w 46"/>
                <a:gd name="T15" fmla="*/ 188 h 1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6" h="188">
                  <a:moveTo>
                    <a:pt x="24" y="188"/>
                  </a:moveTo>
                  <a:lnTo>
                    <a:pt x="0" y="71"/>
                  </a:lnTo>
                  <a:lnTo>
                    <a:pt x="46" y="118"/>
                  </a:lnTo>
                  <a:lnTo>
                    <a:pt x="2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201" name="Group 329"/>
          <p:cNvGrpSpPr>
            <a:grpSpLocks noChangeAspect="1"/>
          </p:cNvGrpSpPr>
          <p:nvPr/>
        </p:nvGrpSpPr>
        <p:grpSpPr bwMode="auto">
          <a:xfrm flipH="1" flipV="1">
            <a:off x="1895588" y="3461702"/>
            <a:ext cx="1274762" cy="342900"/>
            <a:chOff x="1950" y="1871"/>
            <a:chExt cx="1059" cy="342"/>
          </a:xfrm>
        </p:grpSpPr>
        <p:sp>
          <p:nvSpPr>
            <p:cNvPr id="202" name="Line 330"/>
            <p:cNvSpPr>
              <a:spLocks noChangeAspect="1" noChangeShapeType="1"/>
            </p:cNvSpPr>
            <p:nvPr/>
          </p:nvSpPr>
          <p:spPr bwMode="auto">
            <a:xfrm flipH="1">
              <a:off x="1999" y="1871"/>
              <a:ext cx="1010" cy="31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3" name="Freeform 331"/>
            <p:cNvSpPr>
              <a:spLocks noChangeAspect="1"/>
            </p:cNvSpPr>
            <p:nvPr/>
          </p:nvSpPr>
          <p:spPr bwMode="auto">
            <a:xfrm>
              <a:off x="1950" y="2155"/>
              <a:ext cx="58" cy="58"/>
            </a:xfrm>
            <a:custGeom>
              <a:avLst/>
              <a:gdLst>
                <a:gd name="T0" fmla="*/ 44 w 58"/>
                <a:gd name="T1" fmla="*/ 0 h 58"/>
                <a:gd name="T2" fmla="*/ 0 w 58"/>
                <a:gd name="T3" fmla="*/ 45 h 58"/>
                <a:gd name="T4" fmla="*/ 58 w 58"/>
                <a:gd name="T5" fmla="*/ 58 h 58"/>
                <a:gd name="T6" fmla="*/ 44 w 58"/>
                <a:gd name="T7" fmla="*/ 0 h 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8"/>
                <a:gd name="T13" fmla="*/ 0 h 58"/>
                <a:gd name="T14" fmla="*/ 58 w 58"/>
                <a:gd name="T15" fmla="*/ 58 h 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8" h="58">
                  <a:moveTo>
                    <a:pt x="44" y="0"/>
                  </a:moveTo>
                  <a:lnTo>
                    <a:pt x="0" y="45"/>
                  </a:lnTo>
                  <a:lnTo>
                    <a:pt x="58" y="58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204" name="Rectangle 332"/>
          <p:cNvSpPr>
            <a:spLocks noChangeAspect="1" noChangeArrowheads="1"/>
          </p:cNvSpPr>
          <p:nvPr/>
        </p:nvSpPr>
        <p:spPr bwMode="auto">
          <a:xfrm>
            <a:off x="1068206" y="4330773"/>
            <a:ext cx="823945" cy="135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en-US" sz="1100" dirty="0" smtClean="0">
                <a:solidFill>
                  <a:srgbClr val="000000"/>
                </a:solidFill>
                <a:latin typeface="+mj-lt"/>
              </a:rPr>
              <a:t>MBS Beacon</a:t>
            </a:r>
            <a:endParaRPr lang="en-US" sz="1100" dirty="0">
              <a:latin typeface="+mj-lt"/>
            </a:endParaRPr>
          </a:p>
        </p:txBody>
      </p:sp>
      <p:sp>
        <p:nvSpPr>
          <p:cNvPr id="205" name="Rectangle 333"/>
          <p:cNvSpPr>
            <a:spLocks noChangeAspect="1" noChangeArrowheads="1"/>
          </p:cNvSpPr>
          <p:nvPr/>
        </p:nvSpPr>
        <p:spPr bwMode="auto">
          <a:xfrm>
            <a:off x="2920992" y="3553778"/>
            <a:ext cx="1009892" cy="304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en-US" sz="1100" dirty="0">
                <a:latin typeface="+mj-lt"/>
              </a:rPr>
              <a:t>Cell phone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en-US" sz="1100" dirty="0">
                <a:latin typeface="+mj-lt"/>
              </a:rPr>
              <a:t>In urban canyon</a:t>
            </a:r>
          </a:p>
        </p:txBody>
      </p:sp>
      <p:sp>
        <p:nvSpPr>
          <p:cNvPr id="719" name="Text Box 2730"/>
          <p:cNvSpPr txBox="1">
            <a:spLocks noChangeAspect="1" noChangeArrowheads="1"/>
          </p:cNvSpPr>
          <p:nvPr/>
        </p:nvSpPr>
        <p:spPr bwMode="auto">
          <a:xfrm>
            <a:off x="4221276" y="1936115"/>
            <a:ext cx="665162" cy="242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</a:pPr>
            <a:r>
              <a:rPr lang="en-US" sz="1200" dirty="0">
                <a:sym typeface="Symbol" pitchFamily="18" charset="2"/>
              </a:rPr>
              <a:t></a:t>
            </a:r>
          </a:p>
        </p:txBody>
      </p:sp>
      <p:sp>
        <p:nvSpPr>
          <p:cNvPr id="720" name="Line 2729"/>
          <p:cNvSpPr>
            <a:spLocks noChangeAspect="1" noChangeShapeType="1"/>
          </p:cNvSpPr>
          <p:nvPr/>
        </p:nvSpPr>
        <p:spPr bwMode="auto">
          <a:xfrm>
            <a:off x="5357926" y="2964815"/>
            <a:ext cx="531813" cy="1257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721" name="Line 2728"/>
          <p:cNvSpPr>
            <a:spLocks noChangeAspect="1" noChangeShapeType="1"/>
          </p:cNvSpPr>
          <p:nvPr/>
        </p:nvSpPr>
        <p:spPr bwMode="auto">
          <a:xfrm flipH="1">
            <a:off x="4592751" y="1483677"/>
            <a:ext cx="887413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722" name="Rectangle 2731"/>
          <p:cNvSpPr>
            <a:spLocks noChangeAspect="1" noChangeArrowheads="1"/>
          </p:cNvSpPr>
          <p:nvPr/>
        </p:nvSpPr>
        <p:spPr bwMode="auto">
          <a:xfrm>
            <a:off x="6086535" y="1077278"/>
            <a:ext cx="503343" cy="270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en-US" sz="1100" dirty="0">
                <a:solidFill>
                  <a:srgbClr val="000000"/>
                </a:solidFill>
                <a:latin typeface="+mj-lt"/>
              </a:rPr>
              <a:t>GPS</a:t>
            </a:r>
            <a:br>
              <a:rPr lang="en-US" sz="1100" dirty="0">
                <a:solidFill>
                  <a:srgbClr val="000000"/>
                </a:solidFill>
                <a:latin typeface="+mj-lt"/>
              </a:rPr>
            </a:br>
            <a:r>
              <a:rPr lang="en-US" sz="1100" dirty="0">
                <a:solidFill>
                  <a:srgbClr val="000000"/>
                </a:solidFill>
                <a:latin typeface="+mj-lt"/>
              </a:rPr>
              <a:t>Satellite</a:t>
            </a:r>
            <a:endParaRPr lang="en-US" sz="1100" dirty="0">
              <a:latin typeface="+mj-lt"/>
            </a:endParaRPr>
          </a:p>
        </p:txBody>
      </p:sp>
      <p:sp>
        <p:nvSpPr>
          <p:cNvPr id="723" name="Line 2733"/>
          <p:cNvSpPr>
            <a:spLocks noChangeAspect="1" noChangeShapeType="1"/>
          </p:cNvSpPr>
          <p:nvPr/>
        </p:nvSpPr>
        <p:spPr bwMode="auto">
          <a:xfrm>
            <a:off x="1897176" y="3879214"/>
            <a:ext cx="3859213" cy="34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724" name="Rectangle 2731"/>
          <p:cNvSpPr>
            <a:spLocks noChangeAspect="1" noChangeArrowheads="1"/>
          </p:cNvSpPr>
          <p:nvPr/>
        </p:nvSpPr>
        <p:spPr bwMode="auto">
          <a:xfrm>
            <a:off x="4099592" y="1821814"/>
            <a:ext cx="541815" cy="135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en-US" sz="1100" dirty="0">
                <a:solidFill>
                  <a:srgbClr val="000000"/>
                </a:solidFill>
                <a:latin typeface="+mj-lt"/>
              </a:rPr>
              <a:t>Blocked!</a:t>
            </a:r>
            <a:endParaRPr lang="en-US" sz="1100" dirty="0">
              <a:latin typeface="+mj-lt"/>
            </a:endParaRPr>
          </a:p>
        </p:txBody>
      </p:sp>
      <p:pic>
        <p:nvPicPr>
          <p:cNvPr id="725" name="Picture 140" descr="957icon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028" y="4142121"/>
            <a:ext cx="300038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6" name="Picture 140" descr="957icon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988" y="3206115"/>
            <a:ext cx="266700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" name="Picture 24" descr="C:\Users\dell820\AppData\Local\Microsoft\Windows\Temporary Internet Files\Content.IE5\A6Q7XI1S\MCj04247900000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6246" y="4640229"/>
            <a:ext cx="782637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8" name="Rectangle 296"/>
          <p:cNvSpPr>
            <a:spLocks noChangeAspect="1" noChangeArrowheads="1"/>
          </p:cNvSpPr>
          <p:nvPr/>
        </p:nvSpPr>
        <p:spPr bwMode="auto">
          <a:xfrm>
            <a:off x="4416335" y="5221588"/>
            <a:ext cx="1963700" cy="135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en-US" sz="1100" dirty="0" smtClean="0">
                <a:latin typeface="+mj-lt"/>
              </a:rPr>
              <a:t>Location Network Elements</a:t>
            </a:r>
            <a:endParaRPr lang="en-US" sz="1100" dirty="0">
              <a:latin typeface="+mj-lt"/>
            </a:endParaRPr>
          </a:p>
        </p:txBody>
      </p:sp>
      <p:cxnSp>
        <p:nvCxnSpPr>
          <p:cNvPr id="729" name="Straight Arrow Connector 1316"/>
          <p:cNvCxnSpPr>
            <a:cxnSpLocks noChangeShapeType="1"/>
          </p:cNvCxnSpPr>
          <p:nvPr/>
        </p:nvCxnSpPr>
        <p:spPr bwMode="auto">
          <a:xfrm flipH="1">
            <a:off x="4621677" y="4425315"/>
            <a:ext cx="1358550" cy="3698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30" name="Rectangle 333"/>
          <p:cNvSpPr>
            <a:spLocks noChangeAspect="1" noChangeArrowheads="1"/>
          </p:cNvSpPr>
          <p:nvPr/>
        </p:nvSpPr>
        <p:spPr bwMode="auto">
          <a:xfrm>
            <a:off x="6179838" y="3574515"/>
            <a:ext cx="676467" cy="304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en-US" sz="1100" dirty="0">
                <a:latin typeface="+mj-lt"/>
              </a:rPr>
              <a:t>Cell phone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en-US" sz="1100" dirty="0">
                <a:latin typeface="+mj-lt"/>
              </a:rPr>
              <a:t>Indoors</a:t>
            </a:r>
          </a:p>
        </p:txBody>
      </p:sp>
      <p:grpSp>
        <p:nvGrpSpPr>
          <p:cNvPr id="731" name="Group 1260"/>
          <p:cNvGrpSpPr>
            <a:grpSpLocks/>
          </p:cNvGrpSpPr>
          <p:nvPr/>
        </p:nvGrpSpPr>
        <p:grpSpPr bwMode="auto">
          <a:xfrm>
            <a:off x="5453965" y="3945270"/>
            <a:ext cx="952500" cy="914400"/>
            <a:chOff x="3619508" y="4419600"/>
            <a:chExt cx="952492" cy="914400"/>
          </a:xfrm>
        </p:grpSpPr>
        <p:sp>
          <p:nvSpPr>
            <p:cNvPr id="732" name="Freeform 39"/>
            <p:cNvSpPr>
              <a:spLocks noChangeAspect="1"/>
            </p:cNvSpPr>
            <p:nvPr/>
          </p:nvSpPr>
          <p:spPr bwMode="auto">
            <a:xfrm>
              <a:off x="3626478" y="4419600"/>
              <a:ext cx="945522" cy="178628"/>
            </a:xfrm>
            <a:custGeom>
              <a:avLst/>
              <a:gdLst>
                <a:gd name="T0" fmla="*/ 0 w 271"/>
                <a:gd name="T1" fmla="*/ 2147483647 h 42"/>
                <a:gd name="T2" fmla="*/ 2147483647 w 271"/>
                <a:gd name="T3" fmla="*/ 2147483647 h 42"/>
                <a:gd name="T4" fmla="*/ 2147483647 w 271"/>
                <a:gd name="T5" fmla="*/ 2147483647 h 42"/>
                <a:gd name="T6" fmla="*/ 2147483647 w 271"/>
                <a:gd name="T7" fmla="*/ 0 h 42"/>
                <a:gd name="T8" fmla="*/ 0 w 271"/>
                <a:gd name="T9" fmla="*/ 2147483647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1"/>
                <a:gd name="T16" fmla="*/ 0 h 42"/>
                <a:gd name="T17" fmla="*/ 271 w 271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1" h="42">
                  <a:moveTo>
                    <a:pt x="0" y="21"/>
                  </a:moveTo>
                  <a:lnTo>
                    <a:pt x="212" y="42"/>
                  </a:lnTo>
                  <a:lnTo>
                    <a:pt x="271" y="23"/>
                  </a:lnTo>
                  <a:lnTo>
                    <a:pt x="64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5FBF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3" name="Freeform 40"/>
            <p:cNvSpPr>
              <a:spLocks noChangeAspect="1"/>
            </p:cNvSpPr>
            <p:nvPr/>
          </p:nvSpPr>
          <p:spPr bwMode="auto">
            <a:xfrm>
              <a:off x="4376615" y="4530179"/>
              <a:ext cx="195385" cy="803821"/>
            </a:xfrm>
            <a:custGeom>
              <a:avLst/>
              <a:gdLst>
                <a:gd name="T0" fmla="*/ 0 w 56"/>
                <a:gd name="T1" fmla="*/ 2147483647 h 189"/>
                <a:gd name="T2" fmla="*/ 2147483647 w 56"/>
                <a:gd name="T3" fmla="*/ 0 h 189"/>
                <a:gd name="T4" fmla="*/ 2147483647 w 56"/>
                <a:gd name="T5" fmla="*/ 2147483647 h 189"/>
                <a:gd name="T6" fmla="*/ 0 w 56"/>
                <a:gd name="T7" fmla="*/ 2147483647 h 189"/>
                <a:gd name="T8" fmla="*/ 0 w 56"/>
                <a:gd name="T9" fmla="*/ 2147483647 h 1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"/>
                <a:gd name="T16" fmla="*/ 0 h 189"/>
                <a:gd name="T17" fmla="*/ 56 w 56"/>
                <a:gd name="T18" fmla="*/ 189 h 1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" h="189">
                  <a:moveTo>
                    <a:pt x="0" y="19"/>
                  </a:moveTo>
                  <a:lnTo>
                    <a:pt x="56" y="0"/>
                  </a:lnTo>
                  <a:lnTo>
                    <a:pt x="56" y="158"/>
                  </a:lnTo>
                  <a:lnTo>
                    <a:pt x="0" y="189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00FF00">
                <a:alpha val="3294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4" name="Freeform 41"/>
            <p:cNvSpPr>
              <a:spLocks noChangeAspect="1"/>
            </p:cNvSpPr>
            <p:nvPr/>
          </p:nvSpPr>
          <p:spPr bwMode="auto">
            <a:xfrm>
              <a:off x="3619508" y="4521668"/>
              <a:ext cx="739672" cy="803821"/>
            </a:xfrm>
            <a:custGeom>
              <a:avLst/>
              <a:gdLst>
                <a:gd name="T0" fmla="*/ 2147483647 w 212"/>
                <a:gd name="T1" fmla="*/ 0 h 189"/>
                <a:gd name="T2" fmla="*/ 2147483647 w 212"/>
                <a:gd name="T3" fmla="*/ 2147483647 h 189"/>
                <a:gd name="T4" fmla="*/ 2147483647 w 212"/>
                <a:gd name="T5" fmla="*/ 2147483647 h 189"/>
                <a:gd name="T6" fmla="*/ 0 w 212"/>
                <a:gd name="T7" fmla="*/ 2147483647 h 189"/>
                <a:gd name="T8" fmla="*/ 2147483647 w 212"/>
                <a:gd name="T9" fmla="*/ 0 h 1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2"/>
                <a:gd name="T16" fmla="*/ 0 h 189"/>
                <a:gd name="T17" fmla="*/ 212 w 212"/>
                <a:gd name="T18" fmla="*/ 189 h 1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2" h="189">
                  <a:moveTo>
                    <a:pt x="2" y="0"/>
                  </a:moveTo>
                  <a:lnTo>
                    <a:pt x="212" y="23"/>
                  </a:lnTo>
                  <a:lnTo>
                    <a:pt x="212" y="189"/>
                  </a:lnTo>
                  <a:lnTo>
                    <a:pt x="0" y="15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7FFF00">
                <a:alpha val="3294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735" name="Group 1262"/>
          <p:cNvGrpSpPr>
            <a:grpSpLocks/>
          </p:cNvGrpSpPr>
          <p:nvPr/>
        </p:nvGrpSpPr>
        <p:grpSpPr bwMode="auto">
          <a:xfrm>
            <a:off x="5577792" y="4238958"/>
            <a:ext cx="561975" cy="468313"/>
            <a:chOff x="4876800" y="5562600"/>
            <a:chExt cx="561729" cy="467832"/>
          </a:xfrm>
        </p:grpSpPr>
        <p:sp>
          <p:nvSpPr>
            <p:cNvPr id="736" name="Freeform 46"/>
            <p:cNvSpPr>
              <a:spLocks noChangeAspect="1"/>
            </p:cNvSpPr>
            <p:nvPr/>
          </p:nvSpPr>
          <p:spPr bwMode="auto">
            <a:xfrm>
              <a:off x="5019850" y="5690191"/>
              <a:ext cx="94203" cy="42530"/>
            </a:xfrm>
            <a:custGeom>
              <a:avLst/>
              <a:gdLst>
                <a:gd name="T0" fmla="*/ 0 w 27"/>
                <a:gd name="T1" fmla="*/ 0 h 10"/>
                <a:gd name="T2" fmla="*/ 2147483647 w 27"/>
                <a:gd name="T3" fmla="*/ 2147483647 h 10"/>
                <a:gd name="T4" fmla="*/ 2147483647 w 27"/>
                <a:gd name="T5" fmla="*/ 2147483647 h 10"/>
                <a:gd name="T6" fmla="*/ 0 w 27"/>
                <a:gd name="T7" fmla="*/ 2147483647 h 10"/>
                <a:gd name="T8" fmla="*/ 0 w 27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10"/>
                <a:gd name="T17" fmla="*/ 27 w 27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10">
                  <a:moveTo>
                    <a:pt x="0" y="0"/>
                  </a:moveTo>
                  <a:lnTo>
                    <a:pt x="27" y="2"/>
                  </a:lnTo>
                  <a:lnTo>
                    <a:pt x="27" y="10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7" name="Freeform 50"/>
            <p:cNvSpPr>
              <a:spLocks noChangeAspect="1"/>
            </p:cNvSpPr>
            <p:nvPr/>
          </p:nvSpPr>
          <p:spPr bwMode="auto">
            <a:xfrm>
              <a:off x="5173365" y="5843300"/>
              <a:ext cx="97693" cy="51036"/>
            </a:xfrm>
            <a:custGeom>
              <a:avLst/>
              <a:gdLst>
                <a:gd name="T0" fmla="*/ 0 w 28"/>
                <a:gd name="T1" fmla="*/ 0 h 12"/>
                <a:gd name="T2" fmla="*/ 2147483647 w 28"/>
                <a:gd name="T3" fmla="*/ 2147483647 h 12"/>
                <a:gd name="T4" fmla="*/ 2147483647 w 28"/>
                <a:gd name="T5" fmla="*/ 2147483647 h 12"/>
                <a:gd name="T6" fmla="*/ 0 w 28"/>
                <a:gd name="T7" fmla="*/ 2147483647 h 12"/>
                <a:gd name="T8" fmla="*/ 0 w 28"/>
                <a:gd name="T9" fmla="*/ 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12"/>
                <a:gd name="T17" fmla="*/ 28 w 28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12">
                  <a:moveTo>
                    <a:pt x="0" y="0"/>
                  </a:moveTo>
                  <a:lnTo>
                    <a:pt x="28" y="4"/>
                  </a:lnTo>
                  <a:lnTo>
                    <a:pt x="28" y="12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8" name="Freeform 51"/>
            <p:cNvSpPr>
              <a:spLocks noChangeAspect="1"/>
            </p:cNvSpPr>
            <p:nvPr/>
          </p:nvSpPr>
          <p:spPr bwMode="auto">
            <a:xfrm>
              <a:off x="5344326" y="5983649"/>
              <a:ext cx="94203" cy="46783"/>
            </a:xfrm>
            <a:custGeom>
              <a:avLst/>
              <a:gdLst>
                <a:gd name="T0" fmla="*/ 0 w 27"/>
                <a:gd name="T1" fmla="*/ 0 h 11"/>
                <a:gd name="T2" fmla="*/ 2147483647 w 27"/>
                <a:gd name="T3" fmla="*/ 2147483647 h 11"/>
                <a:gd name="T4" fmla="*/ 2147483647 w 27"/>
                <a:gd name="T5" fmla="*/ 2147483647 h 11"/>
                <a:gd name="T6" fmla="*/ 0 w 27"/>
                <a:gd name="T7" fmla="*/ 2147483647 h 11"/>
                <a:gd name="T8" fmla="*/ 0 w 27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11"/>
                <a:gd name="T17" fmla="*/ 27 w 27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11">
                  <a:moveTo>
                    <a:pt x="0" y="0"/>
                  </a:moveTo>
                  <a:lnTo>
                    <a:pt x="27" y="2"/>
                  </a:lnTo>
                  <a:lnTo>
                    <a:pt x="27" y="11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9" name="Freeform 46"/>
            <p:cNvSpPr>
              <a:spLocks noChangeAspect="1"/>
            </p:cNvSpPr>
            <p:nvPr/>
          </p:nvSpPr>
          <p:spPr bwMode="auto">
            <a:xfrm>
              <a:off x="4876800" y="5562600"/>
              <a:ext cx="94203" cy="42530"/>
            </a:xfrm>
            <a:custGeom>
              <a:avLst/>
              <a:gdLst>
                <a:gd name="T0" fmla="*/ 0 w 27"/>
                <a:gd name="T1" fmla="*/ 0 h 10"/>
                <a:gd name="T2" fmla="*/ 2147483647 w 27"/>
                <a:gd name="T3" fmla="*/ 2147483647 h 10"/>
                <a:gd name="T4" fmla="*/ 2147483647 w 27"/>
                <a:gd name="T5" fmla="*/ 2147483647 h 10"/>
                <a:gd name="T6" fmla="*/ 0 w 27"/>
                <a:gd name="T7" fmla="*/ 2147483647 h 10"/>
                <a:gd name="T8" fmla="*/ 0 w 27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10"/>
                <a:gd name="T17" fmla="*/ 27 w 27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10">
                  <a:moveTo>
                    <a:pt x="0" y="0"/>
                  </a:moveTo>
                  <a:lnTo>
                    <a:pt x="27" y="2"/>
                  </a:lnTo>
                  <a:lnTo>
                    <a:pt x="27" y="10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740" name="Rounded Rectangle 1312"/>
          <p:cNvSpPr>
            <a:spLocks noChangeArrowheads="1"/>
          </p:cNvSpPr>
          <p:nvPr/>
        </p:nvSpPr>
        <p:spPr bwMode="auto">
          <a:xfrm>
            <a:off x="83953" y="764567"/>
            <a:ext cx="2735091" cy="1372021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1001">
            <a:schemeClr val="lt2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36" tIns="45718" rIns="91436" bIns="45718" anchor="t"/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en-US" sz="1100" b="1" dirty="0" smtClean="0">
                <a:solidFill>
                  <a:schemeClr val="tx1"/>
                </a:solidFill>
                <a:latin typeface="+mj-lt"/>
              </a:rPr>
              <a:t>High Performance</a:t>
            </a:r>
            <a:endParaRPr lang="en-US" sz="1100" b="1" dirty="0">
              <a:solidFill>
                <a:schemeClr val="tx1"/>
              </a:solidFill>
              <a:latin typeface="+mj-lt"/>
            </a:endParaRPr>
          </a:p>
          <a:p>
            <a:pPr marL="126713" indent="-126713" eaLnBrk="0" hangingPunct="0">
              <a:lnSpc>
                <a:spcPct val="80000"/>
              </a:lnSpc>
              <a:spcBef>
                <a:spcPct val="20000"/>
              </a:spcBef>
              <a:spcAft>
                <a:spcPts val="665"/>
              </a:spcAft>
              <a:buFont typeface="Arial" pitchFamily="34" charset="0"/>
              <a:buChar char="•"/>
            </a:pPr>
            <a:r>
              <a:rPr lang="en-US" sz="1000" dirty="0" smtClean="0">
                <a:solidFill>
                  <a:schemeClr val="tx1"/>
                </a:solidFill>
                <a:latin typeface="+mj-lt"/>
              </a:rPr>
              <a:t>GPS-like performance indoors and in urban environments</a:t>
            </a:r>
          </a:p>
          <a:p>
            <a:pPr marL="126713" indent="-126713" eaLnBrk="0" hangingPunct="0">
              <a:lnSpc>
                <a:spcPct val="80000"/>
              </a:lnSpc>
              <a:spcBef>
                <a:spcPct val="20000"/>
              </a:spcBef>
              <a:spcAft>
                <a:spcPts val="665"/>
              </a:spcAft>
              <a:buFont typeface="Arial" pitchFamily="34" charset="0"/>
              <a:buChar char="•"/>
            </a:pPr>
            <a:r>
              <a:rPr lang="en-US" sz="1000" dirty="0" smtClean="0">
                <a:solidFill>
                  <a:schemeClr val="tx1"/>
                </a:solidFill>
                <a:latin typeface="+mj-lt"/>
              </a:rPr>
              <a:t>Accurate </a:t>
            </a:r>
            <a:r>
              <a:rPr lang="en-US" sz="1000" dirty="0">
                <a:solidFill>
                  <a:schemeClr val="tx1"/>
                </a:solidFill>
                <a:latin typeface="+mj-lt"/>
              </a:rPr>
              <a:t>v</a:t>
            </a:r>
            <a:r>
              <a:rPr lang="en-US" sz="1000" dirty="0" smtClean="0">
                <a:solidFill>
                  <a:schemeClr val="tx1"/>
                </a:solidFill>
                <a:latin typeface="+mj-lt"/>
              </a:rPr>
              <a:t>ertical position </a:t>
            </a:r>
          </a:p>
          <a:p>
            <a:pPr marL="126713" indent="-126713" eaLnBrk="0" hangingPunct="0">
              <a:lnSpc>
                <a:spcPct val="80000"/>
              </a:lnSpc>
              <a:spcBef>
                <a:spcPct val="20000"/>
              </a:spcBef>
              <a:spcAft>
                <a:spcPts val="665"/>
              </a:spcAft>
              <a:buFont typeface="Arial" pitchFamily="34" charset="0"/>
              <a:buChar char="•"/>
            </a:pPr>
            <a:r>
              <a:rPr lang="en-US" sz="1000" dirty="0" smtClean="0">
                <a:solidFill>
                  <a:schemeClr val="tx1"/>
                </a:solidFill>
                <a:latin typeface="+mj-lt"/>
              </a:rPr>
              <a:t>Fast time to first fix </a:t>
            </a:r>
          </a:p>
        </p:txBody>
      </p:sp>
      <p:sp>
        <p:nvSpPr>
          <p:cNvPr id="741" name="Rounded Rectangle 1253"/>
          <p:cNvSpPr>
            <a:spLocks noChangeArrowheads="1"/>
          </p:cNvSpPr>
          <p:nvPr/>
        </p:nvSpPr>
        <p:spPr bwMode="auto">
          <a:xfrm>
            <a:off x="5902388" y="1615079"/>
            <a:ext cx="2970609" cy="167653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1001">
            <a:schemeClr val="lt2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36" tIns="45718" rIns="91436" bIns="45718" anchor="ctr"/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en-US" sz="1100" b="1" dirty="0" smtClean="0">
                <a:solidFill>
                  <a:schemeClr val="tx1"/>
                </a:solidFill>
                <a:latin typeface="+mj-lt"/>
              </a:rPr>
              <a:t>Wide Area Broadcast Network</a:t>
            </a:r>
          </a:p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endParaRPr lang="en-US" sz="400" b="1" dirty="0">
              <a:solidFill>
                <a:schemeClr val="tx1"/>
              </a:solidFill>
              <a:latin typeface="+mj-lt"/>
            </a:endParaRPr>
          </a:p>
          <a:p>
            <a:pPr marL="126713" indent="-126713" eaLnBrk="0" hangingPunct="0">
              <a:lnSpc>
                <a:spcPct val="80000"/>
              </a:lnSpc>
              <a:spcBef>
                <a:spcPct val="20000"/>
              </a:spcBef>
              <a:spcAft>
                <a:spcPts val="665"/>
              </a:spcAft>
              <a:buFontTx/>
              <a:buChar char="•"/>
            </a:pPr>
            <a:r>
              <a:rPr lang="en-US" sz="1000" dirty="0" smtClean="0">
                <a:solidFill>
                  <a:schemeClr val="tx1"/>
                </a:solidFill>
                <a:latin typeface="+mj-lt"/>
              </a:rPr>
              <a:t>Highly synchronized beacons, with deployment optimized for location</a:t>
            </a:r>
            <a:r>
              <a:rPr lang="en-US" sz="1000" dirty="0" smtClean="0">
                <a:solidFill>
                  <a:schemeClr val="tx1"/>
                </a:solidFill>
              </a:rPr>
              <a:t> </a:t>
            </a:r>
            <a:endParaRPr lang="en-US" sz="1000" dirty="0" smtClean="0">
              <a:solidFill>
                <a:schemeClr val="tx1"/>
              </a:solidFill>
              <a:latin typeface="+mj-lt"/>
            </a:endParaRPr>
          </a:p>
          <a:p>
            <a:pPr marL="126713" indent="-126713" eaLnBrk="0" hangingPunct="0">
              <a:lnSpc>
                <a:spcPct val="80000"/>
              </a:lnSpc>
              <a:spcBef>
                <a:spcPct val="20000"/>
              </a:spcBef>
              <a:spcAft>
                <a:spcPts val="665"/>
              </a:spcAft>
              <a:buFont typeface="Arial" charset="0"/>
              <a:buChar char="•"/>
            </a:pPr>
            <a:r>
              <a:rPr lang="en-US" sz="1000" dirty="0" smtClean="0">
                <a:solidFill>
                  <a:schemeClr val="tx1"/>
                </a:solidFill>
                <a:latin typeface="+mj-lt"/>
              </a:rPr>
              <a:t>Broad coverage from minimal sites</a:t>
            </a:r>
          </a:p>
        </p:txBody>
      </p:sp>
      <p:sp>
        <p:nvSpPr>
          <p:cNvPr id="742" name="Rounded Rectangle 1254"/>
          <p:cNvSpPr>
            <a:spLocks noChangeArrowheads="1"/>
          </p:cNvSpPr>
          <p:nvPr/>
        </p:nvSpPr>
        <p:spPr bwMode="auto">
          <a:xfrm>
            <a:off x="6502718" y="3989703"/>
            <a:ext cx="2624613" cy="1438629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1001">
            <a:schemeClr val="lt2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1100" b="1" dirty="0" smtClean="0">
                <a:solidFill>
                  <a:schemeClr val="tx1"/>
                </a:solidFill>
                <a:latin typeface="+mj-lt"/>
                <a:ea typeface="Arial" charset="0"/>
              </a:rPr>
              <a:t>Limited Receiver Impact</a:t>
            </a:r>
            <a:endParaRPr lang="en-US" sz="1200" b="1" dirty="0">
              <a:solidFill>
                <a:schemeClr val="tx1"/>
              </a:solidFill>
              <a:latin typeface="+mj-lt"/>
              <a:ea typeface="Arial" charset="0"/>
            </a:endParaRPr>
          </a:p>
          <a:p>
            <a:pPr marL="169855" indent="-169855" eaLnBrk="0" hangingPunct="0">
              <a:lnSpc>
                <a:spcPct val="80000"/>
              </a:lnSpc>
              <a:spcBef>
                <a:spcPct val="20000"/>
              </a:spcBef>
              <a:spcAft>
                <a:spcPts val="665"/>
              </a:spcAft>
              <a:buFont typeface="Arial" charset="0"/>
              <a:buChar char="•"/>
              <a:defRPr/>
            </a:pPr>
            <a:r>
              <a:rPr lang="en-US" sz="1000" dirty="0" smtClean="0">
                <a:solidFill>
                  <a:schemeClr val="tx1"/>
                </a:solidFill>
                <a:latin typeface="+mj-lt"/>
                <a:ea typeface="Arial" charset="0"/>
              </a:rPr>
              <a:t>Reuse Digital baseband</a:t>
            </a:r>
          </a:p>
          <a:p>
            <a:pPr marL="169855" indent="-169855" eaLnBrk="0" hangingPunct="0">
              <a:lnSpc>
                <a:spcPct val="80000"/>
              </a:lnSpc>
              <a:spcBef>
                <a:spcPct val="20000"/>
              </a:spcBef>
              <a:spcAft>
                <a:spcPts val="665"/>
              </a:spcAft>
              <a:buFont typeface="Arial" charset="0"/>
              <a:buChar char="•"/>
              <a:defRPr/>
            </a:pPr>
            <a:r>
              <a:rPr lang="en-US" sz="1000" dirty="0">
                <a:solidFill>
                  <a:schemeClr val="tx1"/>
                </a:solidFill>
                <a:latin typeface="+mj-lt"/>
                <a:ea typeface="Arial" charset="0"/>
              </a:rPr>
              <a:t>On-device computation of </a:t>
            </a:r>
            <a:r>
              <a:rPr lang="en-US" sz="1000" dirty="0" smtClean="0">
                <a:solidFill>
                  <a:schemeClr val="tx1"/>
                </a:solidFill>
                <a:latin typeface="+mj-lt"/>
                <a:ea typeface="Arial" charset="0"/>
              </a:rPr>
              <a:t>location</a:t>
            </a:r>
          </a:p>
          <a:p>
            <a:pPr marL="169855" indent="-169855" eaLnBrk="0" hangingPunct="0">
              <a:lnSpc>
                <a:spcPct val="80000"/>
              </a:lnSpc>
              <a:spcBef>
                <a:spcPct val="20000"/>
              </a:spcBef>
              <a:spcAft>
                <a:spcPts val="665"/>
              </a:spcAft>
              <a:buFont typeface="Arial" charset="0"/>
              <a:buChar char="•"/>
              <a:defRPr/>
            </a:pPr>
            <a:r>
              <a:rPr lang="en-US" sz="1000" dirty="0" smtClean="0">
                <a:solidFill>
                  <a:schemeClr val="tx1"/>
                </a:solidFill>
                <a:latin typeface="+mj-lt"/>
                <a:ea typeface="Arial" charset="0"/>
              </a:rPr>
              <a:t>Reduced power consumption </a:t>
            </a:r>
            <a:endParaRPr lang="en-US" sz="1000" dirty="0">
              <a:solidFill>
                <a:schemeClr val="tx1"/>
              </a:solidFill>
              <a:latin typeface="+mj-lt"/>
              <a:ea typeface="Arial" charset="0"/>
            </a:endParaRPr>
          </a:p>
        </p:txBody>
      </p:sp>
      <p:sp>
        <p:nvSpPr>
          <p:cNvPr id="743" name="Rounded Rectangle 1254"/>
          <p:cNvSpPr>
            <a:spLocks noChangeArrowheads="1"/>
          </p:cNvSpPr>
          <p:nvPr/>
        </p:nvSpPr>
        <p:spPr bwMode="auto">
          <a:xfrm>
            <a:off x="325184" y="4519947"/>
            <a:ext cx="3058078" cy="97248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1001">
            <a:schemeClr val="lt2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 eaLnBrk="0" hangingPunct="0">
              <a:lnSpc>
                <a:spcPct val="80000"/>
              </a:lnSpc>
              <a:spcBef>
                <a:spcPts val="293"/>
              </a:spcBef>
              <a:spcAft>
                <a:spcPts val="0"/>
              </a:spcAft>
              <a:defRPr/>
            </a:pPr>
            <a:r>
              <a:rPr lang="en-US" sz="1100" b="1" dirty="0" smtClean="0">
                <a:solidFill>
                  <a:schemeClr val="tx1"/>
                </a:solidFill>
                <a:latin typeface="+mj-lt"/>
                <a:ea typeface="Arial" charset="0"/>
              </a:rPr>
              <a:t>Limited Application and Core Network Impact</a:t>
            </a:r>
            <a:endParaRPr lang="en-US" sz="1200" b="1" dirty="0" smtClean="0">
              <a:solidFill>
                <a:schemeClr val="tx1"/>
              </a:solidFill>
              <a:latin typeface="+mj-lt"/>
              <a:ea typeface="Arial" charset="0"/>
            </a:endParaRPr>
          </a:p>
          <a:p>
            <a:pPr marL="126713" indent="-126713" eaLnBrk="0" hangingPunct="0">
              <a:lnSpc>
                <a:spcPct val="80000"/>
              </a:lnSpc>
              <a:spcBef>
                <a:spcPts val="293"/>
              </a:spcBef>
              <a:spcAft>
                <a:spcPts val="665"/>
              </a:spcAft>
              <a:buFont typeface="Arial" pitchFamily="34" charset="0"/>
              <a:buChar char="•"/>
              <a:defRPr/>
            </a:pPr>
            <a:r>
              <a:rPr lang="en-US" sz="1000" dirty="0" smtClean="0">
                <a:solidFill>
                  <a:schemeClr val="tx1"/>
                </a:solidFill>
                <a:latin typeface="+mj-lt"/>
                <a:ea typeface="Arial" charset="0"/>
              </a:rPr>
              <a:t>Designed to leverage existing elements with configuration to support NextNav information</a:t>
            </a:r>
          </a:p>
        </p:txBody>
      </p:sp>
      <p:sp>
        <p:nvSpPr>
          <p:cNvPr id="744" name="Oval 743"/>
          <p:cNvSpPr/>
          <p:nvPr/>
        </p:nvSpPr>
        <p:spPr bwMode="auto">
          <a:xfrm>
            <a:off x="3598767" y="4334476"/>
            <a:ext cx="975360" cy="1203960"/>
          </a:xfrm>
          <a:prstGeom prst="ellips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1370" tIns="50685" rIns="101370" bIns="50685" numCol="1" rtlCol="0" anchor="t" anchorCtr="0" compatLnSpc="1">
            <a:prstTxWarp prst="textNoShape">
              <a:avLst/>
            </a:prstTxWarp>
          </a:bodyPr>
          <a:lstStyle/>
          <a:p>
            <a:pPr marL="379413" marR="0" indent="-379413" algn="ctr" defTabSz="1014413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745" name="Oval 744"/>
          <p:cNvSpPr/>
          <p:nvPr/>
        </p:nvSpPr>
        <p:spPr bwMode="auto">
          <a:xfrm>
            <a:off x="5453648" y="3746197"/>
            <a:ext cx="883920" cy="1203960"/>
          </a:xfrm>
          <a:prstGeom prst="ellips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1370" tIns="50685" rIns="101370" bIns="50685" numCol="1" rtlCol="0" anchor="t" anchorCtr="0" compatLnSpc="1">
            <a:prstTxWarp prst="textNoShape">
              <a:avLst/>
            </a:prstTxWarp>
          </a:bodyPr>
          <a:lstStyle/>
          <a:p>
            <a:pPr marL="379413" marR="0" indent="-379413" algn="ctr" defTabSz="1014413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4294967295"/>
          </p:nvPr>
        </p:nvSpPr>
        <p:spPr>
          <a:xfrm>
            <a:off x="6553200" y="6408544"/>
            <a:ext cx="2133600" cy="365125"/>
          </a:xfrm>
          <a:prstGeom prst="rect">
            <a:avLst/>
          </a:prstGeom>
        </p:spPr>
        <p:txBody>
          <a:bodyPr/>
          <a:lstStyle/>
          <a:p>
            <a:fld id="{5E0418AA-9696-49EE-92B2-F66899FB87C5}" type="datetime1">
              <a:rPr lang="en-US" smtClean="0"/>
              <a:pPr/>
              <a:t>6/13/2013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747" name="Picture 2" descr="Artist's rendering of a Block IIR satellite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0A0B0D"/>
              </a:clrFrom>
              <a:clrTo>
                <a:srgbClr val="0A0B0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2" t="4227" r="3313" b="2784"/>
          <a:stretch/>
        </p:blipFill>
        <p:spPr bwMode="auto">
          <a:xfrm rot="1283086">
            <a:off x="5429316" y="822781"/>
            <a:ext cx="651477" cy="708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4" name="TextBox 233"/>
          <p:cNvSpPr txBox="1"/>
          <p:nvPr/>
        </p:nvSpPr>
        <p:spPr>
          <a:xfrm>
            <a:off x="214277" y="5596598"/>
            <a:ext cx="8686800" cy="64633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i="1" dirty="0" smtClean="0">
                <a:solidFill>
                  <a:schemeClr val="tx1"/>
                </a:solidFill>
                <a:latin typeface="+mj-lt"/>
              </a:rPr>
              <a:t>MBS is a terrestrially-based positioning constellation, featuring significant technical commonality with GPS</a:t>
            </a:r>
            <a:endParaRPr lang="en-US" b="1" i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3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08544"/>
            <a:ext cx="2895600" cy="365125"/>
          </a:xfrm>
        </p:spPr>
        <p:txBody>
          <a:bodyPr/>
          <a:lstStyle/>
          <a:p>
            <a:r>
              <a:rPr lang="en-US" dirty="0" smtClean="0"/>
              <a:t>© 2012 NextNav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681220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846"/>
            <a:ext cx="6096000" cy="703831"/>
          </a:xfrm>
        </p:spPr>
        <p:txBody>
          <a:bodyPr/>
          <a:lstStyle/>
          <a:p>
            <a:r>
              <a:rPr lang="en-US" sz="3200" dirty="0" smtClean="0"/>
              <a:t>Study Item Objective</a:t>
            </a:r>
            <a:endParaRPr lang="en-US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865381"/>
            <a:ext cx="8229600" cy="5104606"/>
          </a:xfrm>
        </p:spPr>
        <p:txBody>
          <a:bodyPr/>
          <a:lstStyle/>
          <a:p>
            <a:pPr hangingPunct="0"/>
            <a:r>
              <a:rPr lang="en-GB" sz="1600" dirty="0"/>
              <a:t>The </a:t>
            </a:r>
            <a:r>
              <a:rPr lang="en-GB" sz="1600" dirty="0" smtClean="0"/>
              <a:t>objectives </a:t>
            </a:r>
            <a:r>
              <a:rPr lang="en-GB" sz="1600" dirty="0"/>
              <a:t>of this study </a:t>
            </a:r>
            <a:r>
              <a:rPr lang="en-GB" sz="1600" dirty="0" smtClean="0"/>
              <a:t>item are to</a:t>
            </a:r>
          </a:p>
          <a:p>
            <a:pPr marL="365760" lvl="1" indent="0" hangingPunct="0">
              <a:buNone/>
            </a:pPr>
            <a:r>
              <a:rPr lang="en-GB" sz="1200" dirty="0" smtClean="0"/>
              <a:t> </a:t>
            </a:r>
          </a:p>
          <a:p>
            <a:pPr marL="742950" marR="0" lvl="1" indent="-285750" hangingPunct="0"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tabLst>
                <a:tab pos="914400" algn="l"/>
              </a:tabLst>
            </a:pPr>
            <a:r>
              <a:rPr lang="en-GB" dirty="0">
                <a:latin typeface="Times New Roman"/>
                <a:ea typeface="Times New Roman"/>
              </a:rPr>
              <a:t>Evaluate the performance of MBS positioning in LTE </a:t>
            </a:r>
            <a:endParaRPr lang="en-US" dirty="0">
              <a:latin typeface="Times New Roman"/>
              <a:ea typeface="Times New Roman"/>
            </a:endParaRPr>
          </a:p>
          <a:p>
            <a:pPr marL="1143000" lvl="2" indent="-228600" hangingPunct="0">
              <a:spcBef>
                <a:spcPts val="0"/>
              </a:spcBef>
              <a:spcAft>
                <a:spcPts val="900"/>
              </a:spcAft>
              <a:tabLst>
                <a:tab pos="1371600" algn="l"/>
              </a:tabLst>
            </a:pPr>
            <a:r>
              <a:rPr lang="en-GB" dirty="0" smtClean="0">
                <a:latin typeface="Times New Roman"/>
                <a:ea typeface="Times New Roman"/>
                <a:cs typeface="Times New Roman"/>
              </a:rPr>
              <a:t>Specifically: location </a:t>
            </a:r>
            <a:r>
              <a:rPr lang="en-GB" dirty="0">
                <a:latin typeface="Times New Roman"/>
                <a:ea typeface="Times New Roman"/>
                <a:cs typeface="Times New Roman"/>
              </a:rPr>
              <a:t>accuracy, yield, and time to fix</a:t>
            </a:r>
            <a:endParaRPr lang="en-US" dirty="0">
              <a:latin typeface="Times New Roman"/>
              <a:ea typeface="Times New Roman"/>
              <a:cs typeface="Times New Roman"/>
            </a:endParaRPr>
          </a:p>
          <a:p>
            <a:pPr marL="1143000" lvl="2" indent="-228600" hangingPunct="0">
              <a:spcBef>
                <a:spcPts val="0"/>
              </a:spcBef>
              <a:spcAft>
                <a:spcPts val="900"/>
              </a:spcAft>
              <a:tabLst>
                <a:tab pos="1371600" algn="l"/>
              </a:tabLst>
            </a:pPr>
            <a:r>
              <a:rPr lang="en-GB" dirty="0">
                <a:latin typeface="Times New Roman"/>
                <a:ea typeface="Times New Roman"/>
                <a:cs typeface="Times New Roman"/>
              </a:rPr>
              <a:t>The LTE evaluation will utilize real world results and simulation data as applicable</a:t>
            </a:r>
            <a:endParaRPr lang="en-US" dirty="0">
              <a:latin typeface="Times New Roman"/>
              <a:ea typeface="Times New Roman"/>
              <a:cs typeface="Times New Roman"/>
            </a:endParaRPr>
          </a:p>
          <a:p>
            <a:pPr marL="1143000" lvl="2" indent="-228600" hangingPunct="0">
              <a:spcBef>
                <a:spcPts val="0"/>
              </a:spcBef>
              <a:spcAft>
                <a:spcPts val="900"/>
              </a:spcAft>
              <a:tabLst>
                <a:tab pos="1371600" algn="l"/>
              </a:tabLst>
            </a:pPr>
            <a:r>
              <a:rPr lang="en-GB" dirty="0">
                <a:latin typeface="Times New Roman"/>
                <a:ea typeface="Times New Roman"/>
                <a:cs typeface="Times New Roman"/>
              </a:rPr>
              <a:t>MBS performance will be evaluated against </a:t>
            </a:r>
            <a:r>
              <a:rPr lang="en-GB" dirty="0" smtClean="0">
                <a:latin typeface="Times New Roman"/>
                <a:ea typeface="Times New Roman"/>
                <a:cs typeface="Times New Roman"/>
              </a:rPr>
              <a:t>an </a:t>
            </a:r>
            <a:r>
              <a:rPr lang="en-GB" dirty="0">
                <a:latin typeface="Times New Roman"/>
                <a:ea typeface="Times New Roman"/>
                <a:cs typeface="Times New Roman"/>
              </a:rPr>
              <a:t>internationally recognized standards for positioning, such as the E911 mandate of 50m – 67% and 150m – 90% of the time</a:t>
            </a:r>
            <a:endParaRPr lang="en-US" dirty="0">
              <a:latin typeface="Times New Roman"/>
              <a:ea typeface="Times New Roman"/>
              <a:cs typeface="Times New Roman"/>
            </a:endParaRPr>
          </a:p>
          <a:p>
            <a:pPr marL="742950" marR="0" lvl="1" indent="-285750" hangingPunct="0"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tabLst>
                <a:tab pos="914400" algn="l"/>
              </a:tabLst>
            </a:pPr>
            <a:r>
              <a:rPr lang="en-GB" dirty="0">
                <a:latin typeface="Times New Roman"/>
                <a:ea typeface="Times New Roman"/>
              </a:rPr>
              <a:t>Evaluate the performance of MBS positioning in UTRA</a:t>
            </a:r>
            <a:endParaRPr lang="en-US" dirty="0">
              <a:latin typeface="Times New Roman"/>
              <a:ea typeface="Times New Roman"/>
            </a:endParaRPr>
          </a:p>
          <a:p>
            <a:pPr marL="1143000" lvl="2" indent="-228600" hangingPunct="0">
              <a:spcBef>
                <a:spcPts val="0"/>
              </a:spcBef>
              <a:spcAft>
                <a:spcPts val="900"/>
              </a:spcAft>
              <a:tabLst>
                <a:tab pos="1371600" algn="l"/>
              </a:tabLst>
            </a:pPr>
            <a:r>
              <a:rPr lang="en-GB" dirty="0" smtClean="0">
                <a:latin typeface="Times New Roman"/>
                <a:ea typeface="Times New Roman"/>
                <a:cs typeface="Times New Roman"/>
              </a:rPr>
              <a:t>Specifically: location </a:t>
            </a:r>
            <a:r>
              <a:rPr lang="en-GB" dirty="0">
                <a:latin typeface="Times New Roman"/>
                <a:ea typeface="Times New Roman"/>
                <a:cs typeface="Times New Roman"/>
              </a:rPr>
              <a:t>accuracy, yield, and time to fix</a:t>
            </a:r>
            <a:endParaRPr lang="en-US" dirty="0">
              <a:latin typeface="Times New Roman"/>
              <a:ea typeface="Times New Roman"/>
              <a:cs typeface="Times New Roman"/>
            </a:endParaRPr>
          </a:p>
          <a:p>
            <a:pPr marL="1143000" lvl="2" indent="-228600" hangingPunct="0">
              <a:spcBef>
                <a:spcPts val="0"/>
              </a:spcBef>
              <a:spcAft>
                <a:spcPts val="900"/>
              </a:spcAft>
              <a:tabLst>
                <a:tab pos="1371600" algn="l"/>
              </a:tabLst>
            </a:pPr>
            <a:r>
              <a:rPr lang="en-GB" dirty="0">
                <a:latin typeface="Times New Roman"/>
                <a:ea typeface="Times New Roman"/>
                <a:cs typeface="Times New Roman"/>
              </a:rPr>
              <a:t>The UTRA evaluation will utilize real world results and simulation data as applicable</a:t>
            </a:r>
            <a:endParaRPr lang="en-US" dirty="0">
              <a:latin typeface="Times New Roman"/>
              <a:ea typeface="Times New Roman"/>
              <a:cs typeface="Times New Roman"/>
            </a:endParaRPr>
          </a:p>
          <a:p>
            <a:pPr marL="1143000" lvl="2" indent="-228600" hangingPunct="0">
              <a:spcBef>
                <a:spcPts val="0"/>
              </a:spcBef>
              <a:spcAft>
                <a:spcPts val="900"/>
              </a:spcAft>
              <a:tabLst>
                <a:tab pos="1371600" algn="l"/>
              </a:tabLst>
            </a:pPr>
            <a:r>
              <a:rPr lang="en-GB" dirty="0">
                <a:latin typeface="Times New Roman"/>
                <a:ea typeface="Times New Roman"/>
                <a:cs typeface="Times New Roman"/>
              </a:rPr>
              <a:t>MBS performance will be evaluated against </a:t>
            </a:r>
            <a:r>
              <a:rPr lang="en-GB" dirty="0" smtClean="0">
                <a:latin typeface="Times New Roman"/>
                <a:ea typeface="Times New Roman"/>
                <a:cs typeface="Times New Roman"/>
              </a:rPr>
              <a:t>an </a:t>
            </a:r>
            <a:r>
              <a:rPr lang="en-GB" dirty="0">
                <a:latin typeface="Times New Roman"/>
                <a:ea typeface="Times New Roman"/>
                <a:cs typeface="Times New Roman"/>
              </a:rPr>
              <a:t>internationally recognized standards for positioning, such as the E911 mandate of 50m – 67% and 150m – 90% of the time</a:t>
            </a:r>
            <a:endParaRPr lang="en-US" dirty="0">
              <a:latin typeface="Times New Roman"/>
              <a:ea typeface="Times New Roman"/>
              <a:cs typeface="Times New Roman"/>
            </a:endParaRPr>
          </a:p>
          <a:p>
            <a:pPr marL="742950" marR="0" lvl="1" indent="-285750" hangingPunct="0"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tabLst>
                <a:tab pos="914400" algn="l"/>
              </a:tabLst>
            </a:pPr>
            <a:r>
              <a:rPr lang="en-GB" dirty="0">
                <a:latin typeface="Times New Roman"/>
                <a:ea typeface="Times New Roman"/>
              </a:rPr>
              <a:t>Asses Protocol and Interface impacts for LTE and UTRA</a:t>
            </a:r>
            <a:endParaRPr lang="en-US" dirty="0">
              <a:latin typeface="Times New Roman"/>
              <a:ea typeface="Times New Roman"/>
            </a:endParaRPr>
          </a:p>
          <a:p>
            <a:pPr marL="742950" marR="0" lvl="1" indent="-285750" hangingPunct="0"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tabLst>
                <a:tab pos="914400" algn="l"/>
              </a:tabLst>
            </a:pPr>
            <a:r>
              <a:rPr lang="en-GB" dirty="0">
                <a:latin typeface="Times New Roman"/>
                <a:ea typeface="Times New Roman"/>
              </a:rPr>
              <a:t>Produce Technical Reports for MBS performance and Protocol impacts  in UTRA and </a:t>
            </a:r>
            <a:r>
              <a:rPr lang="en-GB" dirty="0" smtClean="0">
                <a:latin typeface="Times New Roman"/>
                <a:ea typeface="Times New Roman"/>
              </a:rPr>
              <a:t>LTE</a:t>
            </a:r>
          </a:p>
          <a:p>
            <a:pPr marL="91440" indent="0" hangingPunct="0">
              <a:spcBef>
                <a:spcPts val="0"/>
              </a:spcBef>
              <a:spcAft>
                <a:spcPts val="900"/>
              </a:spcAft>
              <a:buNone/>
              <a:tabLst>
                <a:tab pos="914400" algn="l"/>
              </a:tabLst>
            </a:pPr>
            <a:r>
              <a:rPr lang="en-GB" dirty="0" smtClean="0">
                <a:latin typeface="Times New Roman"/>
                <a:ea typeface="Times New Roman"/>
              </a:rPr>
              <a:t>Technical Reports presented to RAN#63 for Information and RAN#64 for Approval</a:t>
            </a:r>
          </a:p>
          <a:p>
            <a:pPr marL="91440" indent="0" hangingPunct="0">
              <a:spcBef>
                <a:spcPts val="0"/>
              </a:spcBef>
              <a:spcAft>
                <a:spcPts val="900"/>
              </a:spcAft>
              <a:buNone/>
              <a:tabLst>
                <a:tab pos="914400" algn="l"/>
              </a:tabLst>
            </a:pPr>
            <a:endParaRPr lang="en-US" dirty="0">
              <a:effectLst/>
              <a:latin typeface="Times New Roman"/>
              <a:ea typeface="Times New Roman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June 13, 2013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1"/>
          </p:nvPr>
        </p:nvSpPr>
        <p:spPr>
          <a:xfrm>
            <a:off x="457200" y="6408544"/>
            <a:ext cx="2895600" cy="365125"/>
          </a:xfrm>
        </p:spPr>
        <p:txBody>
          <a:bodyPr/>
          <a:lstStyle/>
          <a:p>
            <a:r>
              <a:rPr lang="en-US" dirty="0" smtClean="0"/>
              <a:t>© 2012 NextNav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309546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129" y="96877"/>
            <a:ext cx="6650182" cy="703831"/>
          </a:xfrm>
        </p:spPr>
        <p:txBody>
          <a:bodyPr/>
          <a:lstStyle/>
          <a:p>
            <a:r>
              <a:rPr lang="en-US" dirty="0" smtClean="0"/>
              <a:t>MBS Study Item Time Budget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RAN4</a:t>
            </a:r>
          </a:p>
          <a:p>
            <a:pPr lvl="1"/>
            <a:r>
              <a:rPr lang="en-US" dirty="0" smtClean="0"/>
              <a:t>R4#68bis		</a:t>
            </a:r>
            <a:r>
              <a:rPr lang="en-US" dirty="0" smtClean="0"/>
              <a:t>0.25 RRM &amp; </a:t>
            </a:r>
            <a:r>
              <a:rPr lang="en-US" dirty="0" err="1" smtClean="0"/>
              <a:t>Demod</a:t>
            </a:r>
            <a:endParaRPr lang="en-US" dirty="0" smtClean="0"/>
          </a:p>
          <a:p>
            <a:pPr lvl="1"/>
            <a:r>
              <a:rPr lang="en-US" dirty="0" smtClean="0"/>
              <a:t>R4#69bis		</a:t>
            </a:r>
            <a:r>
              <a:rPr lang="en-US" dirty="0" smtClean="0"/>
              <a:t>0.5   RRM &amp; </a:t>
            </a:r>
            <a:r>
              <a:rPr lang="en-US" dirty="0" err="1" smtClean="0"/>
              <a:t>Demod</a:t>
            </a:r>
            <a:endParaRPr lang="en-US" dirty="0" smtClean="0"/>
          </a:p>
          <a:p>
            <a:pPr lvl="1"/>
            <a:r>
              <a:rPr lang="en-US" dirty="0" smtClean="0"/>
              <a:t>R4#70		</a:t>
            </a:r>
            <a:r>
              <a:rPr lang="en-US" dirty="0" smtClean="0"/>
              <a:t>0.5    RRM &amp; </a:t>
            </a:r>
            <a:r>
              <a:rPr lang="en-US" dirty="0" err="1" smtClean="0"/>
              <a:t>Demod</a:t>
            </a:r>
            <a:endParaRPr lang="en-US" dirty="0" smtClean="0"/>
          </a:p>
          <a:p>
            <a:pPr lvl="1"/>
            <a:r>
              <a:rPr lang="en-US" dirty="0" smtClean="0"/>
              <a:t>RAN#70bis</a:t>
            </a:r>
            <a:r>
              <a:rPr lang="en-US" dirty="0"/>
              <a:t>	</a:t>
            </a:r>
            <a:r>
              <a:rPr lang="en-US" dirty="0" smtClean="0"/>
              <a:t>0.5    RRM &amp; </a:t>
            </a:r>
            <a:r>
              <a:rPr lang="en-US" dirty="0" err="1" smtClean="0"/>
              <a:t>Demod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/>
              <a:pPr/>
              <a:t>June 13, 2013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NextNav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696353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5">
      <a:dk1>
        <a:srgbClr val="4D4F53"/>
      </a:dk1>
      <a:lt1>
        <a:sysClr val="window" lastClr="FFFFFF"/>
      </a:lt1>
      <a:dk2>
        <a:srgbClr val="1F497D"/>
      </a:dk2>
      <a:lt2>
        <a:srgbClr val="EEECE1"/>
      </a:lt2>
      <a:accent1>
        <a:srgbClr val="0098D0"/>
      </a:accent1>
      <a:accent2>
        <a:srgbClr val="58A618"/>
      </a:accent2>
      <a:accent3>
        <a:srgbClr val="E98300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48161</TotalTime>
  <Words>679</Words>
  <Application>Microsoft Office PowerPoint</Application>
  <PresentationFormat>On-screen Show (4:3)</PresentationFormat>
  <Paragraphs>78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RP-130857 Motivation for Metropolitan Beacon System (MBS) for UTRA and LTE Study Item</vt:lpstr>
      <vt:lpstr>Metropolitan Beacon System</vt:lpstr>
      <vt:lpstr>Motivation for Metropolitan Beacon System</vt:lpstr>
      <vt:lpstr>Metropolitan Beacon System (MBS)</vt:lpstr>
      <vt:lpstr>Study Item Objective</vt:lpstr>
      <vt:lpstr>MBS Study Item Time Budget Requirements</vt:lpstr>
    </vt:vector>
  </TitlesOfParts>
  <Company>Grafik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Kelsey de Sostoa</dc:creator>
  <cp:lastModifiedBy>Steve Willhoff</cp:lastModifiedBy>
  <cp:revision>738</cp:revision>
  <cp:lastPrinted>2012-05-01T01:08:17Z</cp:lastPrinted>
  <dcterms:created xsi:type="dcterms:W3CDTF">2012-02-09T16:33:23Z</dcterms:created>
  <dcterms:modified xsi:type="dcterms:W3CDTF">2013-06-13T20:59:18Z</dcterms:modified>
</cp:coreProperties>
</file>