
<file path=[Content_Types].xml><?xml version="1.0" encoding="utf-8"?>
<Types xmlns="http://schemas.openxmlformats.org/package/2006/content-types">
  <Default Extension="png" ContentType="image/png"/>
  <Default Extension="pdf" ContentType="application/pdf"/>
  <Default Extension="wmf" ContentType="image/x-w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544" r:id="rId2"/>
    <p:sldId id="758" r:id="rId3"/>
    <p:sldId id="748" r:id="rId4"/>
    <p:sldId id="728" r:id="rId5"/>
    <p:sldId id="733" r:id="rId6"/>
    <p:sldId id="763" r:id="rId7"/>
    <p:sldId id="740" r:id="rId8"/>
    <p:sldId id="751" r:id="rId9"/>
    <p:sldId id="762" r:id="rId10"/>
    <p:sldId id="736" r:id="rId11"/>
    <p:sldId id="723" r:id="rId12"/>
    <p:sldId id="749" r:id="rId13"/>
    <p:sldId id="750" r:id="rId14"/>
    <p:sldId id="764" r:id="rId15"/>
    <p:sldId id="765" r:id="rId16"/>
    <p:sldId id="766" r:id="rId17"/>
    <p:sldId id="767" r:id="rId18"/>
    <p:sldId id="768" r:id="rId19"/>
    <p:sldId id="721"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eve Willhoff" initials="SW" lastIdx="10" clrIdx="0"/>
  <p:cmAuthor id="1" name="Arun Raghupathy" initials="AR"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98C3"/>
    <a:srgbClr val="6B707E"/>
    <a:srgbClr val="757A88"/>
    <a:srgbClr val="7F84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55" autoAdjust="0"/>
    <p:restoredTop sz="94743" autoAdjust="0"/>
  </p:normalViewPr>
  <p:slideViewPr>
    <p:cSldViewPr snapToGrid="0" snapToObjects="1">
      <p:cViewPr>
        <p:scale>
          <a:sx n="80" d="100"/>
          <a:sy n="80" d="100"/>
        </p:scale>
        <p:origin x="-1542" y="-240"/>
      </p:cViewPr>
      <p:guideLst>
        <p:guide orient="horz" pos="1003"/>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Sheet1!$B$1</c:f>
              <c:strCache>
                <c:ptCount val="1"/>
                <c:pt idx="0">
                  <c:v>MBS 67th percentile</c:v>
                </c:pt>
              </c:strCache>
            </c:strRef>
          </c:tx>
          <c:invertIfNegative val="0"/>
          <c:cat>
            <c:strRef>
              <c:f>Sheet1!$A$2:$A$5</c:f>
              <c:strCache>
                <c:ptCount val="4"/>
                <c:pt idx="0">
                  <c:v>Dense Urban</c:v>
                </c:pt>
                <c:pt idx="1">
                  <c:v>Urban</c:v>
                </c:pt>
                <c:pt idx="2">
                  <c:v>Suburban</c:v>
                </c:pt>
                <c:pt idx="3">
                  <c:v>Rural</c:v>
                </c:pt>
              </c:strCache>
            </c:strRef>
          </c:cat>
          <c:val>
            <c:numRef>
              <c:f>Sheet1!$B$2:$B$5</c:f>
              <c:numCache>
                <c:formatCode>General</c:formatCode>
                <c:ptCount val="4"/>
                <c:pt idx="0">
                  <c:v>57.1</c:v>
                </c:pt>
                <c:pt idx="1">
                  <c:v>62.8</c:v>
                </c:pt>
                <c:pt idx="2">
                  <c:v>28.6</c:v>
                </c:pt>
                <c:pt idx="3">
                  <c:v>28.4</c:v>
                </c:pt>
              </c:numCache>
            </c:numRef>
          </c:val>
        </c:ser>
        <c:ser>
          <c:idx val="1"/>
          <c:order val="1"/>
          <c:tx>
            <c:strRef>
              <c:f>Sheet1!$C$1</c:f>
              <c:strCache>
                <c:ptCount val="1"/>
                <c:pt idx="0">
                  <c:v>MBS 90th percentile</c:v>
                </c:pt>
              </c:strCache>
            </c:strRef>
          </c:tx>
          <c:spPr>
            <a:solidFill>
              <a:srgbClr val="C00000"/>
            </a:solidFill>
          </c:spPr>
          <c:invertIfNegative val="0"/>
          <c:cat>
            <c:strRef>
              <c:f>Sheet1!$A$2:$A$5</c:f>
              <c:strCache>
                <c:ptCount val="4"/>
                <c:pt idx="0">
                  <c:v>Dense Urban</c:v>
                </c:pt>
                <c:pt idx="1">
                  <c:v>Urban</c:v>
                </c:pt>
                <c:pt idx="2">
                  <c:v>Suburban</c:v>
                </c:pt>
                <c:pt idx="3">
                  <c:v>Rural</c:v>
                </c:pt>
              </c:strCache>
            </c:strRef>
          </c:cat>
          <c:val>
            <c:numRef>
              <c:f>Sheet1!$C$2:$C$5</c:f>
              <c:numCache>
                <c:formatCode>General</c:formatCode>
                <c:ptCount val="4"/>
                <c:pt idx="0">
                  <c:v>102.4</c:v>
                </c:pt>
                <c:pt idx="1">
                  <c:v>141.1</c:v>
                </c:pt>
                <c:pt idx="2">
                  <c:v>52.9</c:v>
                </c:pt>
                <c:pt idx="3">
                  <c:v>44.9</c:v>
                </c:pt>
              </c:numCache>
            </c:numRef>
          </c:val>
        </c:ser>
        <c:ser>
          <c:idx val="2"/>
          <c:order val="2"/>
          <c:tx>
            <c:strRef>
              <c:f>Sheet1!$D$1</c:f>
              <c:strCache>
                <c:ptCount val="1"/>
                <c:pt idx="0">
                  <c:v>A-GPS 67th percentile</c:v>
                </c:pt>
              </c:strCache>
            </c:strRef>
          </c:tx>
          <c:spPr>
            <a:solidFill>
              <a:schemeClr val="tx2">
                <a:lumMod val="20000"/>
                <a:lumOff val="80000"/>
              </a:schemeClr>
            </a:solidFill>
            <a:ln>
              <a:solidFill>
                <a:schemeClr val="tx2">
                  <a:lumMod val="75000"/>
                </a:schemeClr>
              </a:solidFill>
            </a:ln>
          </c:spPr>
          <c:invertIfNegative val="0"/>
          <c:cat>
            <c:strRef>
              <c:f>Sheet1!$A$2:$A$5</c:f>
              <c:strCache>
                <c:ptCount val="4"/>
                <c:pt idx="0">
                  <c:v>Dense Urban</c:v>
                </c:pt>
                <c:pt idx="1">
                  <c:v>Urban</c:v>
                </c:pt>
                <c:pt idx="2">
                  <c:v>Suburban</c:v>
                </c:pt>
                <c:pt idx="3">
                  <c:v>Rural</c:v>
                </c:pt>
              </c:strCache>
            </c:strRef>
          </c:cat>
          <c:val>
            <c:numRef>
              <c:f>Sheet1!$D$2:$D$5</c:f>
              <c:numCache>
                <c:formatCode>General</c:formatCode>
                <c:ptCount val="4"/>
                <c:pt idx="0">
                  <c:v>155.80000000000001</c:v>
                </c:pt>
                <c:pt idx="1">
                  <c:v>226.8</c:v>
                </c:pt>
                <c:pt idx="2">
                  <c:v>75.099999999999994</c:v>
                </c:pt>
                <c:pt idx="3">
                  <c:v>40.5</c:v>
                </c:pt>
              </c:numCache>
            </c:numRef>
          </c:val>
        </c:ser>
        <c:ser>
          <c:idx val="3"/>
          <c:order val="3"/>
          <c:tx>
            <c:strRef>
              <c:f>Sheet1!$E$1</c:f>
              <c:strCache>
                <c:ptCount val="1"/>
                <c:pt idx="0">
                  <c:v>A-GPS 90th percentile</c:v>
                </c:pt>
              </c:strCache>
            </c:strRef>
          </c:tx>
          <c:spPr>
            <a:solidFill>
              <a:schemeClr val="accent2">
                <a:lumMod val="60000"/>
                <a:lumOff val="40000"/>
              </a:schemeClr>
            </a:solidFill>
            <a:ln>
              <a:solidFill>
                <a:schemeClr val="accent2"/>
              </a:solidFill>
            </a:ln>
          </c:spPr>
          <c:invertIfNegative val="0"/>
          <c:cat>
            <c:strRef>
              <c:f>Sheet1!$A$2:$A$5</c:f>
              <c:strCache>
                <c:ptCount val="4"/>
                <c:pt idx="0">
                  <c:v>Dense Urban</c:v>
                </c:pt>
                <c:pt idx="1">
                  <c:v>Urban</c:v>
                </c:pt>
                <c:pt idx="2">
                  <c:v>Suburban</c:v>
                </c:pt>
                <c:pt idx="3">
                  <c:v>Rural</c:v>
                </c:pt>
              </c:strCache>
            </c:strRef>
          </c:cat>
          <c:val>
            <c:numRef>
              <c:f>Sheet1!$E$2:$E$5</c:f>
              <c:numCache>
                <c:formatCode>General</c:formatCode>
                <c:ptCount val="4"/>
                <c:pt idx="0">
                  <c:v>267.5</c:v>
                </c:pt>
                <c:pt idx="1">
                  <c:v>449.3</c:v>
                </c:pt>
                <c:pt idx="2">
                  <c:v>204.8</c:v>
                </c:pt>
                <c:pt idx="3">
                  <c:v>210.1</c:v>
                </c:pt>
              </c:numCache>
            </c:numRef>
          </c:val>
        </c:ser>
        <c:dLbls>
          <c:showLegendKey val="0"/>
          <c:showVal val="0"/>
          <c:showCatName val="0"/>
          <c:showSerName val="0"/>
          <c:showPercent val="0"/>
          <c:showBubbleSize val="0"/>
        </c:dLbls>
        <c:gapWidth val="150"/>
        <c:axId val="163547136"/>
        <c:axId val="161612352"/>
      </c:barChart>
      <c:catAx>
        <c:axId val="163547136"/>
        <c:scaling>
          <c:orientation val="minMax"/>
        </c:scaling>
        <c:delete val="0"/>
        <c:axPos val="b"/>
        <c:majorTickMark val="out"/>
        <c:minorTickMark val="none"/>
        <c:tickLblPos val="nextTo"/>
        <c:crossAx val="161612352"/>
        <c:crosses val="autoZero"/>
        <c:auto val="1"/>
        <c:lblAlgn val="ctr"/>
        <c:lblOffset val="100"/>
        <c:noMultiLvlLbl val="0"/>
      </c:catAx>
      <c:valAx>
        <c:axId val="161612352"/>
        <c:scaling>
          <c:orientation val="minMax"/>
        </c:scaling>
        <c:delete val="0"/>
        <c:axPos val="l"/>
        <c:majorGridlines/>
        <c:numFmt formatCode="General" sourceLinked="1"/>
        <c:majorTickMark val="out"/>
        <c:minorTickMark val="none"/>
        <c:tickLblPos val="nextTo"/>
        <c:crossAx val="163547136"/>
        <c:crosses val="autoZero"/>
        <c:crossBetween val="between"/>
      </c:valAx>
    </c:plotArea>
    <c:legend>
      <c:legendPos val="r"/>
      <c:layout/>
      <c:overlay val="0"/>
      <c:txPr>
        <a:bodyPr/>
        <a:lstStyle/>
        <a:p>
          <a:pPr>
            <a:defRPr sz="1400"/>
          </a:pPr>
          <a:endParaRPr lang="en-US"/>
        </a:p>
      </c:txPr>
    </c:legend>
    <c:plotVisOnly val="1"/>
    <c:dispBlanksAs val="gap"/>
    <c:showDLblsOverMax val="0"/>
  </c:chart>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31" tIns="45716" rIns="91431" bIns="45716"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31" tIns="45716" rIns="91431" bIns="45716" rtlCol="0"/>
          <a:lstStyle>
            <a:lvl1pPr algn="r">
              <a:defRPr sz="1200"/>
            </a:lvl1pPr>
          </a:lstStyle>
          <a:p>
            <a:fld id="{01955B6F-32D6-6E4A-818E-323E9CA853F2}" type="datetimeFigureOut">
              <a:rPr lang="en-US" smtClean="0"/>
              <a:pPr/>
              <a:t>6/11/2013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31" tIns="45716" rIns="91431" bIns="45716"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31" tIns="45716" rIns="91431" bIns="45716" rtlCol="0" anchor="b"/>
          <a:lstStyle>
            <a:lvl1pPr algn="r">
              <a:defRPr sz="1200"/>
            </a:lvl1pPr>
          </a:lstStyle>
          <a:p>
            <a:fld id="{2D9F35D0-378C-F64D-B306-20B09EA44BEE}" type="slidenum">
              <a:rPr lang="en-US" smtClean="0"/>
              <a:pPr/>
              <a:t>‹#›</a:t>
            </a:fld>
            <a:endParaRPr lang="en-US" dirty="0"/>
          </a:p>
        </p:txBody>
      </p:sp>
    </p:spTree>
    <p:extLst>
      <p:ext uri="{BB962C8B-B14F-4D97-AF65-F5344CB8AC3E}">
        <p14:creationId xmlns:p14="http://schemas.microsoft.com/office/powerpoint/2010/main" val="19654734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31" tIns="45716" rIns="91431" bIns="45716"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31" tIns="45716" rIns="91431" bIns="45716" rtlCol="0"/>
          <a:lstStyle>
            <a:lvl1pPr algn="r">
              <a:defRPr sz="1200"/>
            </a:lvl1pPr>
          </a:lstStyle>
          <a:p>
            <a:fld id="{46A82CAD-E1EA-9348-9F01-98BBB5BCEFAC}" type="datetimeFigureOut">
              <a:rPr lang="en-US" smtClean="0"/>
              <a:pPr/>
              <a:t>6/11/2013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31" tIns="45716" rIns="91431" bIns="45716"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31" tIns="45716" rIns="91431" bIns="4571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31" tIns="45716" rIns="91431" bIns="4571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31" tIns="45716" rIns="91431" bIns="45716" rtlCol="0" anchor="b"/>
          <a:lstStyle>
            <a:lvl1pPr algn="r">
              <a:defRPr sz="1200"/>
            </a:lvl1pPr>
          </a:lstStyle>
          <a:p>
            <a:fld id="{CC0A3409-9418-C049-9706-3B7CEE095601}" type="slidenum">
              <a:rPr lang="en-US" smtClean="0"/>
              <a:pPr/>
              <a:t>‹#›</a:t>
            </a:fld>
            <a:endParaRPr lang="en-US" dirty="0"/>
          </a:p>
        </p:txBody>
      </p:sp>
    </p:spTree>
    <p:extLst>
      <p:ext uri="{BB962C8B-B14F-4D97-AF65-F5344CB8AC3E}">
        <p14:creationId xmlns:p14="http://schemas.microsoft.com/office/powerpoint/2010/main" val="84012659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ea typeface="ＭＳ Ｐゴシック" pitchFamily="34" charset="-128"/>
            </a:endParaRP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9947B6A-D272-4FCF-9165-3C7B8D969582}" type="slidenum">
              <a:rPr lang="en-US" sz="1200">
                <a:latin typeface="Calibri" pitchFamily="34" charset="0"/>
              </a:rPr>
              <a:pPr eaLnBrk="1" hangingPunct="1"/>
              <a:t>12</a:t>
            </a:fld>
            <a:endParaRPr lang="en-US" sz="1200" dirty="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513FF4C-171F-4839-A4CF-34FF845AAEB6}" type="slidenum">
              <a:rPr lang="en-US" smtClean="0"/>
              <a:pPr>
                <a:defRPr/>
              </a:pPr>
              <a:t>19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742809"/>
            <a:ext cx="8229600" cy="1192917"/>
          </a:xfrm>
        </p:spPr>
        <p:txBody>
          <a:bodyPr lIns="0" anchor="b"/>
          <a:lstStyle>
            <a:lvl1pPr>
              <a:defRPr sz="3600" cap="none"/>
            </a:lvl1pPr>
          </a:lstStyle>
          <a:p>
            <a:r>
              <a:rPr lang="en-US" dirty="0" smtClean="0"/>
              <a:t>Click to edit Master title style</a:t>
            </a:r>
            <a:endParaRPr lang="en-US" dirty="0"/>
          </a:p>
        </p:txBody>
      </p:sp>
      <p:sp>
        <p:nvSpPr>
          <p:cNvPr id="3" name="Subtitle 2"/>
          <p:cNvSpPr>
            <a:spLocks noGrp="1"/>
          </p:cNvSpPr>
          <p:nvPr>
            <p:ph type="subTitle" idx="1"/>
          </p:nvPr>
        </p:nvSpPr>
        <p:spPr>
          <a:xfrm>
            <a:off x="457200" y="3935726"/>
            <a:ext cx="8229600" cy="422426"/>
          </a:xfrm>
        </p:spPr>
        <p:txBody>
          <a:bodyPr l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4" name="Footer Placeholder 13"/>
          <p:cNvSpPr>
            <a:spLocks noGrp="1"/>
          </p:cNvSpPr>
          <p:nvPr>
            <p:ph type="ftr" sz="quarter" idx="11"/>
          </p:nvPr>
        </p:nvSpPr>
        <p:spPr/>
        <p:txBody>
          <a:bodyPr/>
          <a:lstStyle/>
          <a:p>
            <a:r>
              <a:rPr lang="en-US" dirty="0" smtClean="0"/>
              <a:t>© 2012 NextNav LLC. All Rights Reserved.</a:t>
            </a:r>
          </a:p>
        </p:txBody>
      </p:sp>
      <p:sp>
        <p:nvSpPr>
          <p:cNvPr id="19" name="TextBox 18"/>
          <p:cNvSpPr txBox="1"/>
          <p:nvPr userDrawn="1"/>
        </p:nvSpPr>
        <p:spPr>
          <a:xfrm>
            <a:off x="483294" y="4522788"/>
            <a:ext cx="3265488" cy="276999"/>
          </a:xfrm>
          <a:prstGeom prst="rect">
            <a:avLst/>
          </a:prstGeom>
          <a:noFill/>
        </p:spPr>
        <p:txBody>
          <a:bodyPr wrap="square" lIns="0" rtlCol="0">
            <a:spAutoFit/>
          </a:bodyPr>
          <a:lstStyle/>
          <a:p>
            <a:fld id="{C2702691-AF19-1441-927E-A416196DFF0C}" type="datetime4">
              <a:rPr lang="en-US" sz="1200" b="1" smtClean="0">
                <a:solidFill>
                  <a:srgbClr val="0099C9"/>
                </a:solidFill>
                <a:latin typeface="+mj-lt"/>
              </a:rPr>
              <a:pPr/>
              <a:t>June 11, 2013</a:t>
            </a:fld>
            <a:endParaRPr lang="en-US" sz="1200" b="1" dirty="0">
              <a:solidFill>
                <a:srgbClr val="0099C9"/>
              </a:solidFill>
              <a:latin typeface="+mj-lt"/>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Date Placeholder 10"/>
          <p:cNvSpPr>
            <a:spLocks noGrp="1"/>
          </p:cNvSpPr>
          <p:nvPr>
            <p:ph type="dt" sz="half" idx="10"/>
          </p:nvPr>
        </p:nvSpPr>
        <p:spPr/>
        <p:txBody>
          <a:bodyPr/>
          <a:lstStyle/>
          <a:p>
            <a:fld id="{5F6E1C53-A120-C647-96D9-0E51A69B1EC0}" type="datetime4">
              <a:rPr lang="en-US" smtClean="0"/>
              <a:pPr/>
              <a:t>June 11, 2013</a:t>
            </a:fld>
            <a:r>
              <a:rPr lang="en-US" dirty="0" smtClean="0"/>
              <a:t>   |   </a:t>
            </a:r>
            <a:fld id="{FA90C538-551D-3444-A7B8-069EFE226421}" type="slidenum">
              <a:rPr lang="en-US" smtClean="0"/>
              <a:pPr/>
              <a:t>‹#›</a:t>
            </a:fld>
            <a:endParaRPr lang="en-US" dirty="0"/>
          </a:p>
        </p:txBody>
      </p:sp>
      <p:sp>
        <p:nvSpPr>
          <p:cNvPr id="12" name="Footer Placeholder 11"/>
          <p:cNvSpPr>
            <a:spLocks noGrp="1"/>
          </p:cNvSpPr>
          <p:nvPr>
            <p:ph type="ftr" sz="quarter" idx="11"/>
          </p:nvPr>
        </p:nvSpPr>
        <p:spPr/>
        <p:txBody>
          <a:bodyPr/>
          <a:lstStyle/>
          <a:p>
            <a:r>
              <a:rPr lang="en-US" dirty="0" smtClean="0"/>
              <a:t>© 2012 NextNav LLC. All Rights Reserved.</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525713"/>
            <a:ext cx="8037513" cy="1406525"/>
          </a:xfrm>
        </p:spPr>
        <p:txBody>
          <a:bodyPr bIns="45720" anchor="b">
            <a:normAutofit/>
          </a:bodyPr>
          <a:lstStyle>
            <a:lvl1pPr algn="l">
              <a:defRPr sz="3600" b="1" cap="none"/>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3932238"/>
            <a:ext cx="8037513" cy="519112"/>
          </a:xfrm>
        </p:spPr>
        <p:txBody>
          <a:bodyPr anchor="t">
            <a:normAutofit/>
          </a:bodyPr>
          <a:lstStyle>
            <a:lvl1pPr marL="0" indent="0">
              <a:buNone/>
              <a:defRPr sz="1900">
                <a:solidFill>
                  <a:srgbClr val="4D4F53"/>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1" name="Footer Placeholder 10"/>
          <p:cNvSpPr>
            <a:spLocks noGrp="1"/>
          </p:cNvSpPr>
          <p:nvPr>
            <p:ph type="ftr" sz="quarter" idx="11"/>
          </p:nvPr>
        </p:nvSpPr>
        <p:spPr/>
        <p:txBody>
          <a:bodyPr/>
          <a:lstStyle>
            <a:lvl1pPr>
              <a:defRPr>
                <a:solidFill>
                  <a:srgbClr val="FFFFFF"/>
                </a:solidFill>
              </a:defRPr>
            </a:lvl1pPr>
          </a:lstStyle>
          <a:p>
            <a:r>
              <a:rPr lang="en-US" dirty="0" smtClean="0"/>
              <a:t>© 2012 NextNav LLC. All Rights Reserved.</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11" name="Date Placeholder 10"/>
          <p:cNvSpPr>
            <a:spLocks noGrp="1"/>
          </p:cNvSpPr>
          <p:nvPr>
            <p:ph type="dt" sz="half" idx="10"/>
          </p:nvPr>
        </p:nvSpPr>
        <p:spPr/>
        <p:txBody>
          <a:bodyPr/>
          <a:lstStyle/>
          <a:p>
            <a:fld id="{77B8D6BD-2D19-364C-A1AD-D85389781F54}" type="datetime4">
              <a:rPr lang="en-US" smtClean="0"/>
              <a:pPr/>
              <a:t>June 11, 2013</a:t>
            </a:fld>
            <a:r>
              <a:rPr lang="en-US" dirty="0" smtClean="0"/>
              <a:t>   |   </a:t>
            </a:r>
            <a:fld id="{FA90C538-551D-3444-A7B8-069EFE226421}" type="slidenum">
              <a:rPr lang="en-US" smtClean="0"/>
              <a:pPr/>
              <a:t>‹#›</a:t>
            </a:fld>
            <a:endParaRPr lang="en-US" dirty="0"/>
          </a:p>
        </p:txBody>
      </p:sp>
      <p:sp>
        <p:nvSpPr>
          <p:cNvPr id="12" name="Footer Placeholder 11"/>
          <p:cNvSpPr>
            <a:spLocks noGrp="1"/>
          </p:cNvSpPr>
          <p:nvPr>
            <p:ph type="ftr" sz="quarter" idx="11"/>
          </p:nvPr>
        </p:nvSpPr>
        <p:spPr/>
        <p:txBody>
          <a:bodyPr/>
          <a:lstStyle/>
          <a:p>
            <a:r>
              <a:rPr lang="en-US" dirty="0" smtClean="0"/>
              <a:t>© 2012 NextNav LLC. All Rights Reserved.</a:t>
            </a:r>
          </a:p>
        </p:txBody>
      </p:sp>
      <p:sp>
        <p:nvSpPr>
          <p:cNvPr id="24" name="Content Placeholder 22"/>
          <p:cNvSpPr>
            <a:spLocks noGrp="1"/>
          </p:cNvSpPr>
          <p:nvPr>
            <p:ph sz="quarter" idx="13"/>
          </p:nvPr>
        </p:nvSpPr>
        <p:spPr>
          <a:xfrm>
            <a:off x="457200" y="1592263"/>
            <a:ext cx="4038600" cy="45339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5" name="Content Placeholder 22"/>
          <p:cNvSpPr>
            <a:spLocks noGrp="1"/>
          </p:cNvSpPr>
          <p:nvPr>
            <p:ph sz="quarter" idx="14"/>
          </p:nvPr>
        </p:nvSpPr>
        <p:spPr>
          <a:xfrm>
            <a:off x="4648200" y="1592263"/>
            <a:ext cx="4038600"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5"/>
          <p:cNvSpPr>
            <a:spLocks noGrp="1"/>
          </p:cNvSpPr>
          <p:nvPr>
            <p:ph type="dt" sz="half" idx="10"/>
          </p:nvPr>
        </p:nvSpPr>
        <p:spPr/>
        <p:txBody>
          <a:bodyPr/>
          <a:lstStyle/>
          <a:p>
            <a:fld id="{77B8D6BD-2D19-364C-A1AD-D85389781F54}" type="datetime4">
              <a:rPr lang="en-US" smtClean="0"/>
              <a:pPr/>
              <a:t>June 11, 2013</a:t>
            </a:fld>
            <a:r>
              <a:rPr lang="en-US" dirty="0" smtClean="0"/>
              <a:t>   |   </a:t>
            </a:r>
            <a:fld id="{FA90C538-551D-3444-A7B8-069EFE226421}" type="slidenum">
              <a:rPr lang="en-US" smtClean="0"/>
              <a:pPr/>
              <a:t>‹#›</a:t>
            </a:fld>
            <a:endParaRPr lang="en-US" dirty="0"/>
          </a:p>
        </p:txBody>
      </p:sp>
      <p:sp>
        <p:nvSpPr>
          <p:cNvPr id="7" name="Footer Placeholder 6"/>
          <p:cNvSpPr>
            <a:spLocks noGrp="1"/>
          </p:cNvSpPr>
          <p:nvPr>
            <p:ph type="ftr" sz="quarter" idx="11"/>
          </p:nvPr>
        </p:nvSpPr>
        <p:spPr/>
        <p:txBody>
          <a:bodyPr/>
          <a:lstStyle/>
          <a:p>
            <a:r>
              <a:rPr lang="en-US" dirty="0" smtClean="0"/>
              <a:t>© 2012 NextNav LLC. All Rights Reserved.</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77B8D6BD-2D19-364C-A1AD-D85389781F54}" type="datetime4">
              <a:rPr lang="en-US" smtClean="0"/>
              <a:pPr/>
              <a:t>June 11, 2013</a:t>
            </a:fld>
            <a:r>
              <a:rPr lang="en-US" dirty="0" smtClean="0"/>
              <a:t>   |   </a:t>
            </a:r>
            <a:fld id="{FA90C538-551D-3444-A7B8-069EFE226421}" type="slidenum">
              <a:rPr lang="en-US" smtClean="0"/>
              <a:pPr/>
              <a:t>‹#›</a:t>
            </a:fld>
            <a:endParaRPr lang="en-US" dirty="0"/>
          </a:p>
        </p:txBody>
      </p:sp>
      <p:sp>
        <p:nvSpPr>
          <p:cNvPr id="6" name="Footer Placeholder 5"/>
          <p:cNvSpPr>
            <a:spLocks noGrp="1"/>
          </p:cNvSpPr>
          <p:nvPr>
            <p:ph type="ftr" sz="quarter" idx="11"/>
          </p:nvPr>
        </p:nvSpPr>
        <p:spPr/>
        <p:txBody>
          <a:bodyPr/>
          <a:lstStyle/>
          <a:p>
            <a:r>
              <a:rPr lang="en-US" dirty="0" smtClean="0"/>
              <a:t>© 2012 NextNav LLC. All Rights Reserved.</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57200" y="1592263"/>
            <a:ext cx="8229600" cy="3775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Date Placeholder 7"/>
          <p:cNvSpPr>
            <a:spLocks noGrp="1"/>
          </p:cNvSpPr>
          <p:nvPr>
            <p:ph type="dt" sz="half" idx="10"/>
          </p:nvPr>
        </p:nvSpPr>
        <p:spPr/>
        <p:txBody>
          <a:bodyPr/>
          <a:lstStyle/>
          <a:p>
            <a:fld id="{77B8D6BD-2D19-364C-A1AD-D85389781F54}" type="datetime4">
              <a:rPr lang="en-US" smtClean="0"/>
              <a:pPr/>
              <a:t>June 11, 2013</a:t>
            </a:fld>
            <a:r>
              <a:rPr lang="en-US" dirty="0" smtClean="0"/>
              <a:t>   |   </a:t>
            </a:r>
            <a:fld id="{FA90C538-551D-3444-A7B8-069EFE226421}" type="slidenum">
              <a:rPr lang="en-US" smtClean="0"/>
              <a:pPr/>
              <a:t>‹#›</a:t>
            </a:fld>
            <a:endParaRPr lang="en-US" dirty="0"/>
          </a:p>
        </p:txBody>
      </p:sp>
      <p:sp>
        <p:nvSpPr>
          <p:cNvPr id="9" name="Footer Placeholder 8"/>
          <p:cNvSpPr>
            <a:spLocks noGrp="1"/>
          </p:cNvSpPr>
          <p:nvPr>
            <p:ph type="ftr" sz="quarter" idx="11"/>
          </p:nvPr>
        </p:nvSpPr>
        <p:spPr/>
        <p:txBody>
          <a:bodyPr/>
          <a:lstStyle/>
          <a:p>
            <a:r>
              <a:rPr lang="en-US" dirty="0" smtClean="0"/>
              <a:t>© 2012 NextNav LLC. All Rights Reserved.</a:t>
            </a:r>
          </a:p>
        </p:txBody>
      </p:sp>
      <p:sp>
        <p:nvSpPr>
          <p:cNvPr id="11" name="Text Placeholder 10"/>
          <p:cNvSpPr>
            <a:spLocks noGrp="1"/>
          </p:cNvSpPr>
          <p:nvPr>
            <p:ph type="body" sz="quarter" idx="12"/>
          </p:nvPr>
        </p:nvSpPr>
        <p:spPr>
          <a:xfrm>
            <a:off x="457200" y="5367338"/>
            <a:ext cx="8229600" cy="817562"/>
          </a:xfrm>
        </p:spPr>
        <p:txBody>
          <a:bodyPr>
            <a:normAutofit/>
          </a:bodyPr>
          <a:lstStyle>
            <a:lvl1pPr>
              <a:defRPr sz="1600"/>
            </a:lvl1pPr>
          </a:lstStyle>
          <a:p>
            <a:pPr lvl="0"/>
            <a:r>
              <a:rPr lang="en-US" dirty="0" smtClean="0"/>
              <a:t>Click to edit Master text styles</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df"/><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553200" y="6408544"/>
            <a:ext cx="2133600" cy="365125"/>
          </a:xfrm>
          <a:prstGeom prst="rect">
            <a:avLst/>
          </a:prstGeom>
        </p:spPr>
        <p:txBody>
          <a:bodyPr vert="horz" lIns="91440" tIns="45720" rIns="0" bIns="45720" rtlCol="0" anchor="ctr"/>
          <a:lstStyle>
            <a:lvl1pPr algn="r">
              <a:defRPr sz="900" b="1">
                <a:solidFill>
                  <a:schemeClr val="tx1">
                    <a:lumMod val="40000"/>
                    <a:lumOff val="60000"/>
                  </a:schemeClr>
                </a:solidFill>
                <a:latin typeface="+mj-lt"/>
              </a:defRPr>
            </a:lvl1pPr>
          </a:lstStyle>
          <a:p>
            <a:fld id="{77B8D6BD-2D19-364C-A1AD-D85389781F54}" type="datetime4">
              <a:rPr lang="en-US" smtClean="0"/>
              <a:pPr/>
              <a:t>June 11, 2013</a:t>
            </a:fld>
            <a:r>
              <a:rPr lang="en-US" dirty="0" smtClean="0"/>
              <a:t>   |   </a:t>
            </a:r>
            <a:fld id="{FA90C538-551D-3444-A7B8-069EFE226421}" type="slidenum">
              <a:rPr lang="en-US" smtClean="0"/>
              <a:pPr/>
              <a:t>‹#›</a:t>
            </a:fld>
            <a:endParaRPr lang="en-US" dirty="0"/>
          </a:p>
        </p:txBody>
      </p:sp>
      <p:sp>
        <p:nvSpPr>
          <p:cNvPr id="2" name="Title Placeholder 1"/>
          <p:cNvSpPr>
            <a:spLocks noGrp="1"/>
          </p:cNvSpPr>
          <p:nvPr>
            <p:ph type="title"/>
          </p:nvPr>
        </p:nvSpPr>
        <p:spPr>
          <a:xfrm>
            <a:off x="457200" y="82471"/>
            <a:ext cx="6096000" cy="703831"/>
          </a:xfrm>
          <a:prstGeom prst="rect">
            <a:avLst/>
          </a:prstGeom>
        </p:spPr>
        <p:txBody>
          <a:bodyPr vert="horz" lIns="0" tIns="45720" rIns="91440" bIns="45720" rtlCol="0" anchor="t">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939801"/>
            <a:ext cx="8229600" cy="5104606"/>
          </a:xfrm>
          <a:prstGeom prst="rect">
            <a:avLst/>
          </a:prstGeom>
        </p:spPr>
        <p:txBody>
          <a:bodyPr vert="horz" lIns="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457200" y="6408544"/>
            <a:ext cx="2895600" cy="365125"/>
          </a:xfrm>
          <a:prstGeom prst="rect">
            <a:avLst/>
          </a:prstGeom>
        </p:spPr>
        <p:txBody>
          <a:bodyPr vert="horz" lIns="0" tIns="45720" rIns="91440" bIns="45720" rtlCol="0" anchor="ctr"/>
          <a:lstStyle>
            <a:lvl1pPr algn="l">
              <a:defRPr sz="750" b="0">
                <a:solidFill>
                  <a:schemeClr val="tx1">
                    <a:lumMod val="60000"/>
                    <a:lumOff val="40000"/>
                  </a:schemeClr>
                </a:solidFill>
                <a:latin typeface="+mj-lt"/>
              </a:defRPr>
            </a:lvl1pPr>
          </a:lstStyle>
          <a:p>
            <a:r>
              <a:rPr lang="en-US" dirty="0" smtClean="0"/>
              <a:t>© 2012 NextNav LLC. All Rights Reserved.</a:t>
            </a:r>
          </a:p>
        </p:txBody>
      </p:sp>
      <p:pic>
        <p:nvPicPr>
          <p:cNvPr id="8" name="Picture 7" descr="CLB_LogoSelects_KD_12.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11"/>
              <a:stretch>
                <a:fillRect/>
              </a:stretch>
            </p:blipFill>
          </mc:Choice>
          <mc:Fallback>
            <p:blipFill>
              <a:blip r:embed="rId12"/>
              <a:stretch>
                <a:fillRect/>
              </a:stretch>
            </p:blipFill>
          </mc:Fallback>
        </mc:AlternateContent>
        <p:spPr>
          <a:xfrm>
            <a:off x="6793306" y="199793"/>
            <a:ext cx="1936984" cy="39301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7" r:id="rId7"/>
  </p:sldLayoutIdLst>
  <p:timing>
    <p:tnLst>
      <p:par>
        <p:cTn id="1" dur="indefinite" restart="never" nodeType="tmRoot"/>
      </p:par>
    </p:tnLst>
  </p:timing>
  <p:hf sldNum="0" hdr="0"/>
  <p:txStyles>
    <p:titleStyle>
      <a:lvl1pPr algn="l" defTabSz="457200" rtl="0" eaLnBrk="1" latinLnBrk="0" hangingPunct="1">
        <a:spcBef>
          <a:spcPct val="0"/>
        </a:spcBef>
        <a:buNone/>
        <a:defRPr sz="3600" b="1" kern="1200" spc="-150">
          <a:solidFill>
            <a:srgbClr val="0099C9"/>
          </a:solidFill>
          <a:latin typeface="+mj-lt"/>
          <a:ea typeface="+mj-ea"/>
          <a:cs typeface="+mj-cs"/>
        </a:defRPr>
      </a:lvl1pPr>
    </p:titleStyle>
    <p:bodyStyle>
      <a:lvl1pPr marL="182880" indent="-182880" algn="l" defTabSz="457200" rtl="0" eaLnBrk="1" latinLnBrk="0" hangingPunct="1">
        <a:lnSpc>
          <a:spcPts val="2100"/>
        </a:lnSpc>
        <a:spcBef>
          <a:spcPts val="1200"/>
        </a:spcBef>
        <a:spcAft>
          <a:spcPts val="100"/>
        </a:spcAft>
        <a:buClr>
          <a:schemeClr val="accent1"/>
        </a:buClr>
        <a:buFont typeface="Arial"/>
        <a:buChar char="•"/>
        <a:defRPr sz="1800" kern="1200" spc="-50">
          <a:solidFill>
            <a:schemeClr val="tx1"/>
          </a:solidFill>
          <a:latin typeface="+mj-lt"/>
          <a:ea typeface="+mn-ea"/>
          <a:cs typeface="Times New Roman (Body)"/>
        </a:defRPr>
      </a:lvl1pPr>
      <a:lvl2pPr marL="548640" indent="-182880" algn="l" defTabSz="457200" rtl="0" eaLnBrk="1" latinLnBrk="0" hangingPunct="1">
        <a:lnSpc>
          <a:spcPts val="1700"/>
        </a:lnSpc>
        <a:spcBef>
          <a:spcPts val="400"/>
        </a:spcBef>
        <a:spcAft>
          <a:spcPts val="100"/>
        </a:spcAft>
        <a:buClr>
          <a:schemeClr val="tx1"/>
        </a:buClr>
        <a:buFont typeface="Arial"/>
        <a:buChar char="–"/>
        <a:defRPr sz="1400" kern="1200">
          <a:solidFill>
            <a:srgbClr val="6B707E"/>
          </a:solidFill>
          <a:latin typeface="+mj-lt"/>
          <a:ea typeface="+mn-ea"/>
          <a:cs typeface="Times New Roman (Body)"/>
        </a:defRPr>
      </a:lvl2pPr>
      <a:lvl3pPr marL="777240" indent="-137160" algn="l" defTabSz="457200" rtl="0" eaLnBrk="1" latinLnBrk="0" hangingPunct="1">
        <a:lnSpc>
          <a:spcPts val="1800"/>
        </a:lnSpc>
        <a:spcBef>
          <a:spcPts val="800"/>
        </a:spcBef>
        <a:spcAft>
          <a:spcPts val="100"/>
        </a:spcAft>
        <a:buClr>
          <a:schemeClr val="accent2"/>
        </a:buClr>
        <a:buFont typeface="Arial"/>
        <a:buChar char="•"/>
        <a:defRPr sz="1400" kern="1200" spc="-30">
          <a:solidFill>
            <a:schemeClr val="tx1"/>
          </a:solidFill>
          <a:latin typeface="+mj-lt"/>
          <a:ea typeface="+mn-ea"/>
          <a:cs typeface="Times New Roman (Body)"/>
        </a:defRPr>
      </a:lvl3pPr>
      <a:lvl4pPr marL="1051560" indent="-182880" algn="l" defTabSz="457200" rtl="0" eaLnBrk="1" latinLnBrk="0" hangingPunct="1">
        <a:lnSpc>
          <a:spcPts val="1600"/>
        </a:lnSpc>
        <a:spcBef>
          <a:spcPct val="20000"/>
        </a:spcBef>
        <a:buFont typeface="Arial"/>
        <a:buChar char="–"/>
        <a:defRPr sz="1200" kern="1200">
          <a:solidFill>
            <a:srgbClr val="6B707E"/>
          </a:solidFill>
          <a:latin typeface="+mj-lt"/>
          <a:ea typeface="+mn-ea"/>
          <a:cs typeface="Times New Roman (Body)"/>
        </a:defRPr>
      </a:lvl4pPr>
      <a:lvl5pPr marL="1417320" indent="-182880" algn="l" defTabSz="457200" rtl="0" eaLnBrk="1" latinLnBrk="0" hangingPunct="1">
        <a:lnSpc>
          <a:spcPts val="1600"/>
        </a:lnSpc>
        <a:spcBef>
          <a:spcPts val="1200"/>
        </a:spcBef>
        <a:buClr>
          <a:schemeClr val="accent6"/>
        </a:buClr>
        <a:buFont typeface="Arial"/>
        <a:buChar char="•"/>
        <a:defRPr sz="1200" kern="1200">
          <a:solidFill>
            <a:schemeClr val="tx1"/>
          </a:solidFill>
          <a:latin typeface="+mj-lt"/>
          <a:ea typeface="+mn-ea"/>
          <a:cs typeface="Times New Roman (Body)"/>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hyperlink" Target="https://partner.nextnav.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2" Type="http://schemas.openxmlformats.org/officeDocument/2006/relationships/hyperlink" Target="http://transition.fcc.gov/bureaus/pshs/advisory/csric3/WG3_Indoor_Test_Report_Bay_Area_Stage_1_Test_Bed_Jan_31%20_2013.pdf"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RP-130826</a:t>
            </a:r>
            <a:br>
              <a:rPr lang="en-US" dirty="0" smtClean="0"/>
            </a:br>
            <a:r>
              <a:rPr lang="en-US" dirty="0" smtClean="0"/>
              <a:t>Motivation for </a:t>
            </a:r>
            <a:r>
              <a:rPr lang="en-US" dirty="0" smtClean="0"/>
              <a:t>Metropolitan </a:t>
            </a:r>
            <a:r>
              <a:rPr lang="en-US" dirty="0" smtClean="0"/>
              <a:t>Beacon </a:t>
            </a:r>
            <a:r>
              <a:rPr lang="en-US" dirty="0" smtClean="0"/>
              <a:t>System (MBS) for UTRA and LTE</a:t>
            </a:r>
            <a:endParaRPr lang="en-US" dirty="0"/>
          </a:p>
        </p:txBody>
      </p:sp>
      <p:sp>
        <p:nvSpPr>
          <p:cNvPr id="3" name="Subtitle 2"/>
          <p:cNvSpPr>
            <a:spLocks noGrp="1"/>
          </p:cNvSpPr>
          <p:nvPr>
            <p:ph type="subTitle" idx="1"/>
          </p:nvPr>
        </p:nvSpPr>
        <p:spPr/>
        <p:txBody>
          <a:bodyPr/>
          <a:lstStyle/>
          <a:p>
            <a:r>
              <a:rPr lang="en-US" dirty="0" smtClean="0"/>
              <a:t>High Precision Urban and Indoor Positioning across a Metropolitan Area</a:t>
            </a:r>
            <a:endParaRPr lang="en-US" dirty="0"/>
          </a:p>
        </p:txBody>
      </p:sp>
      <p:sp>
        <p:nvSpPr>
          <p:cNvPr id="4" name="Footer Placeholder 3"/>
          <p:cNvSpPr>
            <a:spLocks noGrp="1"/>
          </p:cNvSpPr>
          <p:nvPr>
            <p:ph type="ftr" sz="quarter" idx="11"/>
          </p:nvPr>
        </p:nvSpPr>
        <p:spPr/>
        <p:txBody>
          <a:bodyPr/>
          <a:lstStyle/>
          <a:p>
            <a:r>
              <a:rPr lang="en-US" dirty="0" smtClean="0"/>
              <a:t>© 2012 NextNav LLC. All Rights Reserved.</a:t>
            </a:r>
          </a:p>
        </p:txBody>
      </p:sp>
    </p:spTree>
    <p:extLst>
      <p:ext uri="{BB962C8B-B14F-4D97-AF65-F5344CB8AC3E}">
        <p14:creationId xmlns:p14="http://schemas.microsoft.com/office/powerpoint/2010/main" val="13300048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2400" dirty="0" smtClean="0"/>
              <a:t>Comparison of MBS and AGPS System (with AFLT) in real world conditions – CSRIC Results</a:t>
            </a:r>
            <a:endParaRPr lang="en-US" sz="2800" dirty="0"/>
          </a:p>
        </p:txBody>
      </p:sp>
      <p:sp>
        <p:nvSpPr>
          <p:cNvPr id="4" name="Date Placeholder 3"/>
          <p:cNvSpPr>
            <a:spLocks noGrp="1"/>
          </p:cNvSpPr>
          <p:nvPr>
            <p:ph type="dt" sz="half" idx="10"/>
          </p:nvPr>
        </p:nvSpPr>
        <p:spPr/>
        <p:txBody>
          <a:bodyPr/>
          <a:lstStyle/>
          <a:p>
            <a:fld id="{5F6E1C53-A120-C647-96D9-0E51A69B1EC0}" type="datetime4">
              <a:rPr lang="en-US" smtClean="0"/>
              <a:pPr/>
              <a:t>June 11, 2013</a:t>
            </a:fld>
            <a:r>
              <a:rPr lang="en-US" dirty="0" smtClean="0"/>
              <a:t>   |   </a:t>
            </a:r>
            <a:fld id="{FA90C538-551D-3444-A7B8-069EFE226421}" type="slidenum">
              <a:rPr lang="en-US" smtClean="0"/>
              <a:pPr/>
              <a:t>10</a:t>
            </a:fld>
            <a:endParaRPr lang="en-US" dirty="0"/>
          </a:p>
        </p:txBody>
      </p:sp>
      <p:sp>
        <p:nvSpPr>
          <p:cNvPr id="5" name="Footer Placeholder 4"/>
          <p:cNvSpPr>
            <a:spLocks noGrp="1"/>
          </p:cNvSpPr>
          <p:nvPr>
            <p:ph type="ftr" sz="quarter" idx="11"/>
          </p:nvPr>
        </p:nvSpPr>
        <p:spPr/>
        <p:txBody>
          <a:bodyPr/>
          <a:lstStyle/>
          <a:p>
            <a:r>
              <a:rPr lang="en-US" dirty="0" smtClean="0"/>
              <a:t>© 2012 NextNav LLC. All Rights Reserved.</a:t>
            </a:r>
          </a:p>
        </p:txBody>
      </p:sp>
      <p:grpSp>
        <p:nvGrpSpPr>
          <p:cNvPr id="10" name="Group 9"/>
          <p:cNvGrpSpPr/>
          <p:nvPr/>
        </p:nvGrpSpPr>
        <p:grpSpPr>
          <a:xfrm>
            <a:off x="655168" y="1175651"/>
            <a:ext cx="7477448" cy="4684923"/>
            <a:chOff x="655168" y="961901"/>
            <a:chExt cx="7477448" cy="4684923"/>
          </a:xfrm>
        </p:grpSpPr>
        <p:graphicFrame>
          <p:nvGraphicFramePr>
            <p:cNvPr id="7" name="Chart 6"/>
            <p:cNvGraphicFramePr/>
            <p:nvPr>
              <p:extLst>
                <p:ext uri="{D42A27DB-BD31-4B8C-83A1-F6EECF244321}">
                  <p14:modId xmlns:p14="http://schemas.microsoft.com/office/powerpoint/2010/main" val="1753555423"/>
                </p:ext>
              </p:extLst>
            </p:nvPr>
          </p:nvGraphicFramePr>
          <p:xfrm>
            <a:off x="1019297" y="961901"/>
            <a:ext cx="7113319" cy="4079174"/>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3135086" y="5308270"/>
              <a:ext cx="1358064" cy="338554"/>
            </a:xfrm>
            <a:prstGeom prst="rect">
              <a:avLst/>
            </a:prstGeom>
            <a:noFill/>
          </p:spPr>
          <p:txBody>
            <a:bodyPr wrap="none" rtlCol="0">
              <a:spAutoFit/>
            </a:bodyPr>
            <a:lstStyle/>
            <a:p>
              <a:r>
                <a:rPr lang="en-US" sz="1600" b="1" dirty="0" smtClean="0"/>
                <a:t>Morphology</a:t>
              </a:r>
              <a:endParaRPr lang="en-US" sz="1600" b="1" dirty="0"/>
            </a:p>
          </p:txBody>
        </p:sp>
        <p:sp>
          <p:nvSpPr>
            <p:cNvPr id="8" name="TextBox 7"/>
            <p:cNvSpPr txBox="1"/>
            <p:nvPr/>
          </p:nvSpPr>
          <p:spPr>
            <a:xfrm rot="16200000">
              <a:off x="-193815" y="2844294"/>
              <a:ext cx="2036520" cy="338554"/>
            </a:xfrm>
            <a:prstGeom prst="rect">
              <a:avLst/>
            </a:prstGeom>
            <a:noFill/>
          </p:spPr>
          <p:txBody>
            <a:bodyPr wrap="none" rtlCol="0">
              <a:spAutoFit/>
            </a:bodyPr>
            <a:lstStyle/>
            <a:p>
              <a:r>
                <a:rPr lang="en-US" sz="1600" b="1" i="1" dirty="0" smtClean="0"/>
                <a:t>2D Accuracy (in m)</a:t>
              </a:r>
              <a:endParaRPr lang="en-US" sz="1600" b="1" i="1" dirty="0"/>
            </a:p>
          </p:txBody>
        </p:sp>
      </p:grpSp>
      <p:sp>
        <p:nvSpPr>
          <p:cNvPr id="2" name="TextBox 1"/>
          <p:cNvSpPr txBox="1"/>
          <p:nvPr/>
        </p:nvSpPr>
        <p:spPr>
          <a:xfrm>
            <a:off x="3776485" y="2170823"/>
            <a:ext cx="620683" cy="276999"/>
          </a:xfrm>
          <a:prstGeom prst="rect">
            <a:avLst/>
          </a:prstGeom>
          <a:noFill/>
        </p:spPr>
        <p:txBody>
          <a:bodyPr wrap="none" rtlCol="0">
            <a:spAutoFit/>
          </a:bodyPr>
          <a:lstStyle/>
          <a:p>
            <a:r>
              <a:rPr lang="en-US" sz="1200" b="1" dirty="0" smtClean="0"/>
              <a:t>AGPS</a:t>
            </a:r>
            <a:endParaRPr lang="en-US" b="1" dirty="0"/>
          </a:p>
        </p:txBody>
      </p:sp>
      <p:grpSp>
        <p:nvGrpSpPr>
          <p:cNvPr id="21" name="Group 20"/>
          <p:cNvGrpSpPr/>
          <p:nvPr/>
        </p:nvGrpSpPr>
        <p:grpSpPr>
          <a:xfrm>
            <a:off x="3283527" y="2559100"/>
            <a:ext cx="724395" cy="879761"/>
            <a:chOff x="3621974" y="2347560"/>
            <a:chExt cx="724395" cy="879761"/>
          </a:xfrm>
        </p:grpSpPr>
        <p:cxnSp>
          <p:nvCxnSpPr>
            <p:cNvPr id="11" name="Straight Arrow Connector 10"/>
            <p:cNvCxnSpPr/>
            <p:nvPr/>
          </p:nvCxnSpPr>
          <p:spPr>
            <a:xfrm flipV="1">
              <a:off x="3621974" y="2347560"/>
              <a:ext cx="724395" cy="879761"/>
            </a:xfrm>
            <a:prstGeom prst="straightConnector1">
              <a:avLst/>
            </a:prstGeom>
            <a:ln>
              <a:solidFill>
                <a:schemeClr val="tx1"/>
              </a:solidFill>
              <a:headEnd type="triangle"/>
              <a:tailEnd type="non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3865577" y="2347560"/>
              <a:ext cx="480792" cy="1"/>
            </a:xfrm>
            <a:prstGeom prst="straightConnector1">
              <a:avLst/>
            </a:prstGeom>
            <a:ln>
              <a:solidFill>
                <a:schemeClr val="tx1"/>
              </a:solidFill>
              <a:headEnd type="triangle"/>
              <a:tailEnd type="none"/>
            </a:ln>
          </p:spPr>
          <p:style>
            <a:lnRef idx="2">
              <a:schemeClr val="accent1"/>
            </a:lnRef>
            <a:fillRef idx="0">
              <a:schemeClr val="accent1"/>
            </a:fillRef>
            <a:effectRef idx="1">
              <a:schemeClr val="accent1"/>
            </a:effectRef>
            <a:fontRef idx="minor">
              <a:schemeClr val="tx1"/>
            </a:fontRef>
          </p:style>
        </p:cxnSp>
      </p:grpSp>
      <p:grpSp>
        <p:nvGrpSpPr>
          <p:cNvPr id="19" name="Group 18"/>
          <p:cNvGrpSpPr/>
          <p:nvPr/>
        </p:nvGrpSpPr>
        <p:grpSpPr>
          <a:xfrm>
            <a:off x="1635860" y="2443065"/>
            <a:ext cx="941163" cy="1991592"/>
            <a:chOff x="4473985" y="2787440"/>
            <a:chExt cx="941163" cy="1991592"/>
          </a:xfrm>
        </p:grpSpPr>
        <p:cxnSp>
          <p:nvCxnSpPr>
            <p:cNvPr id="14" name="Straight Arrow Connector 13"/>
            <p:cNvCxnSpPr/>
            <p:nvPr/>
          </p:nvCxnSpPr>
          <p:spPr>
            <a:xfrm flipV="1">
              <a:off x="4787706" y="2787440"/>
              <a:ext cx="627442" cy="1756064"/>
            </a:xfrm>
            <a:prstGeom prst="straightConnector1">
              <a:avLst/>
            </a:prstGeom>
            <a:ln>
              <a:solidFill>
                <a:schemeClr val="tx1"/>
              </a:solidFill>
              <a:headEnd type="triangle"/>
              <a:tailEnd type="none"/>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V="1">
              <a:off x="4473985" y="2787440"/>
              <a:ext cx="941163" cy="1991592"/>
            </a:xfrm>
            <a:prstGeom prst="straightConnector1">
              <a:avLst/>
            </a:prstGeom>
            <a:ln>
              <a:solidFill>
                <a:schemeClr val="tx1"/>
              </a:solidFill>
              <a:headEnd type="triangle"/>
              <a:tailEnd type="none"/>
            </a:ln>
          </p:spPr>
          <p:style>
            <a:lnRef idx="2">
              <a:schemeClr val="accent1"/>
            </a:lnRef>
            <a:fillRef idx="0">
              <a:schemeClr val="accent1"/>
            </a:fillRef>
            <a:effectRef idx="1">
              <a:schemeClr val="accent1"/>
            </a:effectRef>
            <a:fontRef idx="minor">
              <a:schemeClr val="tx1"/>
            </a:fontRef>
          </p:style>
        </p:cxnSp>
      </p:grpSp>
      <p:sp>
        <p:nvSpPr>
          <p:cNvPr id="18" name="TextBox 17"/>
          <p:cNvSpPr txBox="1"/>
          <p:nvPr/>
        </p:nvSpPr>
        <p:spPr>
          <a:xfrm>
            <a:off x="2263302" y="2166066"/>
            <a:ext cx="526106" cy="276999"/>
          </a:xfrm>
          <a:prstGeom prst="rect">
            <a:avLst/>
          </a:prstGeom>
          <a:noFill/>
        </p:spPr>
        <p:txBody>
          <a:bodyPr wrap="none" rtlCol="0">
            <a:spAutoFit/>
          </a:bodyPr>
          <a:lstStyle/>
          <a:p>
            <a:r>
              <a:rPr lang="en-US" sz="1200" b="1" dirty="0" smtClean="0"/>
              <a:t>MBS</a:t>
            </a:r>
            <a:endParaRPr lang="en-US" sz="1600" b="1" dirty="0"/>
          </a:p>
        </p:txBody>
      </p:sp>
    </p:spTree>
    <p:extLst>
      <p:ext uri="{BB962C8B-B14F-4D97-AF65-F5344CB8AC3E}">
        <p14:creationId xmlns:p14="http://schemas.microsoft.com/office/powerpoint/2010/main" val="4902631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defRPr/>
            </a:pPr>
            <a:r>
              <a:rPr lang="en-US" sz="2800" dirty="0" smtClean="0"/>
              <a:t>MBS Yield and TTF – CSRIC Results</a:t>
            </a:r>
            <a:endParaRPr lang="en-US" sz="2800" dirty="0"/>
          </a:p>
        </p:txBody>
      </p:sp>
      <p:sp>
        <p:nvSpPr>
          <p:cNvPr id="11" name="Date Placeholder 3"/>
          <p:cNvSpPr>
            <a:spLocks noGrp="1"/>
          </p:cNvSpPr>
          <p:nvPr>
            <p:ph type="dt" sz="half" idx="4294967295"/>
          </p:nvPr>
        </p:nvSpPr>
        <p:spPr>
          <a:xfrm>
            <a:off x="6553200" y="6408544"/>
            <a:ext cx="2133600" cy="365125"/>
          </a:xfrm>
          <a:prstGeom prst="rect">
            <a:avLst/>
          </a:prstGeom>
        </p:spPr>
        <p:txBody>
          <a:bodyPr/>
          <a:lstStyle/>
          <a:p>
            <a:fld id="{5F6E1C53-A120-C647-96D9-0E51A69B1EC0}" type="datetime4">
              <a:rPr lang="en-US" smtClean="0"/>
              <a:pPr/>
              <a:t>June 11, 2013</a:t>
            </a:fld>
            <a:r>
              <a:rPr lang="en-US" dirty="0" smtClean="0"/>
              <a:t>   |   </a:t>
            </a:r>
            <a:fld id="{FA90C538-551D-3444-A7B8-069EFE226421}" type="slidenum">
              <a:rPr lang="en-US" smtClean="0"/>
              <a:pPr/>
              <a:t>11</a:t>
            </a:fld>
            <a:endParaRPr lang="en-US" dirty="0"/>
          </a:p>
        </p:txBody>
      </p:sp>
      <p:sp>
        <p:nvSpPr>
          <p:cNvPr id="7" name="Footer Placeholder 3"/>
          <p:cNvSpPr>
            <a:spLocks noGrp="1"/>
          </p:cNvSpPr>
          <p:nvPr>
            <p:ph type="ftr" sz="quarter" idx="11"/>
          </p:nvPr>
        </p:nvSpPr>
        <p:spPr>
          <a:xfrm>
            <a:off x="457200" y="6408544"/>
            <a:ext cx="2895600" cy="365125"/>
          </a:xfrm>
        </p:spPr>
        <p:txBody>
          <a:bodyPr/>
          <a:lstStyle/>
          <a:p>
            <a:r>
              <a:rPr lang="en-US" dirty="0" smtClean="0"/>
              <a:t>© 2012 NextNav LLC. All Rights Reserved</a:t>
            </a:r>
          </a:p>
        </p:txBody>
      </p:sp>
      <p:graphicFrame>
        <p:nvGraphicFramePr>
          <p:cNvPr id="5" name="Table 4"/>
          <p:cNvGraphicFramePr>
            <a:graphicFrameLocks noGrp="1" noChangeAspect="1"/>
          </p:cNvGraphicFramePr>
          <p:nvPr>
            <p:extLst>
              <p:ext uri="{D42A27DB-BD31-4B8C-83A1-F6EECF244321}">
                <p14:modId xmlns:p14="http://schemas.microsoft.com/office/powerpoint/2010/main" val="3121919546"/>
              </p:ext>
            </p:extLst>
          </p:nvPr>
        </p:nvGraphicFramePr>
        <p:xfrm>
          <a:off x="654426" y="1479998"/>
          <a:ext cx="7624277" cy="1762642"/>
        </p:xfrm>
        <a:graphic>
          <a:graphicData uri="http://schemas.openxmlformats.org/drawingml/2006/table">
            <a:tbl>
              <a:tblPr firstRow="1" firstCol="1" bandRow="1">
                <a:tableStyleId>{5C22544A-7EE6-4342-B048-85BDC9FD1C3A}</a:tableStyleId>
              </a:tblPr>
              <a:tblGrid>
                <a:gridCol w="1905880"/>
                <a:gridCol w="1621801"/>
                <a:gridCol w="2189959"/>
                <a:gridCol w="1906637"/>
              </a:tblGrid>
              <a:tr h="566287">
                <a:tc>
                  <a:txBody>
                    <a:bodyPr/>
                    <a:lstStyle/>
                    <a:p>
                      <a:pPr marL="0" marR="0" hangingPunct="0">
                        <a:spcBef>
                          <a:spcPts val="0"/>
                        </a:spcBef>
                        <a:spcAft>
                          <a:spcPts val="900"/>
                        </a:spcAft>
                      </a:pPr>
                      <a:r>
                        <a:rPr lang="en-US" sz="1000" kern="100" dirty="0">
                          <a:effectLst/>
                        </a:rPr>
                        <a:t> </a:t>
                      </a:r>
                      <a:endParaRPr lang="en-US" sz="1000" dirty="0">
                        <a:effectLst/>
                        <a:latin typeface="Times New Roman"/>
                        <a:ea typeface="MS Mincho"/>
                      </a:endParaRPr>
                    </a:p>
                  </a:txBody>
                  <a:tcPr marL="68580" marR="68580" marT="0" marB="0"/>
                </a:tc>
                <a:tc>
                  <a:txBody>
                    <a:bodyPr/>
                    <a:lstStyle/>
                    <a:p>
                      <a:pPr marL="0" marR="0" hangingPunct="0">
                        <a:spcBef>
                          <a:spcPts val="0"/>
                        </a:spcBef>
                        <a:spcAft>
                          <a:spcPts val="900"/>
                        </a:spcAft>
                      </a:pPr>
                      <a:r>
                        <a:rPr lang="en-US" sz="1200" kern="100" dirty="0">
                          <a:effectLst/>
                        </a:rPr>
                        <a:t>Total Number of Test Calls Attempted</a:t>
                      </a:r>
                      <a:endParaRPr lang="en-US" sz="1200" dirty="0">
                        <a:effectLst/>
                        <a:latin typeface="Times New Roman"/>
                        <a:ea typeface="MS Mincho"/>
                      </a:endParaRPr>
                    </a:p>
                  </a:txBody>
                  <a:tcPr marL="68580" marR="68580" marT="0" marB="0"/>
                </a:tc>
                <a:tc>
                  <a:txBody>
                    <a:bodyPr/>
                    <a:lstStyle/>
                    <a:p>
                      <a:pPr marL="0" marR="0" hangingPunct="0">
                        <a:spcBef>
                          <a:spcPts val="0"/>
                        </a:spcBef>
                        <a:spcAft>
                          <a:spcPts val="900"/>
                        </a:spcAft>
                      </a:pPr>
                      <a:r>
                        <a:rPr lang="en-US" sz="1200" kern="100" dirty="0">
                          <a:effectLst/>
                        </a:rPr>
                        <a:t>Total Number of Test Calls With Position Fix Returned</a:t>
                      </a:r>
                      <a:endParaRPr lang="en-US" sz="1200" dirty="0">
                        <a:effectLst/>
                        <a:latin typeface="Times New Roman"/>
                        <a:ea typeface="MS Mincho"/>
                      </a:endParaRPr>
                    </a:p>
                  </a:txBody>
                  <a:tcPr marL="68580" marR="68580" marT="0" marB="0"/>
                </a:tc>
                <a:tc>
                  <a:txBody>
                    <a:bodyPr/>
                    <a:lstStyle/>
                    <a:p>
                      <a:pPr marL="0" marR="0" hangingPunct="0">
                        <a:spcBef>
                          <a:spcPts val="0"/>
                        </a:spcBef>
                        <a:spcAft>
                          <a:spcPts val="900"/>
                        </a:spcAft>
                      </a:pPr>
                      <a:r>
                        <a:rPr lang="en-US" sz="1200" kern="100" dirty="0">
                          <a:effectLst/>
                        </a:rPr>
                        <a:t>Percentage of Test Calls with Position Fix Returned (Yield)</a:t>
                      </a:r>
                      <a:endParaRPr lang="en-US" sz="1200" dirty="0">
                        <a:effectLst/>
                        <a:latin typeface="Times New Roman"/>
                        <a:ea typeface="MS Mincho"/>
                      </a:endParaRPr>
                    </a:p>
                  </a:txBody>
                  <a:tcPr marL="68580" marR="68580" marT="0" marB="0"/>
                </a:tc>
              </a:tr>
              <a:tr h="276865">
                <a:tc>
                  <a:txBody>
                    <a:bodyPr/>
                    <a:lstStyle/>
                    <a:p>
                      <a:pPr marL="0" marR="0" hangingPunct="0">
                        <a:spcBef>
                          <a:spcPts val="0"/>
                        </a:spcBef>
                        <a:spcAft>
                          <a:spcPts val="900"/>
                        </a:spcAft>
                      </a:pPr>
                      <a:r>
                        <a:rPr lang="en-US" sz="1200" dirty="0">
                          <a:effectLst/>
                        </a:rPr>
                        <a:t>All Dense Urban Buildings </a:t>
                      </a:r>
                      <a:endParaRPr lang="en-US" sz="16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5174</a:t>
                      </a:r>
                      <a:endParaRPr lang="en-US" sz="12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4859</a:t>
                      </a:r>
                      <a:endParaRPr lang="en-US" sz="12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93.9%</a:t>
                      </a:r>
                      <a:endParaRPr lang="en-US" sz="1200" dirty="0">
                        <a:effectLst/>
                        <a:latin typeface="Times New Roman"/>
                        <a:ea typeface="MS Mincho"/>
                      </a:endParaRPr>
                    </a:p>
                  </a:txBody>
                  <a:tcPr marL="68580" marR="68580" marT="0" marB="0" anchor="ctr"/>
                </a:tc>
              </a:tr>
              <a:tr h="276865">
                <a:tc>
                  <a:txBody>
                    <a:bodyPr/>
                    <a:lstStyle/>
                    <a:p>
                      <a:pPr marL="0" marR="0" hangingPunct="0">
                        <a:spcBef>
                          <a:spcPts val="0"/>
                        </a:spcBef>
                        <a:spcAft>
                          <a:spcPts val="900"/>
                        </a:spcAft>
                      </a:pPr>
                      <a:r>
                        <a:rPr lang="en-US" sz="1200" dirty="0">
                          <a:effectLst/>
                        </a:rPr>
                        <a:t>All Urban Buildings </a:t>
                      </a:r>
                      <a:endParaRPr lang="en-US" sz="16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4444</a:t>
                      </a:r>
                      <a:endParaRPr lang="en-US" sz="12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4238</a:t>
                      </a:r>
                      <a:endParaRPr lang="en-US" sz="12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95.4%</a:t>
                      </a:r>
                      <a:endParaRPr lang="en-US" sz="1200" dirty="0">
                        <a:effectLst/>
                        <a:latin typeface="Times New Roman"/>
                        <a:ea typeface="MS Mincho"/>
                      </a:endParaRPr>
                    </a:p>
                  </a:txBody>
                  <a:tcPr marL="68580" marR="68580" marT="0" marB="0" anchor="ctr"/>
                </a:tc>
              </a:tr>
              <a:tr h="276865">
                <a:tc>
                  <a:txBody>
                    <a:bodyPr/>
                    <a:lstStyle/>
                    <a:p>
                      <a:pPr marL="0" marR="0" hangingPunct="0">
                        <a:spcBef>
                          <a:spcPts val="0"/>
                        </a:spcBef>
                        <a:spcAft>
                          <a:spcPts val="900"/>
                        </a:spcAft>
                      </a:pPr>
                      <a:r>
                        <a:rPr lang="en-US" sz="1200" dirty="0">
                          <a:effectLst/>
                        </a:rPr>
                        <a:t>All Suburban Buildings </a:t>
                      </a:r>
                      <a:endParaRPr lang="en-US" sz="16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3581</a:t>
                      </a:r>
                      <a:endParaRPr lang="en-US" sz="12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3581</a:t>
                      </a:r>
                      <a:endParaRPr lang="en-US" sz="12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100.0%</a:t>
                      </a:r>
                      <a:endParaRPr lang="en-US" sz="1200" dirty="0">
                        <a:effectLst/>
                        <a:latin typeface="Times New Roman"/>
                        <a:ea typeface="MS Mincho"/>
                      </a:endParaRPr>
                    </a:p>
                  </a:txBody>
                  <a:tcPr marL="68580" marR="68580" marT="0" marB="0" anchor="ctr"/>
                </a:tc>
              </a:tr>
              <a:tr h="276865">
                <a:tc>
                  <a:txBody>
                    <a:bodyPr/>
                    <a:lstStyle/>
                    <a:p>
                      <a:pPr marL="0" marR="0" hangingPunct="0">
                        <a:spcBef>
                          <a:spcPts val="0"/>
                        </a:spcBef>
                        <a:spcAft>
                          <a:spcPts val="900"/>
                        </a:spcAft>
                      </a:pPr>
                      <a:r>
                        <a:rPr lang="en-US" sz="1200" dirty="0">
                          <a:effectLst/>
                        </a:rPr>
                        <a:t>All Rural Buildings </a:t>
                      </a:r>
                      <a:endParaRPr lang="en-US" sz="16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843</a:t>
                      </a:r>
                      <a:endParaRPr lang="en-US" sz="12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820</a:t>
                      </a:r>
                      <a:endParaRPr lang="en-US" sz="12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97.3%</a:t>
                      </a:r>
                      <a:endParaRPr lang="en-US" sz="1200" dirty="0">
                        <a:effectLst/>
                        <a:latin typeface="Times New Roman"/>
                        <a:ea typeface="MS Mincho"/>
                      </a:endParaRPr>
                    </a:p>
                  </a:txBody>
                  <a:tcPr marL="68580" marR="68580" marT="0" marB="0" anchor="ct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2220150450"/>
              </p:ext>
            </p:extLst>
          </p:nvPr>
        </p:nvGraphicFramePr>
        <p:xfrm>
          <a:off x="654426" y="4263237"/>
          <a:ext cx="7385486" cy="1775857"/>
        </p:xfrm>
        <a:graphic>
          <a:graphicData uri="http://schemas.openxmlformats.org/drawingml/2006/table">
            <a:tbl>
              <a:tblPr firstRow="1" firstCol="1" bandRow="1">
                <a:tableStyleId>{5C22544A-7EE6-4342-B048-85BDC9FD1C3A}</a:tableStyleId>
              </a:tblPr>
              <a:tblGrid>
                <a:gridCol w="1845970"/>
                <a:gridCol w="1846773"/>
                <a:gridCol w="1845970"/>
                <a:gridCol w="1846773"/>
              </a:tblGrid>
              <a:tr h="344389">
                <a:tc>
                  <a:txBody>
                    <a:bodyPr/>
                    <a:lstStyle/>
                    <a:p>
                      <a:pPr marL="0" marR="0" hangingPunct="0">
                        <a:spcBef>
                          <a:spcPts val="0"/>
                        </a:spcBef>
                        <a:spcAft>
                          <a:spcPts val="900"/>
                        </a:spcAft>
                      </a:pPr>
                      <a:r>
                        <a:rPr lang="en-GB" sz="1000" dirty="0">
                          <a:effectLst/>
                        </a:rPr>
                        <a:t> </a:t>
                      </a:r>
                      <a:endParaRPr lang="en-US" sz="1000" dirty="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200" dirty="0">
                          <a:effectLst/>
                        </a:rPr>
                        <a:t>Average Duration</a:t>
                      </a:r>
                      <a:endParaRPr lang="en-US" sz="1200" dirty="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200" dirty="0">
                          <a:effectLst/>
                        </a:rPr>
                        <a:t>Standard Deviation</a:t>
                      </a:r>
                      <a:endParaRPr lang="en-US" sz="1200" dirty="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200" dirty="0">
                          <a:effectLst/>
                        </a:rPr>
                        <a:t>90</a:t>
                      </a:r>
                      <a:r>
                        <a:rPr lang="en-GB" sz="1200" baseline="30000" dirty="0">
                          <a:effectLst/>
                        </a:rPr>
                        <a:t>th</a:t>
                      </a:r>
                      <a:r>
                        <a:rPr lang="en-GB" sz="1200" dirty="0">
                          <a:effectLst/>
                        </a:rPr>
                        <a:t> Percentile</a:t>
                      </a:r>
                      <a:endParaRPr lang="en-US" sz="1200" dirty="0">
                        <a:effectLst/>
                        <a:latin typeface="Times New Roman"/>
                        <a:ea typeface="MS Mincho"/>
                      </a:endParaRPr>
                    </a:p>
                  </a:txBody>
                  <a:tcPr marL="68580" marR="68580" marT="0" marB="0"/>
                </a:tc>
              </a:tr>
              <a:tr h="355236">
                <a:tc>
                  <a:txBody>
                    <a:bodyPr/>
                    <a:lstStyle/>
                    <a:p>
                      <a:pPr marL="0" marR="0" hangingPunct="0">
                        <a:spcBef>
                          <a:spcPts val="0"/>
                        </a:spcBef>
                        <a:spcAft>
                          <a:spcPts val="900"/>
                        </a:spcAft>
                      </a:pPr>
                      <a:r>
                        <a:rPr lang="en-US" sz="1200" dirty="0">
                          <a:effectLst/>
                        </a:rPr>
                        <a:t>All Dense Urban Buildings </a:t>
                      </a:r>
                      <a:endParaRPr lang="en-US" sz="16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27.36</a:t>
                      </a:r>
                      <a:endParaRPr lang="en-US" sz="12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0.61</a:t>
                      </a:r>
                      <a:endParaRPr lang="en-US" sz="12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27.45</a:t>
                      </a:r>
                      <a:endParaRPr lang="en-US" sz="1200" dirty="0">
                        <a:effectLst/>
                        <a:latin typeface="Times New Roman"/>
                        <a:ea typeface="MS Mincho"/>
                      </a:endParaRPr>
                    </a:p>
                  </a:txBody>
                  <a:tcPr marL="68580" marR="68580" marT="0" marB="0" anchor="ctr"/>
                </a:tc>
              </a:tr>
              <a:tr h="355236">
                <a:tc>
                  <a:txBody>
                    <a:bodyPr/>
                    <a:lstStyle/>
                    <a:p>
                      <a:pPr marL="0" marR="0" hangingPunct="0">
                        <a:spcBef>
                          <a:spcPts val="0"/>
                        </a:spcBef>
                        <a:spcAft>
                          <a:spcPts val="900"/>
                        </a:spcAft>
                      </a:pPr>
                      <a:r>
                        <a:rPr lang="en-US" sz="1200" dirty="0">
                          <a:effectLst/>
                        </a:rPr>
                        <a:t>All Urban Buildings </a:t>
                      </a:r>
                      <a:endParaRPr lang="en-US" sz="16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27.40</a:t>
                      </a:r>
                      <a:endParaRPr lang="en-US" sz="12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0.48</a:t>
                      </a:r>
                      <a:endParaRPr lang="en-US" sz="12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27.64</a:t>
                      </a:r>
                      <a:endParaRPr lang="en-US" sz="1200" dirty="0">
                        <a:effectLst/>
                        <a:latin typeface="Times New Roman"/>
                        <a:ea typeface="MS Mincho"/>
                      </a:endParaRPr>
                    </a:p>
                  </a:txBody>
                  <a:tcPr marL="68580" marR="68580" marT="0" marB="0" anchor="ctr"/>
                </a:tc>
              </a:tr>
              <a:tr h="355236">
                <a:tc>
                  <a:txBody>
                    <a:bodyPr/>
                    <a:lstStyle/>
                    <a:p>
                      <a:pPr marL="0" marR="0" hangingPunct="0">
                        <a:spcBef>
                          <a:spcPts val="0"/>
                        </a:spcBef>
                        <a:spcAft>
                          <a:spcPts val="900"/>
                        </a:spcAft>
                      </a:pPr>
                      <a:r>
                        <a:rPr lang="en-US" sz="1200" dirty="0">
                          <a:effectLst/>
                        </a:rPr>
                        <a:t>All Suburban Buildings </a:t>
                      </a:r>
                      <a:endParaRPr lang="en-US" sz="16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27.39</a:t>
                      </a:r>
                      <a:endParaRPr lang="en-US" sz="12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0.52</a:t>
                      </a:r>
                      <a:endParaRPr lang="en-US" sz="12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27.52</a:t>
                      </a:r>
                      <a:endParaRPr lang="en-US" sz="1200" dirty="0">
                        <a:effectLst/>
                        <a:latin typeface="Times New Roman"/>
                        <a:ea typeface="MS Mincho"/>
                      </a:endParaRPr>
                    </a:p>
                  </a:txBody>
                  <a:tcPr marL="68580" marR="68580" marT="0" marB="0" anchor="ctr"/>
                </a:tc>
              </a:tr>
              <a:tr h="355236">
                <a:tc>
                  <a:txBody>
                    <a:bodyPr/>
                    <a:lstStyle/>
                    <a:p>
                      <a:pPr marL="0" marR="0" hangingPunct="0">
                        <a:spcBef>
                          <a:spcPts val="0"/>
                        </a:spcBef>
                        <a:spcAft>
                          <a:spcPts val="900"/>
                        </a:spcAft>
                      </a:pPr>
                      <a:r>
                        <a:rPr lang="en-US" sz="1200" dirty="0">
                          <a:effectLst/>
                        </a:rPr>
                        <a:t>All Rural Buildings </a:t>
                      </a:r>
                      <a:endParaRPr lang="en-US" sz="16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27.56</a:t>
                      </a:r>
                      <a:endParaRPr lang="en-US" sz="12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0.35</a:t>
                      </a:r>
                      <a:endParaRPr lang="en-US" sz="1200" dirty="0">
                        <a:effectLst/>
                        <a:latin typeface="Times New Roman"/>
                        <a:ea typeface="MS Mincho"/>
                      </a:endParaRPr>
                    </a:p>
                  </a:txBody>
                  <a:tcPr marL="68580" marR="68580" marT="0" marB="0" anchor="ctr"/>
                </a:tc>
                <a:tc>
                  <a:txBody>
                    <a:bodyPr/>
                    <a:lstStyle/>
                    <a:p>
                      <a:pPr marL="0" marR="0" algn="ctr" hangingPunct="0">
                        <a:spcBef>
                          <a:spcPts val="0"/>
                        </a:spcBef>
                        <a:spcAft>
                          <a:spcPts val="900"/>
                        </a:spcAft>
                      </a:pPr>
                      <a:r>
                        <a:rPr lang="en-US" sz="1200" dirty="0">
                          <a:effectLst/>
                        </a:rPr>
                        <a:t>27.86</a:t>
                      </a:r>
                      <a:endParaRPr lang="en-US" sz="1200" dirty="0">
                        <a:effectLst/>
                        <a:latin typeface="Times New Roman"/>
                        <a:ea typeface="MS Mincho"/>
                      </a:endParaRPr>
                    </a:p>
                  </a:txBody>
                  <a:tcPr marL="68580" marR="68580" marT="0" marB="0" anchor="ctr"/>
                </a:tc>
              </a:tr>
            </a:tbl>
          </a:graphicData>
        </a:graphic>
      </p:graphicFrame>
      <p:sp>
        <p:nvSpPr>
          <p:cNvPr id="3" name="TextBox 2"/>
          <p:cNvSpPr txBox="1"/>
          <p:nvPr/>
        </p:nvSpPr>
        <p:spPr>
          <a:xfrm>
            <a:off x="702245" y="897616"/>
            <a:ext cx="7576458" cy="584775"/>
          </a:xfrm>
          <a:prstGeom prst="rect">
            <a:avLst/>
          </a:prstGeom>
          <a:noFill/>
        </p:spPr>
        <p:txBody>
          <a:bodyPr wrap="square" rtlCol="0">
            <a:spAutoFit/>
          </a:bodyPr>
          <a:lstStyle/>
          <a:p>
            <a:r>
              <a:rPr lang="en-US" sz="1600" i="1" dirty="0" smtClean="0"/>
              <a:t>Yield: Ratio of Number of Calls with Position Fix Returned/Total Number of Test Calls Attempted</a:t>
            </a:r>
            <a:endParaRPr lang="en-US" sz="1600" i="1" dirty="0"/>
          </a:p>
        </p:txBody>
      </p:sp>
      <p:sp>
        <p:nvSpPr>
          <p:cNvPr id="8" name="TextBox 7"/>
          <p:cNvSpPr txBox="1"/>
          <p:nvPr/>
        </p:nvSpPr>
        <p:spPr>
          <a:xfrm>
            <a:off x="607244" y="3592706"/>
            <a:ext cx="7586730" cy="584775"/>
          </a:xfrm>
          <a:prstGeom prst="rect">
            <a:avLst/>
          </a:prstGeom>
          <a:noFill/>
        </p:spPr>
        <p:txBody>
          <a:bodyPr wrap="square" rtlCol="0">
            <a:spAutoFit/>
          </a:bodyPr>
          <a:lstStyle/>
          <a:p>
            <a:r>
              <a:rPr lang="en-US" sz="1600" i="1" dirty="0" smtClean="0"/>
              <a:t>Time to Fix: Time to Fix within the 30 sec timeout as specified by FCC Test Plan (OET-71)</a:t>
            </a:r>
            <a:endParaRPr lang="en-US" sz="1600" i="1" dirty="0"/>
          </a:p>
        </p:txBody>
      </p:sp>
    </p:spTree>
    <p:extLst>
      <p:ext uri="{BB962C8B-B14F-4D97-AF65-F5344CB8AC3E}">
        <p14:creationId xmlns:p14="http://schemas.microsoft.com/office/powerpoint/2010/main" val="2059154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sz="2800" dirty="0" smtClean="0">
                <a:ea typeface="+mj-ea"/>
              </a:rPr>
              <a:t>Public Safety Requirements from the CSRIC Report</a:t>
            </a:r>
            <a:endParaRPr lang="en-US" sz="2800" dirty="0">
              <a:ea typeface="+mj-ea"/>
            </a:endParaRPr>
          </a:p>
        </p:txBody>
      </p:sp>
      <p:sp>
        <p:nvSpPr>
          <p:cNvPr id="27651" name="Date Placeholder 2"/>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48E830E-F898-4637-8BEC-2F4290007076}" type="datetime4">
              <a:rPr lang="en-US" sz="900">
                <a:solidFill>
                  <a:srgbClr val="B6B8BC"/>
                </a:solidFill>
              </a:rPr>
              <a:pPr eaLnBrk="1" hangingPunct="1"/>
              <a:t>June 11, 2013</a:t>
            </a:fld>
            <a:r>
              <a:rPr lang="en-US" sz="900" dirty="0">
                <a:solidFill>
                  <a:srgbClr val="B6B8BC"/>
                </a:solidFill>
              </a:rPr>
              <a:t>   |   </a:t>
            </a:r>
            <a:fld id="{3E43C7D9-35C6-4FE8-8901-A16832A972E0}" type="slidenum">
              <a:rPr lang="en-US" sz="900">
                <a:solidFill>
                  <a:srgbClr val="B6B8BC"/>
                </a:solidFill>
              </a:rPr>
              <a:pPr eaLnBrk="1" hangingPunct="1"/>
              <a:t>12</a:t>
            </a:fld>
            <a:endParaRPr lang="en-US" sz="900" dirty="0">
              <a:solidFill>
                <a:srgbClr val="B6B8BC"/>
              </a:solidFill>
            </a:endParaRPr>
          </a:p>
        </p:txBody>
      </p:sp>
      <p:sp>
        <p:nvSpPr>
          <p:cNvPr id="3" name="Content Placeholder 2"/>
          <p:cNvSpPr>
            <a:spLocks noGrp="1"/>
          </p:cNvSpPr>
          <p:nvPr>
            <p:ph idx="1"/>
          </p:nvPr>
        </p:nvSpPr>
        <p:spPr>
          <a:xfrm>
            <a:off x="457200" y="1306834"/>
            <a:ext cx="8229600" cy="4512733"/>
          </a:xfrm>
        </p:spPr>
        <p:txBody>
          <a:bodyPr>
            <a:normAutofit lnSpcReduction="10000"/>
          </a:bodyPr>
          <a:lstStyle/>
          <a:p>
            <a:pPr>
              <a:lnSpc>
                <a:spcPct val="110000"/>
              </a:lnSpc>
              <a:spcBef>
                <a:spcPts val="4800"/>
              </a:spcBef>
            </a:pPr>
            <a:r>
              <a:rPr lang="en-US" dirty="0"/>
              <a:t>Public safety expects that standardization, commercial availability and deployment of such </a:t>
            </a:r>
            <a:r>
              <a:rPr lang="en-US" b="1" dirty="0"/>
              <a:t>[emerging</a:t>
            </a:r>
            <a:r>
              <a:rPr lang="en-US" dirty="0"/>
              <a:t>] technologies are priorities for all </a:t>
            </a:r>
            <a:r>
              <a:rPr lang="en-US" dirty="0" smtClean="0"/>
              <a:t>stakeholder</a:t>
            </a:r>
          </a:p>
          <a:p>
            <a:pPr>
              <a:lnSpc>
                <a:spcPct val="110000"/>
              </a:lnSpc>
              <a:spcBef>
                <a:spcPts val="4800"/>
              </a:spcBef>
            </a:pPr>
            <a:r>
              <a:rPr lang="en-US" dirty="0" smtClean="0"/>
              <a:t>Public Safety desires reliable and consistent caller location information to a specific </a:t>
            </a:r>
            <a:r>
              <a:rPr lang="en-US" b="1" dirty="0" smtClean="0"/>
              <a:t>dispatch-able building </a:t>
            </a:r>
            <a:r>
              <a:rPr lang="en-US" dirty="0" smtClean="0"/>
              <a:t>(</a:t>
            </a:r>
            <a:r>
              <a:rPr lang="en-US" b="1" dirty="0" smtClean="0"/>
              <a:t>and floor </a:t>
            </a:r>
            <a:r>
              <a:rPr lang="en-US" dirty="0" smtClean="0"/>
              <a:t>in multi-story environments)</a:t>
            </a:r>
          </a:p>
          <a:p>
            <a:pPr>
              <a:lnSpc>
                <a:spcPct val="110000"/>
              </a:lnSpc>
              <a:spcBef>
                <a:spcPts val="4800"/>
              </a:spcBef>
            </a:pPr>
            <a:r>
              <a:rPr lang="en-US" b="1" dirty="0"/>
              <a:t>Tighter performance [than 50 meter accuracy] is required</a:t>
            </a:r>
            <a:r>
              <a:rPr lang="en-US" dirty="0"/>
              <a:t>, particularly in urban and dense urban environments to narrow the search ring to a single building or a more reasonable number of adjacent buildings</a:t>
            </a:r>
          </a:p>
          <a:p>
            <a:pPr>
              <a:lnSpc>
                <a:spcPct val="110000"/>
              </a:lnSpc>
              <a:spcBef>
                <a:spcPts val="4800"/>
              </a:spcBef>
            </a:pPr>
            <a:r>
              <a:rPr lang="en-US" dirty="0" smtClean="0"/>
              <a:t>Lacking the specific building and floor, the desire would be for the </a:t>
            </a:r>
            <a:r>
              <a:rPr lang="en-US" b="1" dirty="0" smtClean="0"/>
              <a:t>smallest possible search ring</a:t>
            </a:r>
          </a:p>
          <a:p>
            <a:pPr>
              <a:lnSpc>
                <a:spcPct val="110000"/>
              </a:lnSpc>
              <a:spcBef>
                <a:spcPts val="4800"/>
              </a:spcBef>
            </a:pPr>
            <a:endParaRPr lang="en-US" dirty="0" smtClean="0"/>
          </a:p>
        </p:txBody>
      </p:sp>
    </p:spTree>
    <p:extLst>
      <p:ext uri="{BB962C8B-B14F-4D97-AF65-F5344CB8AC3E}">
        <p14:creationId xmlns:p14="http://schemas.microsoft.com/office/powerpoint/2010/main" val="11951455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Urban Search Ring Results</a:t>
            </a:r>
            <a:endParaRPr lang="en-US" dirty="0"/>
          </a:p>
        </p:txBody>
      </p:sp>
      <p:sp>
        <p:nvSpPr>
          <p:cNvPr id="3" name="Date Placeholder 2"/>
          <p:cNvSpPr>
            <a:spLocks noGrp="1"/>
          </p:cNvSpPr>
          <p:nvPr>
            <p:ph type="dt" sz="half" idx="10"/>
          </p:nvPr>
        </p:nvSpPr>
        <p:spPr/>
        <p:txBody>
          <a:bodyPr/>
          <a:lstStyle/>
          <a:p>
            <a:fld id="{74FD2866-451E-4809-9B76-B1EAB2502661}" type="datetime4">
              <a:rPr lang="en-US" smtClean="0"/>
              <a:pPr/>
              <a:t>June 11, 2013</a:t>
            </a:fld>
            <a:r>
              <a:rPr lang="en-US" dirty="0" smtClean="0"/>
              <a:t>   |   </a:t>
            </a:r>
            <a:fld id="{ECDB73DA-E59F-4B67-8D69-6D19FE2E2AA2}" type="slidenum">
              <a:rPr lang="en-US" smtClean="0"/>
              <a:pPr/>
              <a:t>13</a:t>
            </a:fld>
            <a:endParaRPr lang="en-US" dirty="0"/>
          </a:p>
        </p:txBody>
      </p:sp>
      <p:sp>
        <p:nvSpPr>
          <p:cNvPr id="4" name="Footer Placeholder 3"/>
          <p:cNvSpPr>
            <a:spLocks noGrp="1"/>
          </p:cNvSpPr>
          <p:nvPr>
            <p:ph type="ftr" sz="quarter" idx="11"/>
          </p:nvPr>
        </p:nvSpPr>
        <p:spPr/>
        <p:txBody>
          <a:bodyPr/>
          <a:lstStyle/>
          <a:p>
            <a:r>
              <a:rPr lang="en-US" dirty="0" smtClean="0"/>
              <a:t>© 2012 NextNav LLC. All Rights Reserved.</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3889"/>
          <a:stretch/>
        </p:blipFill>
        <p:spPr>
          <a:xfrm>
            <a:off x="186263" y="716534"/>
            <a:ext cx="7874000" cy="5502729"/>
          </a:xfrm>
          <a:prstGeom prst="rect">
            <a:avLst/>
          </a:prstGeom>
        </p:spPr>
      </p:pic>
      <p:sp>
        <p:nvSpPr>
          <p:cNvPr id="9" name="Oval 8"/>
          <p:cNvSpPr/>
          <p:nvPr/>
        </p:nvSpPr>
        <p:spPr>
          <a:xfrm rot="646014">
            <a:off x="167152" y="770973"/>
            <a:ext cx="7503277" cy="5349864"/>
          </a:xfrm>
          <a:prstGeom prst="ellipse">
            <a:avLst/>
          </a:prstGeom>
          <a:solidFill>
            <a:schemeClr val="accent1">
              <a:alpha val="28000"/>
            </a:schemeClr>
          </a:solidFill>
          <a:ln w="19050">
            <a:solidFill>
              <a:schemeClr val="tx1">
                <a:lumMod val="50000"/>
              </a:schemeClr>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AGPS Based Solution</a:t>
            </a:r>
          </a:p>
          <a:p>
            <a:pPr algn="ctr"/>
            <a:r>
              <a:rPr lang="en-US" dirty="0" smtClean="0"/>
              <a:t>~200m</a:t>
            </a:r>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smtClean="0"/>
          </a:p>
          <a:p>
            <a:pPr algn="ctr"/>
            <a:endParaRPr lang="en-US" dirty="0"/>
          </a:p>
        </p:txBody>
      </p:sp>
      <p:sp>
        <p:nvSpPr>
          <p:cNvPr id="8" name="Oval 7"/>
          <p:cNvSpPr/>
          <p:nvPr/>
        </p:nvSpPr>
        <p:spPr>
          <a:xfrm rot="646014">
            <a:off x="1462387" y="1234758"/>
            <a:ext cx="5045129" cy="4549868"/>
          </a:xfrm>
          <a:prstGeom prst="ellipse">
            <a:avLst/>
          </a:prstGeom>
          <a:solidFill>
            <a:schemeClr val="accent1">
              <a:alpha val="25000"/>
            </a:schemeClr>
          </a:solidFill>
          <a:ln w="19050">
            <a:solidFill>
              <a:schemeClr val="tx1">
                <a:lumMod val="50000"/>
              </a:schemeClr>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Location Solution Provider</a:t>
            </a:r>
          </a:p>
          <a:p>
            <a:pPr algn="ctr"/>
            <a:r>
              <a:rPr lang="en-US" dirty="0" smtClean="0"/>
              <a:t>~150m</a:t>
            </a:r>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p:txBody>
      </p:sp>
      <p:sp>
        <p:nvSpPr>
          <p:cNvPr id="7" name="Oval 6"/>
          <p:cNvSpPr/>
          <p:nvPr/>
        </p:nvSpPr>
        <p:spPr>
          <a:xfrm rot="483081">
            <a:off x="3359991" y="2333363"/>
            <a:ext cx="1337734" cy="931333"/>
          </a:xfrm>
          <a:prstGeom prst="ellipse">
            <a:avLst/>
          </a:prstGeom>
          <a:solidFill>
            <a:schemeClr val="accent1">
              <a:alpha val="14000"/>
            </a:schemeClr>
          </a:solidFill>
          <a:ln w="19050">
            <a:solidFill>
              <a:srgbClr val="FFFF00"/>
            </a:solidFill>
            <a:prstDash val="dash"/>
          </a:ln>
        </p:spPr>
        <p:style>
          <a:lnRef idx="1">
            <a:schemeClr val="accent1"/>
          </a:lnRef>
          <a:fillRef idx="3">
            <a:schemeClr val="accent1"/>
          </a:fillRef>
          <a:effectRef idx="2">
            <a:schemeClr val="accent1"/>
          </a:effectRef>
          <a:fontRef idx="minor">
            <a:schemeClr val="lt1"/>
          </a:fontRef>
        </p:style>
        <p:txBody>
          <a:bodyPr wrap="none" rtlCol="0" anchor="ctr"/>
          <a:lstStyle/>
          <a:p>
            <a:pPr algn="ctr"/>
            <a:r>
              <a:rPr lang="en-US" dirty="0" smtClean="0"/>
              <a:t>MBS</a:t>
            </a:r>
          </a:p>
          <a:p>
            <a:pPr algn="ctr"/>
            <a:r>
              <a:rPr lang="en-US" dirty="0" smtClean="0"/>
              <a:t>~50m</a:t>
            </a:r>
            <a:endParaRPr lang="en-US" dirty="0"/>
          </a:p>
        </p:txBody>
      </p:sp>
      <p:sp>
        <p:nvSpPr>
          <p:cNvPr id="10" name="Rectangle 9"/>
          <p:cNvSpPr/>
          <p:nvPr/>
        </p:nvSpPr>
        <p:spPr>
          <a:xfrm>
            <a:off x="7166020" y="785813"/>
            <a:ext cx="1876154" cy="193681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r>
              <a:rPr lang="en-US" sz="1200" b="1" i="1" dirty="0" smtClean="0"/>
              <a:t>“Horizontal position fixes that substantially exceed 50 meter accuracy provide only general location information…”</a:t>
            </a:r>
          </a:p>
          <a:p>
            <a:endParaRPr lang="en-US" sz="1200" b="1" i="1" dirty="0"/>
          </a:p>
          <a:p>
            <a:r>
              <a:rPr lang="en-US" sz="1200" dirty="0" smtClean="0"/>
              <a:t> - from the conclusions of the CSRIC report</a:t>
            </a:r>
            <a:endParaRPr lang="en-US" sz="1200" dirty="0"/>
          </a:p>
        </p:txBody>
      </p:sp>
      <p:cxnSp>
        <p:nvCxnSpPr>
          <p:cNvPr id="12" name="Straight Arrow Connector 11"/>
          <p:cNvCxnSpPr/>
          <p:nvPr/>
        </p:nvCxnSpPr>
        <p:spPr>
          <a:xfrm flipH="1" flipV="1">
            <a:off x="4756355" y="2963333"/>
            <a:ext cx="2848028" cy="482572"/>
          </a:xfrm>
          <a:prstGeom prst="straightConnector1">
            <a:avLst/>
          </a:prstGeom>
          <a:ln w="2857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rot="550739">
            <a:off x="4749794" y="3213083"/>
            <a:ext cx="2839239" cy="646331"/>
          </a:xfrm>
          <a:prstGeom prst="rect">
            <a:avLst/>
          </a:prstGeom>
          <a:noFill/>
        </p:spPr>
        <p:txBody>
          <a:bodyPr wrap="none" rtlCol="0">
            <a:spAutoFit/>
          </a:bodyPr>
          <a:lstStyle/>
          <a:p>
            <a:pPr algn="ctr"/>
            <a:r>
              <a:rPr lang="en-US" b="1" dirty="0" smtClean="0">
                <a:solidFill>
                  <a:srgbClr val="FFFF00"/>
                </a:solidFill>
              </a:rPr>
              <a:t>90% reduction in search</a:t>
            </a:r>
          </a:p>
          <a:p>
            <a:pPr algn="ctr"/>
            <a:r>
              <a:rPr lang="en-US" b="1" dirty="0" smtClean="0">
                <a:solidFill>
                  <a:srgbClr val="FFFF00"/>
                </a:solidFill>
              </a:rPr>
              <a:t>Area with MBS</a:t>
            </a:r>
            <a:endParaRPr lang="en-US" b="1" dirty="0">
              <a:solidFill>
                <a:srgbClr val="FFFF00"/>
              </a:solidFill>
            </a:endParaRPr>
          </a:p>
        </p:txBody>
      </p:sp>
      <p:sp>
        <p:nvSpPr>
          <p:cNvPr id="15" name="TextBox 14"/>
          <p:cNvSpPr txBox="1"/>
          <p:nvPr/>
        </p:nvSpPr>
        <p:spPr>
          <a:xfrm>
            <a:off x="186263" y="5884360"/>
            <a:ext cx="1998137" cy="33855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800" i="1" dirty="0" smtClean="0"/>
              <a:t>Average Urban / Dense accuracy at 67% confidence level; source: CSRIC.</a:t>
            </a:r>
            <a:endParaRPr lang="en-US" sz="800" i="1" dirty="0"/>
          </a:p>
        </p:txBody>
      </p:sp>
    </p:spTree>
    <p:extLst>
      <p:ext uri="{BB962C8B-B14F-4D97-AF65-F5344CB8AC3E}">
        <p14:creationId xmlns:p14="http://schemas.microsoft.com/office/powerpoint/2010/main" val="15067528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MBS Specification Impacts LTE/LPP</a:t>
            </a:r>
            <a:endParaRPr lang="en-US" dirty="0"/>
          </a:p>
        </p:txBody>
      </p:sp>
      <p:sp>
        <p:nvSpPr>
          <p:cNvPr id="3" name="Content Placeholder 2"/>
          <p:cNvSpPr>
            <a:spLocks noGrp="1"/>
          </p:cNvSpPr>
          <p:nvPr>
            <p:ph idx="1"/>
          </p:nvPr>
        </p:nvSpPr>
        <p:spPr>
          <a:xfrm>
            <a:off x="457199" y="939801"/>
            <a:ext cx="8318665" cy="5104606"/>
          </a:xfrm>
        </p:spPr>
        <p:txBody>
          <a:bodyPr/>
          <a:lstStyle/>
          <a:p>
            <a:pPr lvl="1"/>
            <a:endParaRPr lang="en-US" dirty="0" smtClean="0"/>
          </a:p>
          <a:p>
            <a:r>
              <a:rPr lang="en-US" dirty="0" smtClean="0"/>
              <a:t>MBS is defined as a GNSS positioning method</a:t>
            </a:r>
          </a:p>
          <a:p>
            <a:r>
              <a:rPr lang="en-US" dirty="0" smtClean="0"/>
              <a:t>Changes required for MBS Standalone Mode</a:t>
            </a:r>
          </a:p>
          <a:p>
            <a:pPr lvl="1"/>
            <a:endParaRPr lang="en-US" dirty="0" smtClean="0"/>
          </a:p>
          <a:p>
            <a:pPr lvl="1"/>
            <a:r>
              <a:rPr lang="en-US" dirty="0" smtClean="0"/>
              <a:t>The GNSS-ID IE is updated to add MBS.</a:t>
            </a:r>
          </a:p>
          <a:p>
            <a:pPr lvl="1"/>
            <a:r>
              <a:rPr lang="en-US" dirty="0"/>
              <a:t>The GNSS-ID-Bitmap is updated to include </a:t>
            </a:r>
            <a:r>
              <a:rPr lang="en-US" dirty="0" smtClean="0"/>
              <a:t>MBS.</a:t>
            </a:r>
          </a:p>
          <a:p>
            <a:pPr lvl="1"/>
            <a:r>
              <a:rPr lang="en-US" dirty="0"/>
              <a:t>The GNSS-SignalID and GNSS-SignalIDs IEs </a:t>
            </a:r>
            <a:r>
              <a:rPr lang="en-US" dirty="0" smtClean="0"/>
              <a:t>interpretation/explanation are </a:t>
            </a:r>
            <a:r>
              <a:rPr lang="en-US" dirty="0"/>
              <a:t>updated to add </a:t>
            </a:r>
            <a:r>
              <a:rPr lang="en-US" dirty="0" smtClean="0"/>
              <a:t>MBS M1 </a:t>
            </a:r>
            <a:r>
              <a:rPr lang="en-US" dirty="0"/>
              <a:t>signal</a:t>
            </a:r>
            <a:r>
              <a:rPr lang="en-US" dirty="0" smtClean="0"/>
              <a:t>.</a:t>
            </a:r>
          </a:p>
        </p:txBody>
      </p:sp>
      <p:sp>
        <p:nvSpPr>
          <p:cNvPr id="4" name="Date Placeholder 3"/>
          <p:cNvSpPr>
            <a:spLocks noGrp="1"/>
          </p:cNvSpPr>
          <p:nvPr>
            <p:ph type="dt" sz="half" idx="10"/>
          </p:nvPr>
        </p:nvSpPr>
        <p:spPr/>
        <p:txBody>
          <a:bodyPr/>
          <a:lstStyle/>
          <a:p>
            <a:fld id="{5F6E1C53-A120-C647-96D9-0E51A69B1EC0}" type="datetime4">
              <a:rPr lang="en-US" smtClean="0"/>
              <a:pPr/>
              <a:t>June 11, 2013</a:t>
            </a:fld>
            <a:r>
              <a:rPr lang="en-US" dirty="0" smtClean="0"/>
              <a:t>   |   </a:t>
            </a:r>
            <a:fld id="{FA90C538-551D-3444-A7B8-069EFE226421}" type="slidenum">
              <a:rPr lang="en-US" smtClean="0"/>
              <a:pPr/>
              <a:t>14</a:t>
            </a:fld>
            <a:endParaRPr lang="en-US" dirty="0"/>
          </a:p>
        </p:txBody>
      </p:sp>
      <p:sp>
        <p:nvSpPr>
          <p:cNvPr id="5" name="Footer Placeholder 4"/>
          <p:cNvSpPr>
            <a:spLocks noGrp="1"/>
          </p:cNvSpPr>
          <p:nvPr>
            <p:ph type="ftr" sz="quarter" idx="11"/>
          </p:nvPr>
        </p:nvSpPr>
        <p:spPr/>
        <p:txBody>
          <a:bodyPr/>
          <a:lstStyle/>
          <a:p>
            <a:r>
              <a:rPr lang="en-US" dirty="0" smtClean="0"/>
              <a:t>© 2013 NextNav LLC. All Rights Reserved.</a:t>
            </a:r>
          </a:p>
        </p:txBody>
      </p:sp>
    </p:spTree>
    <p:extLst>
      <p:ext uri="{BB962C8B-B14F-4D97-AF65-F5344CB8AC3E}">
        <p14:creationId xmlns:p14="http://schemas.microsoft.com/office/powerpoint/2010/main" val="16833156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MBS Specification Impacts LTE/LPP</a:t>
            </a:r>
            <a:endParaRPr lang="en-US" dirty="0"/>
          </a:p>
        </p:txBody>
      </p:sp>
      <p:sp>
        <p:nvSpPr>
          <p:cNvPr id="3" name="Content Placeholder 2"/>
          <p:cNvSpPr>
            <a:spLocks noGrp="1"/>
          </p:cNvSpPr>
          <p:nvPr>
            <p:ph idx="1"/>
          </p:nvPr>
        </p:nvSpPr>
        <p:spPr>
          <a:xfrm>
            <a:off x="457199" y="939801"/>
            <a:ext cx="8318665" cy="5104606"/>
          </a:xfrm>
        </p:spPr>
        <p:txBody>
          <a:bodyPr/>
          <a:lstStyle/>
          <a:p>
            <a:pPr lvl="1"/>
            <a:endParaRPr lang="en-US" dirty="0" smtClean="0"/>
          </a:p>
          <a:p>
            <a:r>
              <a:rPr lang="en-US" dirty="0" smtClean="0"/>
              <a:t>MBS is defined as a GNSS positioning method</a:t>
            </a:r>
          </a:p>
          <a:p>
            <a:r>
              <a:rPr lang="en-US" dirty="0" smtClean="0"/>
              <a:t>Changes required for MBS Assisted Mode</a:t>
            </a:r>
          </a:p>
          <a:p>
            <a:pPr lvl="1"/>
            <a:endParaRPr lang="en-US" dirty="0" smtClean="0"/>
          </a:p>
          <a:p>
            <a:pPr lvl="1"/>
            <a:r>
              <a:rPr lang="en-US" dirty="0" smtClean="0"/>
              <a:t>The GNSS-ID IE is updated to add MBS.</a:t>
            </a:r>
          </a:p>
          <a:p>
            <a:pPr lvl="1"/>
            <a:r>
              <a:rPr lang="en-US" dirty="0"/>
              <a:t>The GNSS-ID-Bitmap is updated to include </a:t>
            </a:r>
            <a:r>
              <a:rPr lang="en-US" dirty="0" smtClean="0"/>
              <a:t>MBS.</a:t>
            </a:r>
          </a:p>
          <a:p>
            <a:pPr lvl="1"/>
            <a:r>
              <a:rPr lang="en-US" dirty="0"/>
              <a:t>The GNSS-SignalID and GNSS-SignalIDs IEs </a:t>
            </a:r>
            <a:r>
              <a:rPr lang="en-US" dirty="0" smtClean="0"/>
              <a:t>interpretation/explanation are </a:t>
            </a:r>
            <a:r>
              <a:rPr lang="en-US" dirty="0"/>
              <a:t>updated to add </a:t>
            </a:r>
            <a:r>
              <a:rPr lang="en-US" dirty="0" smtClean="0"/>
              <a:t>MBS M1 </a:t>
            </a:r>
            <a:r>
              <a:rPr lang="en-US" dirty="0"/>
              <a:t>signal</a:t>
            </a:r>
            <a:r>
              <a:rPr lang="en-US" dirty="0" smtClean="0"/>
              <a:t>.</a:t>
            </a:r>
          </a:p>
          <a:p>
            <a:pPr lvl="1"/>
            <a:r>
              <a:rPr lang="en-US" dirty="0" smtClean="0"/>
              <a:t>The Generic-GNSSAssistanceDataSupportElement IE is updated to add a conditional  MbsAssistanceSupport IE when the GNSS-ID indicates MBS in the LPP ProvideCapabilities message.</a:t>
            </a:r>
            <a:endParaRPr lang="en-US" dirty="0" smtClean="0"/>
          </a:p>
          <a:p>
            <a:pPr lvl="1"/>
            <a:r>
              <a:rPr lang="en-US" dirty="0" smtClean="0"/>
              <a:t>The GNSS-GenericAssistDataReqElement IE is updated to add a conditional gnss-MbsAssistanceReq IE, when the GNSS-ID indicates MBS in the RequestAssistanceData message. </a:t>
            </a:r>
          </a:p>
          <a:p>
            <a:pPr lvl="1"/>
            <a:r>
              <a:rPr lang="en-US" dirty="0" smtClean="0"/>
              <a:t>The GNSS-GenericAssistanceDataElement IE is updated to add an optional gnss-MbsAssistance IE when the GNSS-ID indicates MBS in the ProvideAssistanceData message.</a:t>
            </a:r>
          </a:p>
          <a:p>
            <a:pPr lvl="1"/>
            <a:r>
              <a:rPr lang="en-US" dirty="0" smtClean="0"/>
              <a:t>The GNSS-SatMeasElement IE is updated to add an optional MbsMEasElement IE when the gnss-ID in the GNSS-MeasurementForOneGNSS indicates MBS in the ProvideLocationInformation message.</a:t>
            </a:r>
            <a:endParaRPr lang="en-US" dirty="0" smtClean="0"/>
          </a:p>
        </p:txBody>
      </p:sp>
      <p:sp>
        <p:nvSpPr>
          <p:cNvPr id="4" name="Date Placeholder 3"/>
          <p:cNvSpPr>
            <a:spLocks noGrp="1"/>
          </p:cNvSpPr>
          <p:nvPr>
            <p:ph type="dt" sz="half" idx="10"/>
          </p:nvPr>
        </p:nvSpPr>
        <p:spPr/>
        <p:txBody>
          <a:bodyPr/>
          <a:lstStyle/>
          <a:p>
            <a:fld id="{5F6E1C53-A120-C647-96D9-0E51A69B1EC0}" type="datetime4">
              <a:rPr lang="en-US" smtClean="0">
                <a:solidFill>
                  <a:srgbClr val="4D4F53">
                    <a:lumMod val="40000"/>
                    <a:lumOff val="60000"/>
                  </a:srgbClr>
                </a:solidFill>
              </a:rPr>
              <a:pPr/>
              <a:t>June 11, 2013</a:t>
            </a:fld>
            <a:r>
              <a:rPr lang="en-US" dirty="0" smtClean="0">
                <a:solidFill>
                  <a:srgbClr val="4D4F53">
                    <a:lumMod val="40000"/>
                    <a:lumOff val="60000"/>
                  </a:srgbClr>
                </a:solidFill>
              </a:rPr>
              <a:t>   |   </a:t>
            </a:r>
            <a:fld id="{FA90C538-551D-3444-A7B8-069EFE226421}" type="slidenum">
              <a:rPr lang="en-US" smtClean="0">
                <a:solidFill>
                  <a:srgbClr val="4D4F53">
                    <a:lumMod val="40000"/>
                    <a:lumOff val="60000"/>
                  </a:srgbClr>
                </a:solidFill>
              </a:rPr>
              <a:pPr/>
              <a:t>15</a:t>
            </a:fld>
            <a:endParaRPr lang="en-US" dirty="0">
              <a:solidFill>
                <a:srgbClr val="4D4F53">
                  <a:lumMod val="40000"/>
                  <a:lumOff val="60000"/>
                </a:srgbClr>
              </a:solidFill>
            </a:endParaRPr>
          </a:p>
        </p:txBody>
      </p:sp>
      <p:sp>
        <p:nvSpPr>
          <p:cNvPr id="5" name="Footer Placeholder 4"/>
          <p:cNvSpPr>
            <a:spLocks noGrp="1"/>
          </p:cNvSpPr>
          <p:nvPr>
            <p:ph type="ftr" sz="quarter" idx="11"/>
          </p:nvPr>
        </p:nvSpPr>
        <p:spPr/>
        <p:txBody>
          <a:bodyPr/>
          <a:lstStyle/>
          <a:p>
            <a:r>
              <a:rPr lang="en-US" dirty="0" smtClean="0">
                <a:solidFill>
                  <a:srgbClr val="4D4F53">
                    <a:lumMod val="60000"/>
                    <a:lumOff val="40000"/>
                  </a:srgbClr>
                </a:solidFill>
              </a:rPr>
              <a:t>© 2013 NextNav LLC. All Rights Reserved.</a:t>
            </a:r>
          </a:p>
        </p:txBody>
      </p:sp>
    </p:spTree>
    <p:extLst>
      <p:ext uri="{BB962C8B-B14F-4D97-AF65-F5344CB8AC3E}">
        <p14:creationId xmlns:p14="http://schemas.microsoft.com/office/powerpoint/2010/main" val="41444137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82471"/>
            <a:ext cx="6311735" cy="703831"/>
          </a:xfrm>
        </p:spPr>
        <p:txBody>
          <a:bodyPr/>
          <a:lstStyle/>
          <a:p>
            <a:r>
              <a:rPr lang="en-US" dirty="0" smtClean="0"/>
              <a:t>MBS Specification Impact </a:t>
            </a:r>
            <a:r>
              <a:rPr lang="en-US" dirty="0" smtClean="0"/>
              <a:t>RRC </a:t>
            </a:r>
            <a:endParaRPr lang="en-US" dirty="0"/>
          </a:p>
        </p:txBody>
      </p:sp>
      <p:sp>
        <p:nvSpPr>
          <p:cNvPr id="3" name="Content Placeholder 2"/>
          <p:cNvSpPr>
            <a:spLocks noGrp="1"/>
          </p:cNvSpPr>
          <p:nvPr>
            <p:ph idx="1"/>
          </p:nvPr>
        </p:nvSpPr>
        <p:spPr>
          <a:xfrm>
            <a:off x="457200" y="786302"/>
            <a:ext cx="8318665" cy="5104606"/>
          </a:xfrm>
        </p:spPr>
        <p:txBody>
          <a:bodyPr/>
          <a:lstStyle/>
          <a:p>
            <a:r>
              <a:rPr lang="en-US" dirty="0" smtClean="0"/>
              <a:t>MBS </a:t>
            </a:r>
            <a:r>
              <a:rPr lang="en-US" dirty="0" smtClean="0"/>
              <a:t>is defined as a </a:t>
            </a:r>
            <a:r>
              <a:rPr lang="en-US" dirty="0" smtClean="0"/>
              <a:t>GANSS </a:t>
            </a:r>
            <a:r>
              <a:rPr lang="en-US" dirty="0" smtClean="0"/>
              <a:t>positioning method</a:t>
            </a:r>
            <a:r>
              <a:rPr lang="en-US" dirty="0" smtClean="0">
                <a:solidFill>
                  <a:srgbClr val="FF0000"/>
                </a:solidFill>
              </a:rPr>
              <a:t> </a:t>
            </a:r>
            <a:endParaRPr lang="en-US" dirty="0" smtClean="0">
              <a:solidFill>
                <a:srgbClr val="FF0000"/>
              </a:solidFill>
            </a:endParaRPr>
          </a:p>
          <a:p>
            <a:r>
              <a:rPr lang="en-US" dirty="0" smtClean="0"/>
              <a:t>Changed required for MBS Standalone Mode</a:t>
            </a:r>
          </a:p>
          <a:p>
            <a:pPr lvl="1"/>
            <a:endParaRPr lang="en-US" dirty="0" smtClean="0"/>
          </a:p>
          <a:p>
            <a:pPr lvl="1"/>
            <a:r>
              <a:rPr lang="en-US" dirty="0" smtClean="0"/>
              <a:t>The GANSS ID is updated to include MBS and the coding of the GANSS Signal IDs is updated to include MBS in the UE positioning Capability IE in the UE Capability Information message.</a:t>
            </a:r>
          </a:p>
          <a:p>
            <a:pPr lvl="1"/>
            <a:r>
              <a:rPr lang="en-US" dirty="0" smtClean="0"/>
              <a:t>The GANSS Positioning Methods IE is updated to add MBS in the UE positioning reporting quantity IE in the UE positioning measurement IE in the Measurement Control message.</a:t>
            </a:r>
          </a:p>
          <a:p>
            <a:pPr lvl="1"/>
            <a:endParaRPr lang="en-US" dirty="0"/>
          </a:p>
        </p:txBody>
      </p:sp>
      <p:sp>
        <p:nvSpPr>
          <p:cNvPr id="4" name="Date Placeholder 3"/>
          <p:cNvSpPr>
            <a:spLocks noGrp="1"/>
          </p:cNvSpPr>
          <p:nvPr>
            <p:ph type="dt" sz="half" idx="10"/>
          </p:nvPr>
        </p:nvSpPr>
        <p:spPr/>
        <p:txBody>
          <a:bodyPr/>
          <a:lstStyle/>
          <a:p>
            <a:fld id="{5F6E1C53-A120-C647-96D9-0E51A69B1EC0}" type="datetime4">
              <a:rPr lang="en-US" smtClean="0"/>
              <a:pPr/>
              <a:t>June 11, 2013</a:t>
            </a:fld>
            <a:r>
              <a:rPr lang="en-US" dirty="0" smtClean="0"/>
              <a:t>   |   </a:t>
            </a:r>
            <a:fld id="{FA90C538-551D-3444-A7B8-069EFE226421}" type="slidenum">
              <a:rPr lang="en-US" smtClean="0"/>
              <a:pPr/>
              <a:t>16</a:t>
            </a:fld>
            <a:endParaRPr lang="en-US" dirty="0"/>
          </a:p>
        </p:txBody>
      </p:sp>
      <p:sp>
        <p:nvSpPr>
          <p:cNvPr id="5" name="Footer Placeholder 4"/>
          <p:cNvSpPr>
            <a:spLocks noGrp="1"/>
          </p:cNvSpPr>
          <p:nvPr>
            <p:ph type="ftr" sz="quarter" idx="11"/>
          </p:nvPr>
        </p:nvSpPr>
        <p:spPr/>
        <p:txBody>
          <a:bodyPr/>
          <a:lstStyle/>
          <a:p>
            <a:r>
              <a:rPr lang="en-US" dirty="0" smtClean="0"/>
              <a:t>© 2013 NextNav LLC. All Rights Reserved.</a:t>
            </a:r>
          </a:p>
        </p:txBody>
      </p:sp>
    </p:spTree>
    <p:extLst>
      <p:ext uri="{BB962C8B-B14F-4D97-AF65-F5344CB8AC3E}">
        <p14:creationId xmlns:p14="http://schemas.microsoft.com/office/powerpoint/2010/main" val="40963852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82471"/>
            <a:ext cx="6311735" cy="703831"/>
          </a:xfrm>
        </p:spPr>
        <p:txBody>
          <a:bodyPr/>
          <a:lstStyle/>
          <a:p>
            <a:r>
              <a:rPr lang="en-US" dirty="0" smtClean="0"/>
              <a:t>MBS Specification Impact </a:t>
            </a:r>
            <a:r>
              <a:rPr lang="en-US" dirty="0" smtClean="0"/>
              <a:t>RRC </a:t>
            </a:r>
            <a:endParaRPr lang="en-US" dirty="0"/>
          </a:p>
        </p:txBody>
      </p:sp>
      <p:sp>
        <p:nvSpPr>
          <p:cNvPr id="3" name="Content Placeholder 2"/>
          <p:cNvSpPr>
            <a:spLocks noGrp="1"/>
          </p:cNvSpPr>
          <p:nvPr>
            <p:ph idx="1"/>
          </p:nvPr>
        </p:nvSpPr>
        <p:spPr>
          <a:xfrm>
            <a:off x="249382" y="786302"/>
            <a:ext cx="8645236" cy="5104606"/>
          </a:xfrm>
        </p:spPr>
        <p:txBody>
          <a:bodyPr/>
          <a:lstStyle/>
          <a:p>
            <a:r>
              <a:rPr lang="en-US" dirty="0" smtClean="0"/>
              <a:t>MBS </a:t>
            </a:r>
            <a:r>
              <a:rPr lang="en-US" dirty="0" smtClean="0"/>
              <a:t>is defined as a </a:t>
            </a:r>
            <a:r>
              <a:rPr lang="en-US" dirty="0" smtClean="0"/>
              <a:t>GANSS </a:t>
            </a:r>
            <a:r>
              <a:rPr lang="en-US" dirty="0" smtClean="0"/>
              <a:t>positioning method</a:t>
            </a:r>
            <a:r>
              <a:rPr lang="en-US" dirty="0" smtClean="0">
                <a:solidFill>
                  <a:srgbClr val="FF0000"/>
                </a:solidFill>
              </a:rPr>
              <a:t> </a:t>
            </a:r>
            <a:endParaRPr lang="en-US" dirty="0" smtClean="0">
              <a:solidFill>
                <a:srgbClr val="FF0000"/>
              </a:solidFill>
            </a:endParaRPr>
          </a:p>
          <a:p>
            <a:r>
              <a:rPr lang="en-US" dirty="0" smtClean="0"/>
              <a:t>Changes requires for MBS Assisted Mode</a:t>
            </a:r>
            <a:endParaRPr lang="en-US" dirty="0" smtClean="0"/>
          </a:p>
          <a:p>
            <a:pPr lvl="1"/>
            <a:r>
              <a:rPr lang="en-US" sz="1200" dirty="0" smtClean="0"/>
              <a:t>The GANSS ID is updated to include MBS and the coding of the GANSS Signal IDs is updated to include MBS in the UE positioning Capability IE in the UE Capability Information message.</a:t>
            </a:r>
          </a:p>
          <a:p>
            <a:pPr lvl="1"/>
            <a:r>
              <a:rPr lang="en-US" sz="1200" dirty="0" smtClean="0"/>
              <a:t>The GANSS Positioning Methods IE is updated to add MBS in the UE positioning reporting quantity IE in the UE positioning measurement IE in the Measurement Control message.</a:t>
            </a:r>
          </a:p>
          <a:p>
            <a:pPr lvl="1"/>
            <a:r>
              <a:rPr lang="en-US" sz="1200" dirty="0" smtClean="0"/>
              <a:t>The UE positioning GANSS assistance data IE is updated to add a new optional UE positioning GANSS MBS assistance data IE when the GANSS ID in the GANSS Generic Assistance Data indicates MBS in the Measurement Control message.</a:t>
            </a:r>
          </a:p>
          <a:p>
            <a:pPr lvl="1"/>
            <a:r>
              <a:rPr lang="en-US" sz="1200" dirty="0" smtClean="0"/>
              <a:t>The coding of the GANSS ID is updated to add MBS in note 1 of the UE positioning GANSS assistance data IE.</a:t>
            </a:r>
          </a:p>
          <a:p>
            <a:pPr lvl="1"/>
            <a:r>
              <a:rPr lang="en-US" sz="1200" dirty="0" smtClean="0"/>
              <a:t>The GANSS measurement parameters is updated to add a new optional UE positioning GANSS MBS Measurements IE in the GANSS Signal Measurement Information when the GANSS ID indicates MBS in the UE positioning GANSS measured results IE in the UE positioning </a:t>
            </a:r>
            <a:r>
              <a:rPr lang="en-US" sz="1200" dirty="0"/>
              <a:t>m</a:t>
            </a:r>
            <a:r>
              <a:rPr lang="en-US" sz="1200" dirty="0" smtClean="0"/>
              <a:t>easured results IE in the Measurement Report message.</a:t>
            </a:r>
          </a:p>
          <a:p>
            <a:pPr lvl="1"/>
            <a:r>
              <a:rPr lang="en-US" sz="1200" dirty="0" smtClean="0"/>
              <a:t>The UE positioning GANSS additional assistance data request IE is updated to add a new optional GANSS MBS Assistance  to the GANSS Requested Generic Assisted Data in the GANSS additional assistance data request IE in the UE positioning error IE in the UE positioning measured results IE in the Measurement Report message.</a:t>
            </a:r>
          </a:p>
          <a:p>
            <a:pPr lvl="1"/>
            <a:r>
              <a:rPr lang="en-US" sz="1200" dirty="0" smtClean="0"/>
              <a:t>The UE positioning GANSS assistance data IE updated to include the GANSS MBS assistance data IE may also be included in the Assistance Data Delivery message.</a:t>
            </a:r>
          </a:p>
          <a:p>
            <a:pPr lvl="1"/>
            <a:r>
              <a:rPr lang="en-US" sz="1200" dirty="0" smtClean="0"/>
              <a:t>The UE_POSITIONING_GANSS_DATA UE Variable is updated to add the UE positioning GANSS MBS assistance data IE.</a:t>
            </a:r>
            <a:endParaRPr lang="en-US" sz="1200" dirty="0"/>
          </a:p>
          <a:p>
            <a:pPr lvl="1"/>
            <a:endParaRPr lang="en-US" dirty="0"/>
          </a:p>
        </p:txBody>
      </p:sp>
      <p:sp>
        <p:nvSpPr>
          <p:cNvPr id="4" name="Date Placeholder 3"/>
          <p:cNvSpPr>
            <a:spLocks noGrp="1"/>
          </p:cNvSpPr>
          <p:nvPr>
            <p:ph type="dt" sz="half" idx="10"/>
          </p:nvPr>
        </p:nvSpPr>
        <p:spPr/>
        <p:txBody>
          <a:bodyPr/>
          <a:lstStyle/>
          <a:p>
            <a:fld id="{5F6E1C53-A120-C647-96D9-0E51A69B1EC0}" type="datetime4">
              <a:rPr lang="en-US" smtClean="0"/>
              <a:pPr/>
              <a:t>June 11, 2013</a:t>
            </a:fld>
            <a:r>
              <a:rPr lang="en-US" dirty="0" smtClean="0"/>
              <a:t>   |   </a:t>
            </a:r>
            <a:fld id="{FA90C538-551D-3444-A7B8-069EFE226421}" type="slidenum">
              <a:rPr lang="en-US" smtClean="0"/>
              <a:pPr/>
              <a:t>17</a:t>
            </a:fld>
            <a:endParaRPr lang="en-US" dirty="0"/>
          </a:p>
        </p:txBody>
      </p:sp>
      <p:sp>
        <p:nvSpPr>
          <p:cNvPr id="5" name="Footer Placeholder 4"/>
          <p:cNvSpPr>
            <a:spLocks noGrp="1"/>
          </p:cNvSpPr>
          <p:nvPr>
            <p:ph type="ftr" sz="quarter" idx="11"/>
          </p:nvPr>
        </p:nvSpPr>
        <p:spPr/>
        <p:txBody>
          <a:bodyPr/>
          <a:lstStyle/>
          <a:p>
            <a:r>
              <a:rPr lang="en-US" dirty="0" smtClean="0"/>
              <a:t>© 2013 NextNav LLC. All Rights Reserved.</a:t>
            </a:r>
          </a:p>
        </p:txBody>
      </p:sp>
    </p:spTree>
    <p:extLst>
      <p:ext uri="{BB962C8B-B14F-4D97-AF65-F5344CB8AC3E}">
        <p14:creationId xmlns:p14="http://schemas.microsoft.com/office/powerpoint/2010/main" val="28765335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129" y="96877"/>
            <a:ext cx="6650182" cy="703831"/>
          </a:xfrm>
        </p:spPr>
        <p:txBody>
          <a:bodyPr/>
          <a:lstStyle/>
          <a:p>
            <a:r>
              <a:rPr lang="en-US" dirty="0" smtClean="0"/>
              <a:t>MBS Time Budget Requirements</a:t>
            </a:r>
            <a:endParaRPr lang="en-US" dirty="0"/>
          </a:p>
        </p:txBody>
      </p:sp>
      <p:sp>
        <p:nvSpPr>
          <p:cNvPr id="3" name="Content Placeholder 2"/>
          <p:cNvSpPr>
            <a:spLocks noGrp="1"/>
          </p:cNvSpPr>
          <p:nvPr>
            <p:ph idx="1"/>
          </p:nvPr>
        </p:nvSpPr>
        <p:spPr/>
        <p:txBody>
          <a:bodyPr/>
          <a:lstStyle/>
          <a:p>
            <a:r>
              <a:rPr lang="en-US" dirty="0" smtClean="0"/>
              <a:t>RAN2</a:t>
            </a:r>
          </a:p>
          <a:p>
            <a:pPr lvl="1"/>
            <a:r>
              <a:rPr lang="en-US" dirty="0" smtClean="0"/>
              <a:t>R2#83  	0.25J, </a:t>
            </a:r>
          </a:p>
          <a:p>
            <a:pPr lvl="1"/>
            <a:r>
              <a:rPr lang="en-US" dirty="0" smtClean="0"/>
              <a:t>R2#83bis 0.5L, 0.5U</a:t>
            </a:r>
          </a:p>
          <a:p>
            <a:pPr lvl="1"/>
            <a:r>
              <a:rPr lang="en-US" dirty="0" smtClean="0"/>
              <a:t>R2#84 	0.5L</a:t>
            </a:r>
            <a:r>
              <a:rPr lang="en-US" dirty="0"/>
              <a:t>, </a:t>
            </a:r>
            <a:r>
              <a:rPr lang="en-US" dirty="0" smtClean="0"/>
              <a:t>0.5U</a:t>
            </a:r>
          </a:p>
          <a:p>
            <a:pPr lvl="1"/>
            <a:r>
              <a:rPr lang="en-US" dirty="0" smtClean="0"/>
              <a:t>R2#85	 </a:t>
            </a:r>
            <a:r>
              <a:rPr lang="en-US" dirty="0"/>
              <a:t>0.5L, </a:t>
            </a:r>
            <a:r>
              <a:rPr lang="en-US" dirty="0" smtClean="0"/>
              <a:t>0.5U</a:t>
            </a:r>
            <a:endParaRPr lang="en-US" dirty="0" smtClean="0"/>
          </a:p>
          <a:p>
            <a:r>
              <a:rPr lang="en-US" dirty="0" smtClean="0"/>
              <a:t>RAN3</a:t>
            </a:r>
          </a:p>
          <a:p>
            <a:pPr lvl="1"/>
            <a:r>
              <a:rPr lang="en-US" dirty="0" smtClean="0"/>
              <a:t>R3#82 	0.5U</a:t>
            </a:r>
          </a:p>
          <a:p>
            <a:pPr lvl="1"/>
            <a:r>
              <a:rPr lang="en-US" dirty="0" smtClean="0"/>
              <a:t>R3#83	 0.5U</a:t>
            </a:r>
          </a:p>
          <a:p>
            <a:pPr lvl="1"/>
            <a:r>
              <a:rPr lang="en-US" dirty="0" smtClean="0"/>
              <a:t>R3#83bis	0.5U</a:t>
            </a:r>
          </a:p>
          <a:p>
            <a:r>
              <a:rPr lang="en-US" dirty="0" smtClean="0"/>
              <a:t>RAN4</a:t>
            </a:r>
          </a:p>
          <a:p>
            <a:pPr lvl="1"/>
            <a:r>
              <a:rPr lang="en-US" dirty="0" smtClean="0"/>
              <a:t>R4#69	0.5U+L</a:t>
            </a:r>
          </a:p>
          <a:p>
            <a:pPr lvl="1"/>
            <a:r>
              <a:rPr lang="en-US" dirty="0" smtClean="0"/>
              <a:t>R4#70	0.5U+L</a:t>
            </a:r>
          </a:p>
          <a:p>
            <a:pPr lvl="1"/>
            <a:r>
              <a:rPr lang="en-US" dirty="0" smtClean="0"/>
              <a:t>R4#70bis	0.5U+L</a:t>
            </a:r>
          </a:p>
          <a:p>
            <a:pPr lvl="1"/>
            <a:r>
              <a:rPr lang="en-US" dirty="0" smtClean="0"/>
              <a:t>R4#71	0.5U+L</a:t>
            </a:r>
            <a:endParaRPr lang="en-US" dirty="0"/>
          </a:p>
        </p:txBody>
      </p:sp>
      <p:sp>
        <p:nvSpPr>
          <p:cNvPr id="4" name="Date Placeholder 3"/>
          <p:cNvSpPr>
            <a:spLocks noGrp="1"/>
          </p:cNvSpPr>
          <p:nvPr>
            <p:ph type="dt" sz="half" idx="10"/>
          </p:nvPr>
        </p:nvSpPr>
        <p:spPr/>
        <p:txBody>
          <a:bodyPr/>
          <a:lstStyle/>
          <a:p>
            <a:fld id="{5F6E1C53-A120-C647-96D9-0E51A69B1EC0}" type="datetime4">
              <a:rPr lang="en-US" smtClean="0"/>
              <a:pPr/>
              <a:t>June 11, 2013</a:t>
            </a:fld>
            <a:r>
              <a:rPr lang="en-US" dirty="0" smtClean="0"/>
              <a:t>   |   </a:t>
            </a:r>
            <a:fld id="{FA90C538-551D-3444-A7B8-069EFE226421}" type="slidenum">
              <a:rPr lang="en-US" smtClean="0"/>
              <a:pPr/>
              <a:t>18</a:t>
            </a:fld>
            <a:endParaRPr lang="en-US" dirty="0"/>
          </a:p>
        </p:txBody>
      </p:sp>
      <p:sp>
        <p:nvSpPr>
          <p:cNvPr id="5" name="Footer Placeholder 4"/>
          <p:cNvSpPr>
            <a:spLocks noGrp="1"/>
          </p:cNvSpPr>
          <p:nvPr>
            <p:ph type="ftr" sz="quarter" idx="11"/>
          </p:nvPr>
        </p:nvSpPr>
        <p:spPr/>
        <p:txBody>
          <a:bodyPr/>
          <a:lstStyle/>
          <a:p>
            <a:r>
              <a:rPr lang="en-US" dirty="0" smtClean="0"/>
              <a:t>© 2012 NextNav LLC. All Rights Reserved.</a:t>
            </a:r>
          </a:p>
        </p:txBody>
      </p:sp>
    </p:spTree>
    <p:extLst>
      <p:ext uri="{BB962C8B-B14F-4D97-AF65-F5344CB8AC3E}">
        <p14:creationId xmlns:p14="http://schemas.microsoft.com/office/powerpoint/2010/main" val="6963532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a:t>
            </a:r>
            <a:endParaRPr lang="en-US" dirty="0"/>
          </a:p>
        </p:txBody>
      </p:sp>
      <p:sp>
        <p:nvSpPr>
          <p:cNvPr id="3" name="Content Placeholder 2"/>
          <p:cNvSpPr>
            <a:spLocks noGrp="1"/>
          </p:cNvSpPr>
          <p:nvPr>
            <p:ph idx="1"/>
          </p:nvPr>
        </p:nvSpPr>
        <p:spPr>
          <a:xfrm>
            <a:off x="457200" y="801543"/>
            <a:ext cx="8229600" cy="5104606"/>
          </a:xfrm>
        </p:spPr>
        <p:txBody>
          <a:bodyPr/>
          <a:lstStyle/>
          <a:p>
            <a:pPr>
              <a:lnSpc>
                <a:spcPct val="110000"/>
              </a:lnSpc>
              <a:spcAft>
                <a:spcPts val="600"/>
              </a:spcAft>
            </a:pPr>
            <a:r>
              <a:rPr lang="en-US" sz="1600" dirty="0" smtClean="0"/>
              <a:t>The need for a complementary solution to GNSS systems is the highest now – especially for emergency calls and services, where a large percentage of calls originate in GNSS challenged environments. The Metropolitan Beacon System (MBS) solves that problem</a:t>
            </a:r>
            <a:endParaRPr lang="en-US" sz="1600" dirty="0"/>
          </a:p>
          <a:p>
            <a:pPr>
              <a:lnSpc>
                <a:spcPct val="110000"/>
              </a:lnSpc>
              <a:spcAft>
                <a:spcPts val="600"/>
              </a:spcAft>
            </a:pPr>
            <a:r>
              <a:rPr lang="en-US" sz="1600" dirty="0"/>
              <a:t>MBS system designed to create minimal impact on existing GNSS based ecosystem and improves it’s performance</a:t>
            </a:r>
          </a:p>
          <a:p>
            <a:pPr lvl="1">
              <a:lnSpc>
                <a:spcPct val="110000"/>
              </a:lnSpc>
              <a:spcAft>
                <a:spcPts val="600"/>
              </a:spcAft>
            </a:pPr>
            <a:r>
              <a:rPr lang="en-US" sz="1200" dirty="0"/>
              <a:t>Shares digital baseband with GPS and leverages existing AGNSS call flows</a:t>
            </a:r>
          </a:p>
          <a:p>
            <a:pPr lvl="1">
              <a:lnSpc>
                <a:spcPct val="110000"/>
              </a:lnSpc>
              <a:spcAft>
                <a:spcPts val="600"/>
              </a:spcAft>
            </a:pPr>
            <a:r>
              <a:rPr lang="en-US" sz="1200" dirty="0"/>
              <a:t>Lower power consumption than GNSS</a:t>
            </a:r>
          </a:p>
          <a:p>
            <a:pPr lvl="1">
              <a:lnSpc>
                <a:spcPct val="110000"/>
              </a:lnSpc>
              <a:spcAft>
                <a:spcPts val="600"/>
              </a:spcAft>
            </a:pPr>
            <a:r>
              <a:rPr lang="en-US" sz="1200" dirty="0"/>
              <a:t>Fast time to fix and Floor level information for indoor environments</a:t>
            </a:r>
            <a:endParaRPr lang="en-US" sz="1600" dirty="0"/>
          </a:p>
          <a:p>
            <a:pPr lvl="1">
              <a:lnSpc>
                <a:spcPct val="110000"/>
              </a:lnSpc>
              <a:spcAft>
                <a:spcPts val="600"/>
              </a:spcAft>
            </a:pPr>
            <a:r>
              <a:rPr lang="en-US" sz="1200" dirty="0"/>
              <a:t>Metropolitan Beacon Systems brings “carrier grade” ubiquity, reliability and accuracy to GNSS challenged environments</a:t>
            </a:r>
            <a:endParaRPr lang="en-US" sz="1600" dirty="0" smtClean="0"/>
          </a:p>
          <a:p>
            <a:pPr>
              <a:lnSpc>
                <a:spcPct val="110000"/>
              </a:lnSpc>
              <a:spcAft>
                <a:spcPts val="600"/>
              </a:spcAft>
            </a:pPr>
            <a:r>
              <a:rPr lang="en-US" sz="1600" dirty="0"/>
              <a:t>MBS work item supported by many companies</a:t>
            </a:r>
          </a:p>
          <a:p>
            <a:pPr lvl="1">
              <a:lnSpc>
                <a:spcPct val="110000"/>
              </a:lnSpc>
              <a:spcAft>
                <a:spcPts val="600"/>
              </a:spcAft>
            </a:pPr>
            <a:r>
              <a:rPr lang="en-US" sz="1200" dirty="0"/>
              <a:t>AT&amp;T, Broadcom,  Research in Motion, Telecommunication Systems, </a:t>
            </a:r>
            <a:r>
              <a:rPr lang="en-US" sz="1200" dirty="0" smtClean="0"/>
              <a:t>NextNav, CSR</a:t>
            </a:r>
            <a:endParaRPr lang="en-US" sz="1600" dirty="0" smtClean="0"/>
          </a:p>
          <a:p>
            <a:pPr>
              <a:lnSpc>
                <a:spcPct val="110000"/>
              </a:lnSpc>
              <a:spcAft>
                <a:spcPts val="600"/>
              </a:spcAft>
            </a:pPr>
            <a:r>
              <a:rPr lang="en-US" sz="1600" dirty="0" smtClean="0"/>
              <a:t>The </a:t>
            </a:r>
            <a:r>
              <a:rPr lang="en-US" sz="1600" dirty="0"/>
              <a:t>current MBS </a:t>
            </a:r>
            <a:r>
              <a:rPr lang="en-US" sz="1600" dirty="0" smtClean="0"/>
              <a:t>work item (Tdoc RP-130603) has Identical impact as Beidou (Tdoc RP-130416) approved at the last plenary</a:t>
            </a:r>
          </a:p>
          <a:p>
            <a:pPr lvl="1">
              <a:lnSpc>
                <a:spcPct val="110000"/>
              </a:lnSpc>
              <a:spcAft>
                <a:spcPts val="600"/>
              </a:spcAft>
            </a:pPr>
            <a:r>
              <a:rPr lang="en-US" sz="1200" dirty="0" smtClean="0"/>
              <a:t>Similar specification impact, similar work plan, and similar work group time unit allocation</a:t>
            </a:r>
          </a:p>
          <a:p>
            <a:pPr lvl="1">
              <a:lnSpc>
                <a:spcPct val="110000"/>
              </a:lnSpc>
              <a:spcAft>
                <a:spcPts val="600"/>
              </a:spcAft>
            </a:pPr>
            <a:endParaRPr lang="en-US" sz="1200" dirty="0"/>
          </a:p>
          <a:p>
            <a:pPr>
              <a:lnSpc>
                <a:spcPct val="110000"/>
              </a:lnSpc>
              <a:spcAft>
                <a:spcPts val="600"/>
              </a:spcAft>
            </a:pPr>
            <a:endParaRPr lang="en-US" sz="1600" dirty="0" smtClean="0"/>
          </a:p>
        </p:txBody>
      </p:sp>
      <p:sp>
        <p:nvSpPr>
          <p:cNvPr id="6" name="Date Placeholder 3"/>
          <p:cNvSpPr>
            <a:spLocks noGrp="1"/>
          </p:cNvSpPr>
          <p:nvPr>
            <p:ph type="dt" sz="half" idx="4294967295"/>
          </p:nvPr>
        </p:nvSpPr>
        <p:spPr>
          <a:xfrm>
            <a:off x="6553200" y="6408544"/>
            <a:ext cx="2133600" cy="365125"/>
          </a:xfrm>
          <a:prstGeom prst="rect">
            <a:avLst/>
          </a:prstGeom>
        </p:spPr>
        <p:txBody>
          <a:bodyPr/>
          <a:lstStyle/>
          <a:p>
            <a:fld id="{5F6E1C53-A120-C647-96D9-0E51A69B1EC0}" type="datetime4">
              <a:rPr lang="en-US" smtClean="0"/>
              <a:pPr/>
              <a:t>June 11, 2013</a:t>
            </a:fld>
            <a:r>
              <a:rPr lang="en-US" dirty="0" smtClean="0"/>
              <a:t>   |   </a:t>
            </a:r>
            <a:fld id="{FA90C538-551D-3444-A7B8-069EFE226421}" type="slidenum">
              <a:rPr lang="en-US" smtClean="0"/>
              <a:pPr/>
              <a:t>19</a:t>
            </a:fld>
            <a:endParaRPr lang="en-US" dirty="0"/>
          </a:p>
        </p:txBody>
      </p:sp>
      <p:sp>
        <p:nvSpPr>
          <p:cNvPr id="9" name="Footer Placeholder 3"/>
          <p:cNvSpPr>
            <a:spLocks noGrp="1"/>
          </p:cNvSpPr>
          <p:nvPr>
            <p:ph type="ftr" sz="quarter" idx="11"/>
          </p:nvPr>
        </p:nvSpPr>
        <p:spPr>
          <a:xfrm>
            <a:off x="457200" y="6408544"/>
            <a:ext cx="2895600" cy="365125"/>
          </a:xfrm>
        </p:spPr>
        <p:txBody>
          <a:bodyPr/>
          <a:lstStyle/>
          <a:p>
            <a:r>
              <a:rPr lang="en-US" dirty="0" smtClean="0"/>
              <a:t>© 2012 NextNav LLC. All Rights Reserved.</a:t>
            </a:r>
          </a:p>
        </p:txBody>
      </p:sp>
    </p:spTree>
    <p:extLst>
      <p:ext uri="{BB962C8B-B14F-4D97-AF65-F5344CB8AC3E}">
        <p14:creationId xmlns:p14="http://schemas.microsoft.com/office/powerpoint/2010/main" val="4525854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Metropolitan Beacon System</a:t>
            </a:r>
            <a:endParaRPr lang="en-US" dirty="0"/>
          </a:p>
        </p:txBody>
      </p:sp>
      <p:sp>
        <p:nvSpPr>
          <p:cNvPr id="3" name="Content Placeholder 2"/>
          <p:cNvSpPr>
            <a:spLocks noGrp="1"/>
          </p:cNvSpPr>
          <p:nvPr>
            <p:ph idx="1"/>
          </p:nvPr>
        </p:nvSpPr>
        <p:spPr/>
        <p:txBody>
          <a:bodyPr/>
          <a:lstStyle/>
          <a:p>
            <a:pPr marL="0" indent="0">
              <a:buNone/>
            </a:pPr>
            <a:endParaRPr lang="en-US" sz="2000" dirty="0" smtClean="0"/>
          </a:p>
          <a:p>
            <a:pPr marL="0" indent="0">
              <a:buNone/>
            </a:pPr>
            <a:endParaRPr lang="en-US" sz="2000" dirty="0"/>
          </a:p>
          <a:p>
            <a:pPr marL="0" indent="0">
              <a:buNone/>
            </a:pPr>
            <a:endParaRPr lang="en-US" sz="2000" dirty="0" smtClean="0"/>
          </a:p>
          <a:p>
            <a:pPr marL="0" indent="0">
              <a:buNone/>
            </a:pPr>
            <a:r>
              <a:rPr lang="en-US" sz="2000" dirty="0" smtClean="0"/>
              <a:t>The Metropolitan Beacon System is a Terrestrial based beacon system used to complement Global Navigation Satellite System (GNSS) for positioning in GNSS challenged environments of urban canyons and indoor locations</a:t>
            </a:r>
            <a:endParaRPr lang="en-US" sz="2000" dirty="0"/>
          </a:p>
        </p:txBody>
      </p:sp>
      <p:sp>
        <p:nvSpPr>
          <p:cNvPr id="4" name="Date Placeholder 3"/>
          <p:cNvSpPr>
            <a:spLocks noGrp="1"/>
          </p:cNvSpPr>
          <p:nvPr>
            <p:ph type="dt" sz="half" idx="10"/>
          </p:nvPr>
        </p:nvSpPr>
        <p:spPr/>
        <p:txBody>
          <a:bodyPr/>
          <a:lstStyle/>
          <a:p>
            <a:fld id="{5F6E1C53-A120-C647-96D9-0E51A69B1EC0}" type="datetime4">
              <a:rPr lang="en-US" smtClean="0"/>
              <a:pPr/>
              <a:t>June 11, 2013</a:t>
            </a:fld>
            <a:r>
              <a:rPr lang="en-US" dirty="0" smtClean="0"/>
              <a:t>   |   </a:t>
            </a:r>
            <a:fld id="{FA90C538-551D-3444-A7B8-069EFE226421}" type="slidenum">
              <a:rPr lang="en-US" smtClean="0"/>
              <a:pPr/>
              <a:t>2</a:t>
            </a:fld>
            <a:endParaRPr lang="en-US" dirty="0"/>
          </a:p>
        </p:txBody>
      </p:sp>
      <p:sp>
        <p:nvSpPr>
          <p:cNvPr id="5" name="Footer Placeholder 4"/>
          <p:cNvSpPr>
            <a:spLocks noGrp="1"/>
          </p:cNvSpPr>
          <p:nvPr>
            <p:ph type="ftr" sz="quarter" idx="11"/>
          </p:nvPr>
        </p:nvSpPr>
        <p:spPr/>
        <p:txBody>
          <a:bodyPr/>
          <a:lstStyle/>
          <a:p>
            <a:r>
              <a:rPr lang="en-US" dirty="0" smtClean="0"/>
              <a:t>© 2012 NextNav LLC. All Rights Reserved.</a:t>
            </a:r>
          </a:p>
        </p:txBody>
      </p:sp>
    </p:spTree>
    <p:extLst>
      <p:ext uri="{BB962C8B-B14F-4D97-AF65-F5344CB8AC3E}">
        <p14:creationId xmlns:p14="http://schemas.microsoft.com/office/powerpoint/2010/main" val="4678153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846"/>
            <a:ext cx="6096000" cy="703831"/>
          </a:xfrm>
        </p:spPr>
        <p:txBody>
          <a:bodyPr/>
          <a:lstStyle/>
          <a:p>
            <a:r>
              <a:rPr lang="en-US" sz="2400" dirty="0" smtClean="0"/>
              <a:t>Motivation for Metropolitan Beacon System</a:t>
            </a:r>
            <a:endParaRPr lang="en-US" dirty="0"/>
          </a:p>
        </p:txBody>
      </p:sp>
      <p:sp>
        <p:nvSpPr>
          <p:cNvPr id="3" name="Content Placeholder 2"/>
          <p:cNvSpPr>
            <a:spLocks noGrp="1"/>
          </p:cNvSpPr>
          <p:nvPr>
            <p:ph idx="1"/>
          </p:nvPr>
        </p:nvSpPr>
        <p:spPr>
          <a:xfrm>
            <a:off x="457200" y="737926"/>
            <a:ext cx="8229600" cy="5104606"/>
          </a:xfrm>
        </p:spPr>
        <p:txBody>
          <a:bodyPr/>
          <a:lstStyle/>
          <a:p>
            <a:pPr algn="just"/>
            <a:r>
              <a:rPr lang="en-US" sz="1600" dirty="0" smtClean="0"/>
              <a:t>FCC issued the 2</a:t>
            </a:r>
            <a:r>
              <a:rPr lang="en-US" sz="1600" baseline="30000" dirty="0" smtClean="0"/>
              <a:t>nd</a:t>
            </a:r>
            <a:r>
              <a:rPr lang="en-US" sz="1600" dirty="0" smtClean="0"/>
              <a:t> R&amp;O in 2010 and the 3</a:t>
            </a:r>
            <a:r>
              <a:rPr lang="en-US" sz="1600" baseline="30000" dirty="0" smtClean="0"/>
              <a:t>rd</a:t>
            </a:r>
            <a:r>
              <a:rPr lang="en-US" sz="1600" dirty="0" smtClean="0"/>
              <a:t> R&amp;O in 2011. The R&amp;O contained the following requirements:</a:t>
            </a:r>
          </a:p>
          <a:p>
            <a:pPr lvl="1" algn="just"/>
            <a:r>
              <a:rPr lang="en-US" sz="1200" dirty="0" smtClean="0"/>
              <a:t>Required operators to comply with Phase 2 E911 dialing requirements from a national average to a county/PSAP level</a:t>
            </a:r>
          </a:p>
          <a:p>
            <a:pPr lvl="1" algn="just"/>
            <a:r>
              <a:rPr lang="en-US" sz="1200" dirty="0" smtClean="0"/>
              <a:t> Tightened accuracy standards for network based technologies from 100m(67%)/300m(90%) to 50m(67%)/150m(90%)</a:t>
            </a:r>
          </a:p>
          <a:p>
            <a:pPr algn="just"/>
            <a:r>
              <a:rPr lang="en-US" sz="1600" dirty="0" smtClean="0"/>
              <a:t>It is estimated that 60%</a:t>
            </a:r>
            <a:r>
              <a:rPr lang="en-US" sz="1600" baseline="30000" dirty="0" smtClean="0"/>
              <a:t>[1]</a:t>
            </a:r>
            <a:r>
              <a:rPr lang="en-US" sz="1600" dirty="0" smtClean="0"/>
              <a:t> of wireless calls in the US come from indoor locations, therefore the desire to find people in an emergency in indoor environments is only increasing.</a:t>
            </a:r>
          </a:p>
          <a:p>
            <a:pPr lvl="1" algn="just"/>
            <a:r>
              <a:rPr lang="en-US" sz="1200" dirty="0" smtClean="0"/>
              <a:t>Annually over 150 million Emergency calls </a:t>
            </a:r>
            <a:r>
              <a:rPr lang="en-US" sz="1200" dirty="0"/>
              <a:t>(E911</a:t>
            </a:r>
            <a:r>
              <a:rPr lang="en-US" sz="1200" dirty="0" smtClean="0"/>
              <a:t>)</a:t>
            </a:r>
            <a:r>
              <a:rPr lang="en-US" sz="1200" baseline="30000" dirty="0" smtClean="0"/>
              <a:t>[2]</a:t>
            </a:r>
            <a:r>
              <a:rPr lang="en-US" sz="1200" dirty="0" smtClean="0"/>
              <a:t> are made in the US and over 70%</a:t>
            </a:r>
            <a:r>
              <a:rPr lang="en-US" sz="1200" baseline="30000" dirty="0" smtClean="0"/>
              <a:t>[3]</a:t>
            </a:r>
            <a:r>
              <a:rPr lang="en-US" sz="1200" dirty="0" smtClean="0"/>
              <a:t> from Wireless devices</a:t>
            </a:r>
          </a:p>
          <a:p>
            <a:pPr lvl="1" algn="just"/>
            <a:r>
              <a:rPr lang="en-US" sz="1200" dirty="0" smtClean="0"/>
              <a:t>FCC constituted a committee CSRIC III to study the problems of location in indoor environments during the emergency call (2011-2013)</a:t>
            </a:r>
          </a:p>
          <a:p>
            <a:pPr lvl="1" algn="just"/>
            <a:r>
              <a:rPr lang="en-US" sz="1200" dirty="0" smtClean="0"/>
              <a:t>CSRIC III put together a national test bed with over 8 companies participating (</a:t>
            </a:r>
            <a:r>
              <a:rPr lang="en-US" sz="1200" b="1" dirty="0" smtClean="0"/>
              <a:t>Verizon</a:t>
            </a:r>
            <a:r>
              <a:rPr lang="en-US" sz="1200" b="1" dirty="0"/>
              <a:t>, AT&amp;T, T-Mobile, Sprint, Qualcomm, NextNav, Boeing and Polaris Wireless</a:t>
            </a:r>
            <a:r>
              <a:rPr lang="en-US" sz="1200" dirty="0" smtClean="0"/>
              <a:t>) to characterize the performance of various location technologies in indoor environments</a:t>
            </a:r>
          </a:p>
          <a:p>
            <a:pPr lvl="1" algn="just"/>
            <a:r>
              <a:rPr lang="en-US" sz="1200" dirty="0" smtClean="0"/>
              <a:t>CSRIC III submitted a report to the FCC on the outcome of the test bed</a:t>
            </a:r>
          </a:p>
          <a:p>
            <a:pPr lvl="1" algn="just"/>
            <a:r>
              <a:rPr lang="en-US" sz="1200" dirty="0" smtClean="0"/>
              <a:t>FCC is evaluating the report and is expected to base it’s policy on  indoor location accuracy requirements on the basis of this report</a:t>
            </a:r>
          </a:p>
          <a:p>
            <a:pPr algn="just"/>
            <a:r>
              <a:rPr lang="en-US" sz="1600" dirty="0" smtClean="0"/>
              <a:t>The 2</a:t>
            </a:r>
            <a:r>
              <a:rPr lang="en-US" sz="1600" baseline="30000" dirty="0" smtClean="0"/>
              <a:t>nd</a:t>
            </a:r>
            <a:r>
              <a:rPr lang="en-US" sz="1600" dirty="0" smtClean="0"/>
              <a:t> and 3</a:t>
            </a:r>
            <a:r>
              <a:rPr lang="en-US" sz="1600" baseline="30000" dirty="0" smtClean="0"/>
              <a:t>rd</a:t>
            </a:r>
            <a:r>
              <a:rPr lang="en-US" sz="1600" dirty="0" smtClean="0"/>
              <a:t> R&amp;O has created the need for higher accuracy systems in GNSS challenged areas immediately and the MBS solution is technically</a:t>
            </a:r>
            <a:r>
              <a:rPr lang="en-US" sz="1600" dirty="0"/>
              <a:t> </a:t>
            </a:r>
            <a:r>
              <a:rPr lang="en-US" sz="1600" dirty="0" smtClean="0"/>
              <a:t>capable of meeting that need</a:t>
            </a:r>
            <a:endParaRPr lang="en-US" dirty="0"/>
          </a:p>
        </p:txBody>
      </p:sp>
      <p:sp>
        <p:nvSpPr>
          <p:cNvPr id="4" name="Date Placeholder 3"/>
          <p:cNvSpPr>
            <a:spLocks noGrp="1"/>
          </p:cNvSpPr>
          <p:nvPr>
            <p:ph type="dt" sz="half" idx="10"/>
          </p:nvPr>
        </p:nvSpPr>
        <p:spPr/>
        <p:txBody>
          <a:bodyPr/>
          <a:lstStyle/>
          <a:p>
            <a:fld id="{5F6E1C53-A120-C647-96D9-0E51A69B1EC0}" type="datetime4">
              <a:rPr lang="en-US" smtClean="0"/>
              <a:pPr/>
              <a:t>June 11, 2013</a:t>
            </a:fld>
            <a:r>
              <a:rPr lang="en-US" dirty="0" smtClean="0"/>
              <a:t>   |   </a:t>
            </a:r>
            <a:fld id="{FA90C538-551D-3444-A7B8-069EFE226421}" type="slidenum">
              <a:rPr lang="en-US" smtClean="0"/>
              <a:pPr/>
              <a:t>3</a:t>
            </a:fld>
            <a:endParaRPr lang="en-US" dirty="0"/>
          </a:p>
        </p:txBody>
      </p:sp>
      <p:sp>
        <p:nvSpPr>
          <p:cNvPr id="5" name="Footer Placeholder 4"/>
          <p:cNvSpPr>
            <a:spLocks noGrp="1"/>
          </p:cNvSpPr>
          <p:nvPr>
            <p:ph type="ftr" sz="quarter" idx="11"/>
          </p:nvPr>
        </p:nvSpPr>
        <p:spPr/>
        <p:txBody>
          <a:bodyPr/>
          <a:lstStyle/>
          <a:p>
            <a:r>
              <a:rPr lang="en-US" dirty="0" smtClean="0"/>
              <a:t>© 2012 NextNav LLC. All Rights Reserved.</a:t>
            </a:r>
          </a:p>
        </p:txBody>
      </p:sp>
      <p:sp>
        <p:nvSpPr>
          <p:cNvPr id="6" name="TextBox 5"/>
          <p:cNvSpPr txBox="1"/>
          <p:nvPr/>
        </p:nvSpPr>
        <p:spPr>
          <a:xfrm>
            <a:off x="605641" y="6125008"/>
            <a:ext cx="6961970" cy="276999"/>
          </a:xfrm>
          <a:prstGeom prst="rect">
            <a:avLst/>
          </a:prstGeom>
          <a:noFill/>
        </p:spPr>
        <p:txBody>
          <a:bodyPr wrap="none" rtlCol="0">
            <a:spAutoFit/>
          </a:bodyPr>
          <a:lstStyle/>
          <a:p>
            <a:r>
              <a:rPr lang="en-US" sz="1200" i="1" dirty="0" smtClean="0"/>
              <a:t>[1]: </a:t>
            </a:r>
            <a:r>
              <a:rPr lang="en-US" sz="1200" i="1" dirty="0"/>
              <a:t>JD Power and Associates </a:t>
            </a:r>
            <a:r>
              <a:rPr lang="en-US" sz="1200" i="1" dirty="0" smtClean="0"/>
              <a:t>2012; [2]: National emergency Number Association (NENA); [3]: FCC </a:t>
            </a:r>
            <a:endParaRPr lang="en-US" i="1" dirty="0"/>
          </a:p>
        </p:txBody>
      </p:sp>
    </p:spTree>
    <p:extLst>
      <p:ext uri="{BB962C8B-B14F-4D97-AF65-F5344CB8AC3E}">
        <p14:creationId xmlns:p14="http://schemas.microsoft.com/office/powerpoint/2010/main" val="31536433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Metropolitan Beacon System (MBS)</a:t>
            </a:r>
            <a:endParaRPr lang="en-US" sz="2400" dirty="0"/>
          </a:p>
        </p:txBody>
      </p:sp>
      <p:sp>
        <p:nvSpPr>
          <p:cNvPr id="6" name="Line 8"/>
          <p:cNvSpPr>
            <a:spLocks noChangeAspect="1" noChangeShapeType="1"/>
          </p:cNvSpPr>
          <p:nvPr/>
        </p:nvSpPr>
        <p:spPr bwMode="auto">
          <a:xfrm>
            <a:off x="3189400" y="1559878"/>
            <a:ext cx="6350" cy="31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7" name="Line 9"/>
          <p:cNvSpPr>
            <a:spLocks noChangeAspect="1" noChangeShapeType="1"/>
          </p:cNvSpPr>
          <p:nvPr/>
        </p:nvSpPr>
        <p:spPr bwMode="auto">
          <a:xfrm flipV="1">
            <a:off x="3184638" y="1534478"/>
            <a:ext cx="11112" cy="396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8" name="Line 10"/>
          <p:cNvSpPr>
            <a:spLocks noChangeAspect="1" noChangeShapeType="1"/>
          </p:cNvSpPr>
          <p:nvPr/>
        </p:nvSpPr>
        <p:spPr bwMode="auto">
          <a:xfrm>
            <a:off x="3181463" y="1578927"/>
            <a:ext cx="19050" cy="666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9" name="Line 11"/>
          <p:cNvSpPr>
            <a:spLocks noChangeAspect="1" noChangeShapeType="1"/>
          </p:cNvSpPr>
          <p:nvPr/>
        </p:nvSpPr>
        <p:spPr bwMode="auto">
          <a:xfrm flipV="1">
            <a:off x="3170351" y="1645603"/>
            <a:ext cx="30163" cy="650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10" name="Line 12"/>
          <p:cNvSpPr>
            <a:spLocks noChangeAspect="1" noChangeShapeType="1"/>
          </p:cNvSpPr>
          <p:nvPr/>
        </p:nvSpPr>
        <p:spPr bwMode="auto">
          <a:xfrm>
            <a:off x="3176700" y="1653540"/>
            <a:ext cx="30163" cy="4921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11" name="Line 13"/>
          <p:cNvSpPr>
            <a:spLocks noChangeAspect="1" noChangeShapeType="1"/>
          </p:cNvSpPr>
          <p:nvPr/>
        </p:nvSpPr>
        <p:spPr bwMode="auto">
          <a:xfrm flipV="1">
            <a:off x="3176701" y="1567814"/>
            <a:ext cx="19050" cy="825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12" name="Line 14"/>
          <p:cNvSpPr>
            <a:spLocks noChangeAspect="1" noChangeShapeType="1"/>
          </p:cNvSpPr>
          <p:nvPr/>
        </p:nvSpPr>
        <p:spPr bwMode="auto">
          <a:xfrm>
            <a:off x="3189400" y="1540828"/>
            <a:ext cx="7938" cy="333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13" name="Line 15"/>
          <p:cNvSpPr>
            <a:spLocks noChangeAspect="1" noChangeShapeType="1"/>
          </p:cNvSpPr>
          <p:nvPr/>
        </p:nvSpPr>
        <p:spPr bwMode="auto">
          <a:xfrm flipV="1">
            <a:off x="3214801" y="1631314"/>
            <a:ext cx="4763" cy="809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14" name="Line 16"/>
          <p:cNvSpPr>
            <a:spLocks noChangeAspect="1" noChangeShapeType="1"/>
          </p:cNvSpPr>
          <p:nvPr/>
        </p:nvSpPr>
        <p:spPr bwMode="auto">
          <a:xfrm>
            <a:off x="3206864" y="1578927"/>
            <a:ext cx="12700" cy="571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15" name="Line 17"/>
          <p:cNvSpPr>
            <a:spLocks noChangeAspect="1" noChangeShapeType="1"/>
          </p:cNvSpPr>
          <p:nvPr/>
        </p:nvSpPr>
        <p:spPr bwMode="auto">
          <a:xfrm flipV="1">
            <a:off x="3203688" y="1529715"/>
            <a:ext cx="4762" cy="4921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16" name="Line 18"/>
          <p:cNvSpPr>
            <a:spLocks noChangeAspect="1" noChangeShapeType="1"/>
          </p:cNvSpPr>
          <p:nvPr/>
        </p:nvSpPr>
        <p:spPr bwMode="auto">
          <a:xfrm flipV="1">
            <a:off x="3200513" y="1529715"/>
            <a:ext cx="3175" cy="1111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17" name="Line 19"/>
          <p:cNvSpPr>
            <a:spLocks noChangeAspect="1" noChangeShapeType="1"/>
          </p:cNvSpPr>
          <p:nvPr/>
        </p:nvSpPr>
        <p:spPr bwMode="auto">
          <a:xfrm>
            <a:off x="3203688" y="1540827"/>
            <a:ext cx="3175" cy="238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18" name="Line 20"/>
          <p:cNvSpPr>
            <a:spLocks noChangeAspect="1" noChangeShapeType="1"/>
          </p:cNvSpPr>
          <p:nvPr/>
        </p:nvSpPr>
        <p:spPr bwMode="auto">
          <a:xfrm flipV="1">
            <a:off x="3206863" y="1564639"/>
            <a:ext cx="4762" cy="889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19" name="Line 21"/>
          <p:cNvSpPr>
            <a:spLocks noChangeAspect="1" noChangeShapeType="1"/>
          </p:cNvSpPr>
          <p:nvPr/>
        </p:nvSpPr>
        <p:spPr bwMode="auto">
          <a:xfrm>
            <a:off x="3211626" y="1653540"/>
            <a:ext cx="11113" cy="25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20" name="Line 22"/>
          <p:cNvSpPr>
            <a:spLocks noChangeAspect="1" noChangeShapeType="1"/>
          </p:cNvSpPr>
          <p:nvPr/>
        </p:nvSpPr>
        <p:spPr bwMode="auto">
          <a:xfrm flipV="1">
            <a:off x="3167176" y="1448752"/>
            <a:ext cx="22225" cy="26193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21" name="Line 23"/>
          <p:cNvSpPr>
            <a:spLocks noChangeAspect="1" noChangeShapeType="1"/>
          </p:cNvSpPr>
          <p:nvPr/>
        </p:nvSpPr>
        <p:spPr bwMode="auto">
          <a:xfrm>
            <a:off x="3195751" y="1458278"/>
            <a:ext cx="7938" cy="2397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22" name="Line 24"/>
          <p:cNvSpPr>
            <a:spLocks noChangeAspect="1" noChangeShapeType="1"/>
          </p:cNvSpPr>
          <p:nvPr/>
        </p:nvSpPr>
        <p:spPr bwMode="auto">
          <a:xfrm flipV="1">
            <a:off x="3211626" y="1678939"/>
            <a:ext cx="11113"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23" name="Line 25"/>
          <p:cNvSpPr>
            <a:spLocks noChangeAspect="1" noChangeShapeType="1"/>
          </p:cNvSpPr>
          <p:nvPr/>
        </p:nvSpPr>
        <p:spPr bwMode="auto">
          <a:xfrm>
            <a:off x="3195750" y="1458277"/>
            <a:ext cx="26988" cy="22066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24" name="Line 26"/>
          <p:cNvSpPr>
            <a:spLocks noChangeAspect="1" noChangeShapeType="1"/>
          </p:cNvSpPr>
          <p:nvPr/>
        </p:nvSpPr>
        <p:spPr bwMode="auto">
          <a:xfrm>
            <a:off x="3167175" y="1702752"/>
            <a:ext cx="3651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25" name="Line 27"/>
          <p:cNvSpPr>
            <a:spLocks noChangeAspect="1" noChangeShapeType="1"/>
          </p:cNvSpPr>
          <p:nvPr/>
        </p:nvSpPr>
        <p:spPr bwMode="auto">
          <a:xfrm flipV="1">
            <a:off x="3189401" y="1421764"/>
            <a:ext cx="3175" cy="381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grpSp>
        <p:nvGrpSpPr>
          <p:cNvPr id="26" name="Group 28"/>
          <p:cNvGrpSpPr>
            <a:grpSpLocks noChangeAspect="1"/>
          </p:cNvGrpSpPr>
          <p:nvPr/>
        </p:nvGrpSpPr>
        <p:grpSpPr bwMode="auto">
          <a:xfrm>
            <a:off x="3011602" y="2555240"/>
            <a:ext cx="284163" cy="285750"/>
            <a:chOff x="1585" y="1720"/>
            <a:chExt cx="170" cy="200"/>
          </a:xfrm>
        </p:grpSpPr>
        <p:sp>
          <p:nvSpPr>
            <p:cNvPr id="27" name="Line 29"/>
            <p:cNvSpPr>
              <a:spLocks noChangeAspect="1" noChangeShapeType="1"/>
            </p:cNvSpPr>
            <p:nvPr/>
          </p:nvSpPr>
          <p:spPr bwMode="auto">
            <a:xfrm>
              <a:off x="1585" y="1720"/>
              <a:ext cx="136" cy="16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 name="Freeform 30"/>
            <p:cNvSpPr>
              <a:spLocks noChangeAspect="1"/>
            </p:cNvSpPr>
            <p:nvPr/>
          </p:nvSpPr>
          <p:spPr bwMode="auto">
            <a:xfrm>
              <a:off x="1698" y="1855"/>
              <a:ext cx="57" cy="65"/>
            </a:xfrm>
            <a:custGeom>
              <a:avLst/>
              <a:gdLst>
                <a:gd name="T0" fmla="*/ 0 w 57"/>
                <a:gd name="T1" fmla="*/ 42 h 65"/>
                <a:gd name="T2" fmla="*/ 57 w 57"/>
                <a:gd name="T3" fmla="*/ 65 h 65"/>
                <a:gd name="T4" fmla="*/ 38 w 57"/>
                <a:gd name="T5" fmla="*/ 0 h 65"/>
                <a:gd name="T6" fmla="*/ 0 w 57"/>
                <a:gd name="T7" fmla="*/ 42 h 65"/>
                <a:gd name="T8" fmla="*/ 0 60000 65536"/>
                <a:gd name="T9" fmla="*/ 0 60000 65536"/>
                <a:gd name="T10" fmla="*/ 0 60000 65536"/>
                <a:gd name="T11" fmla="*/ 0 60000 65536"/>
                <a:gd name="T12" fmla="*/ 0 w 57"/>
                <a:gd name="T13" fmla="*/ 0 h 65"/>
                <a:gd name="T14" fmla="*/ 57 w 57"/>
                <a:gd name="T15" fmla="*/ 65 h 65"/>
              </a:gdLst>
              <a:ahLst/>
              <a:cxnLst>
                <a:cxn ang="T8">
                  <a:pos x="T0" y="T1"/>
                </a:cxn>
                <a:cxn ang="T9">
                  <a:pos x="T2" y="T3"/>
                </a:cxn>
                <a:cxn ang="T10">
                  <a:pos x="T4" y="T5"/>
                </a:cxn>
                <a:cxn ang="T11">
                  <a:pos x="T6" y="T7"/>
                </a:cxn>
              </a:cxnLst>
              <a:rect l="T12" t="T13" r="T14" b="T15"/>
              <a:pathLst>
                <a:path w="57" h="65">
                  <a:moveTo>
                    <a:pt x="0" y="42"/>
                  </a:moveTo>
                  <a:lnTo>
                    <a:pt x="57" y="65"/>
                  </a:lnTo>
                  <a:lnTo>
                    <a:pt x="38" y="0"/>
                  </a:lnTo>
                  <a:lnTo>
                    <a:pt x="0"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sp>
        <p:nvSpPr>
          <p:cNvPr id="29" name="Rectangle 31"/>
          <p:cNvSpPr>
            <a:spLocks noChangeAspect="1" noChangeArrowheads="1"/>
          </p:cNvSpPr>
          <p:nvPr/>
        </p:nvSpPr>
        <p:spPr bwMode="auto">
          <a:xfrm>
            <a:off x="3184638" y="1205865"/>
            <a:ext cx="1019175"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6" tIns="45718" rIns="91436" bIns="45718"/>
          <a:lstStyle/>
          <a:p>
            <a:pPr algn="ctr">
              <a:lnSpc>
                <a:spcPct val="80000"/>
              </a:lnSpc>
              <a:spcBef>
                <a:spcPct val="20000"/>
              </a:spcBef>
            </a:pPr>
            <a:endParaRPr lang="en-US" dirty="0"/>
          </a:p>
        </p:txBody>
      </p:sp>
      <p:sp>
        <p:nvSpPr>
          <p:cNvPr id="30" name="Rectangle 32"/>
          <p:cNvSpPr>
            <a:spLocks noChangeAspect="1" noChangeArrowheads="1"/>
          </p:cNvSpPr>
          <p:nvPr/>
        </p:nvSpPr>
        <p:spPr bwMode="auto">
          <a:xfrm>
            <a:off x="3221136" y="1208203"/>
            <a:ext cx="823945" cy="1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lnSpc>
                <a:spcPct val="80000"/>
              </a:lnSpc>
              <a:spcBef>
                <a:spcPct val="20000"/>
              </a:spcBef>
            </a:pPr>
            <a:r>
              <a:rPr lang="en-US" sz="1100" dirty="0" smtClean="0">
                <a:solidFill>
                  <a:srgbClr val="000000"/>
                </a:solidFill>
                <a:latin typeface="+mj-lt"/>
              </a:rPr>
              <a:t>MBS Beacon</a:t>
            </a:r>
            <a:endParaRPr lang="en-US" sz="1100" dirty="0">
              <a:latin typeface="+mj-lt"/>
            </a:endParaRPr>
          </a:p>
        </p:txBody>
      </p:sp>
      <p:grpSp>
        <p:nvGrpSpPr>
          <p:cNvPr id="31" name="Group 33"/>
          <p:cNvGrpSpPr>
            <a:grpSpLocks noChangeAspect="1"/>
          </p:cNvGrpSpPr>
          <p:nvPr/>
        </p:nvGrpSpPr>
        <p:grpSpPr bwMode="auto">
          <a:xfrm>
            <a:off x="3492614" y="2463165"/>
            <a:ext cx="612775" cy="669925"/>
            <a:chOff x="1874" y="1654"/>
            <a:chExt cx="368" cy="472"/>
          </a:xfrm>
        </p:grpSpPr>
        <p:sp>
          <p:nvSpPr>
            <p:cNvPr id="32" name="Line 34"/>
            <p:cNvSpPr>
              <a:spLocks noChangeAspect="1" noChangeShapeType="1"/>
            </p:cNvSpPr>
            <p:nvPr/>
          </p:nvSpPr>
          <p:spPr bwMode="auto">
            <a:xfrm flipH="1">
              <a:off x="1906" y="1654"/>
              <a:ext cx="336" cy="43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33" name="Freeform 35"/>
            <p:cNvSpPr>
              <a:spLocks noChangeAspect="1"/>
            </p:cNvSpPr>
            <p:nvPr/>
          </p:nvSpPr>
          <p:spPr bwMode="auto">
            <a:xfrm>
              <a:off x="1874" y="2060"/>
              <a:ext cx="55" cy="66"/>
            </a:xfrm>
            <a:custGeom>
              <a:avLst/>
              <a:gdLst>
                <a:gd name="T0" fmla="*/ 15 w 55"/>
                <a:gd name="T1" fmla="*/ 0 h 66"/>
                <a:gd name="T2" fmla="*/ 0 w 55"/>
                <a:gd name="T3" fmla="*/ 66 h 66"/>
                <a:gd name="T4" fmla="*/ 55 w 55"/>
                <a:gd name="T5" fmla="*/ 40 h 66"/>
                <a:gd name="T6" fmla="*/ 15 w 55"/>
                <a:gd name="T7" fmla="*/ 0 h 66"/>
                <a:gd name="T8" fmla="*/ 0 60000 65536"/>
                <a:gd name="T9" fmla="*/ 0 60000 65536"/>
                <a:gd name="T10" fmla="*/ 0 60000 65536"/>
                <a:gd name="T11" fmla="*/ 0 60000 65536"/>
                <a:gd name="T12" fmla="*/ 0 w 55"/>
                <a:gd name="T13" fmla="*/ 0 h 66"/>
                <a:gd name="T14" fmla="*/ 55 w 55"/>
                <a:gd name="T15" fmla="*/ 66 h 66"/>
              </a:gdLst>
              <a:ahLst/>
              <a:cxnLst>
                <a:cxn ang="T8">
                  <a:pos x="T0" y="T1"/>
                </a:cxn>
                <a:cxn ang="T9">
                  <a:pos x="T2" y="T3"/>
                </a:cxn>
                <a:cxn ang="T10">
                  <a:pos x="T4" y="T5"/>
                </a:cxn>
                <a:cxn ang="T11">
                  <a:pos x="T6" y="T7"/>
                </a:cxn>
              </a:cxnLst>
              <a:rect l="T12" t="T13" r="T14" b="T15"/>
              <a:pathLst>
                <a:path w="55" h="66">
                  <a:moveTo>
                    <a:pt x="15" y="0"/>
                  </a:moveTo>
                  <a:lnTo>
                    <a:pt x="0" y="66"/>
                  </a:lnTo>
                  <a:lnTo>
                    <a:pt x="55" y="4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nvGrpSpPr>
          <p:cNvPr id="34" name="Group 1286"/>
          <p:cNvGrpSpPr>
            <a:grpSpLocks noChangeAspect="1"/>
          </p:cNvGrpSpPr>
          <p:nvPr/>
        </p:nvGrpSpPr>
        <p:grpSpPr bwMode="auto">
          <a:xfrm>
            <a:off x="3340213" y="1872614"/>
            <a:ext cx="539750" cy="941388"/>
            <a:chOff x="1781" y="1240"/>
            <a:chExt cx="326" cy="662"/>
          </a:xfrm>
        </p:grpSpPr>
        <p:grpSp>
          <p:nvGrpSpPr>
            <p:cNvPr id="35" name="Group 37"/>
            <p:cNvGrpSpPr>
              <a:grpSpLocks noChangeAspect="1"/>
            </p:cNvGrpSpPr>
            <p:nvPr/>
          </p:nvGrpSpPr>
          <p:grpSpPr bwMode="auto">
            <a:xfrm>
              <a:off x="1781" y="1240"/>
              <a:ext cx="326" cy="662"/>
              <a:chOff x="1781" y="1240"/>
              <a:chExt cx="326" cy="662"/>
            </a:xfrm>
          </p:grpSpPr>
          <p:sp>
            <p:nvSpPr>
              <p:cNvPr id="46" name="Freeform 38"/>
              <p:cNvSpPr>
                <a:spLocks noChangeAspect="1"/>
              </p:cNvSpPr>
              <p:nvPr/>
            </p:nvSpPr>
            <p:spPr bwMode="auto">
              <a:xfrm>
                <a:off x="1781" y="1382"/>
                <a:ext cx="326" cy="90"/>
              </a:xfrm>
              <a:custGeom>
                <a:avLst/>
                <a:gdLst>
                  <a:gd name="T0" fmla="*/ 242 w 326"/>
                  <a:gd name="T1" fmla="*/ 90 h 90"/>
                  <a:gd name="T2" fmla="*/ 326 w 326"/>
                  <a:gd name="T3" fmla="*/ 42 h 90"/>
                  <a:gd name="T4" fmla="*/ 91 w 326"/>
                  <a:gd name="T5" fmla="*/ 0 h 90"/>
                  <a:gd name="T6" fmla="*/ 0 w 326"/>
                  <a:gd name="T7" fmla="*/ 51 h 90"/>
                  <a:gd name="T8" fmla="*/ 242 w 326"/>
                  <a:gd name="T9" fmla="*/ 90 h 90"/>
                  <a:gd name="T10" fmla="*/ 0 60000 65536"/>
                  <a:gd name="T11" fmla="*/ 0 60000 65536"/>
                  <a:gd name="T12" fmla="*/ 0 60000 65536"/>
                  <a:gd name="T13" fmla="*/ 0 60000 65536"/>
                  <a:gd name="T14" fmla="*/ 0 60000 65536"/>
                  <a:gd name="T15" fmla="*/ 0 w 326"/>
                  <a:gd name="T16" fmla="*/ 0 h 90"/>
                  <a:gd name="T17" fmla="*/ 326 w 326"/>
                  <a:gd name="T18" fmla="*/ 90 h 90"/>
                </a:gdLst>
                <a:ahLst/>
                <a:cxnLst>
                  <a:cxn ang="T10">
                    <a:pos x="T0" y="T1"/>
                  </a:cxn>
                  <a:cxn ang="T11">
                    <a:pos x="T2" y="T3"/>
                  </a:cxn>
                  <a:cxn ang="T12">
                    <a:pos x="T4" y="T5"/>
                  </a:cxn>
                  <a:cxn ang="T13">
                    <a:pos x="T6" y="T7"/>
                  </a:cxn>
                  <a:cxn ang="T14">
                    <a:pos x="T8" y="T9"/>
                  </a:cxn>
                </a:cxnLst>
                <a:rect l="T15" t="T16" r="T17" b="T18"/>
                <a:pathLst>
                  <a:path w="326" h="90">
                    <a:moveTo>
                      <a:pt x="242" y="90"/>
                    </a:moveTo>
                    <a:lnTo>
                      <a:pt x="326" y="42"/>
                    </a:lnTo>
                    <a:lnTo>
                      <a:pt x="91" y="0"/>
                    </a:lnTo>
                    <a:lnTo>
                      <a:pt x="0" y="51"/>
                    </a:lnTo>
                    <a:lnTo>
                      <a:pt x="242" y="90"/>
                    </a:lnTo>
                    <a:close/>
                  </a:path>
                </a:pathLst>
              </a:custGeom>
              <a:solidFill>
                <a:srgbClr val="5F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47" name="Freeform 39"/>
              <p:cNvSpPr>
                <a:spLocks noChangeAspect="1"/>
              </p:cNvSpPr>
              <p:nvPr/>
            </p:nvSpPr>
            <p:spPr bwMode="auto">
              <a:xfrm>
                <a:off x="1798" y="1240"/>
                <a:ext cx="271" cy="42"/>
              </a:xfrm>
              <a:custGeom>
                <a:avLst/>
                <a:gdLst>
                  <a:gd name="T0" fmla="*/ 0 w 271"/>
                  <a:gd name="T1" fmla="*/ 21 h 42"/>
                  <a:gd name="T2" fmla="*/ 212 w 271"/>
                  <a:gd name="T3" fmla="*/ 42 h 42"/>
                  <a:gd name="T4" fmla="*/ 271 w 271"/>
                  <a:gd name="T5" fmla="*/ 23 h 42"/>
                  <a:gd name="T6" fmla="*/ 64 w 271"/>
                  <a:gd name="T7" fmla="*/ 0 h 42"/>
                  <a:gd name="T8" fmla="*/ 0 w 271"/>
                  <a:gd name="T9" fmla="*/ 21 h 42"/>
                  <a:gd name="T10" fmla="*/ 0 60000 65536"/>
                  <a:gd name="T11" fmla="*/ 0 60000 65536"/>
                  <a:gd name="T12" fmla="*/ 0 60000 65536"/>
                  <a:gd name="T13" fmla="*/ 0 60000 65536"/>
                  <a:gd name="T14" fmla="*/ 0 60000 65536"/>
                  <a:gd name="T15" fmla="*/ 0 w 271"/>
                  <a:gd name="T16" fmla="*/ 0 h 42"/>
                  <a:gd name="T17" fmla="*/ 271 w 271"/>
                  <a:gd name="T18" fmla="*/ 42 h 42"/>
                </a:gdLst>
                <a:ahLst/>
                <a:cxnLst>
                  <a:cxn ang="T10">
                    <a:pos x="T0" y="T1"/>
                  </a:cxn>
                  <a:cxn ang="T11">
                    <a:pos x="T2" y="T3"/>
                  </a:cxn>
                  <a:cxn ang="T12">
                    <a:pos x="T4" y="T5"/>
                  </a:cxn>
                  <a:cxn ang="T13">
                    <a:pos x="T6" y="T7"/>
                  </a:cxn>
                  <a:cxn ang="T14">
                    <a:pos x="T8" y="T9"/>
                  </a:cxn>
                </a:cxnLst>
                <a:rect l="T15" t="T16" r="T17" b="T18"/>
                <a:pathLst>
                  <a:path w="271" h="42">
                    <a:moveTo>
                      <a:pt x="0" y="21"/>
                    </a:moveTo>
                    <a:lnTo>
                      <a:pt x="212" y="42"/>
                    </a:lnTo>
                    <a:lnTo>
                      <a:pt x="271" y="23"/>
                    </a:lnTo>
                    <a:lnTo>
                      <a:pt x="64" y="0"/>
                    </a:lnTo>
                    <a:lnTo>
                      <a:pt x="0" y="21"/>
                    </a:lnTo>
                    <a:close/>
                  </a:path>
                </a:pathLst>
              </a:custGeom>
              <a:solidFill>
                <a:srgbClr val="5F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48" name="Freeform 40"/>
              <p:cNvSpPr>
                <a:spLocks noChangeAspect="1"/>
              </p:cNvSpPr>
              <p:nvPr/>
            </p:nvSpPr>
            <p:spPr bwMode="auto">
              <a:xfrm>
                <a:off x="2013" y="1266"/>
                <a:ext cx="56" cy="189"/>
              </a:xfrm>
              <a:custGeom>
                <a:avLst/>
                <a:gdLst>
                  <a:gd name="T0" fmla="*/ 0 w 56"/>
                  <a:gd name="T1" fmla="*/ 19 h 189"/>
                  <a:gd name="T2" fmla="*/ 56 w 56"/>
                  <a:gd name="T3" fmla="*/ 0 h 189"/>
                  <a:gd name="T4" fmla="*/ 56 w 56"/>
                  <a:gd name="T5" fmla="*/ 158 h 189"/>
                  <a:gd name="T6" fmla="*/ 0 w 56"/>
                  <a:gd name="T7" fmla="*/ 189 h 189"/>
                  <a:gd name="T8" fmla="*/ 0 w 56"/>
                  <a:gd name="T9" fmla="*/ 19 h 189"/>
                  <a:gd name="T10" fmla="*/ 0 60000 65536"/>
                  <a:gd name="T11" fmla="*/ 0 60000 65536"/>
                  <a:gd name="T12" fmla="*/ 0 60000 65536"/>
                  <a:gd name="T13" fmla="*/ 0 60000 65536"/>
                  <a:gd name="T14" fmla="*/ 0 60000 65536"/>
                  <a:gd name="T15" fmla="*/ 0 w 56"/>
                  <a:gd name="T16" fmla="*/ 0 h 189"/>
                  <a:gd name="T17" fmla="*/ 56 w 56"/>
                  <a:gd name="T18" fmla="*/ 189 h 189"/>
                </a:gdLst>
                <a:ahLst/>
                <a:cxnLst>
                  <a:cxn ang="T10">
                    <a:pos x="T0" y="T1"/>
                  </a:cxn>
                  <a:cxn ang="T11">
                    <a:pos x="T2" y="T3"/>
                  </a:cxn>
                  <a:cxn ang="T12">
                    <a:pos x="T4" y="T5"/>
                  </a:cxn>
                  <a:cxn ang="T13">
                    <a:pos x="T6" y="T7"/>
                  </a:cxn>
                  <a:cxn ang="T14">
                    <a:pos x="T8" y="T9"/>
                  </a:cxn>
                </a:cxnLst>
                <a:rect l="T15" t="T16" r="T17" b="T18"/>
                <a:pathLst>
                  <a:path w="56" h="189">
                    <a:moveTo>
                      <a:pt x="0" y="19"/>
                    </a:moveTo>
                    <a:lnTo>
                      <a:pt x="56" y="0"/>
                    </a:lnTo>
                    <a:lnTo>
                      <a:pt x="56" y="158"/>
                    </a:lnTo>
                    <a:lnTo>
                      <a:pt x="0" y="189"/>
                    </a:lnTo>
                    <a:lnTo>
                      <a:pt x="0" y="19"/>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49" name="Freeform 41"/>
              <p:cNvSpPr>
                <a:spLocks noChangeAspect="1"/>
              </p:cNvSpPr>
              <p:nvPr/>
            </p:nvSpPr>
            <p:spPr bwMode="auto">
              <a:xfrm>
                <a:off x="1796" y="1264"/>
                <a:ext cx="212" cy="189"/>
              </a:xfrm>
              <a:custGeom>
                <a:avLst/>
                <a:gdLst>
                  <a:gd name="T0" fmla="*/ 2 w 212"/>
                  <a:gd name="T1" fmla="*/ 0 h 189"/>
                  <a:gd name="T2" fmla="*/ 212 w 212"/>
                  <a:gd name="T3" fmla="*/ 23 h 189"/>
                  <a:gd name="T4" fmla="*/ 212 w 212"/>
                  <a:gd name="T5" fmla="*/ 189 h 189"/>
                  <a:gd name="T6" fmla="*/ 0 w 212"/>
                  <a:gd name="T7" fmla="*/ 151 h 189"/>
                  <a:gd name="T8" fmla="*/ 2 w 212"/>
                  <a:gd name="T9" fmla="*/ 0 h 189"/>
                  <a:gd name="T10" fmla="*/ 0 60000 65536"/>
                  <a:gd name="T11" fmla="*/ 0 60000 65536"/>
                  <a:gd name="T12" fmla="*/ 0 60000 65536"/>
                  <a:gd name="T13" fmla="*/ 0 60000 65536"/>
                  <a:gd name="T14" fmla="*/ 0 60000 65536"/>
                  <a:gd name="T15" fmla="*/ 0 w 212"/>
                  <a:gd name="T16" fmla="*/ 0 h 189"/>
                  <a:gd name="T17" fmla="*/ 212 w 212"/>
                  <a:gd name="T18" fmla="*/ 189 h 189"/>
                </a:gdLst>
                <a:ahLst/>
                <a:cxnLst>
                  <a:cxn ang="T10">
                    <a:pos x="T0" y="T1"/>
                  </a:cxn>
                  <a:cxn ang="T11">
                    <a:pos x="T2" y="T3"/>
                  </a:cxn>
                  <a:cxn ang="T12">
                    <a:pos x="T4" y="T5"/>
                  </a:cxn>
                  <a:cxn ang="T13">
                    <a:pos x="T6" y="T7"/>
                  </a:cxn>
                  <a:cxn ang="T14">
                    <a:pos x="T8" y="T9"/>
                  </a:cxn>
                </a:cxnLst>
                <a:rect l="T15" t="T16" r="T17" b="T18"/>
                <a:pathLst>
                  <a:path w="212" h="189">
                    <a:moveTo>
                      <a:pt x="2" y="0"/>
                    </a:moveTo>
                    <a:lnTo>
                      <a:pt x="212" y="23"/>
                    </a:lnTo>
                    <a:lnTo>
                      <a:pt x="212" y="189"/>
                    </a:lnTo>
                    <a:lnTo>
                      <a:pt x="0" y="151"/>
                    </a:lnTo>
                    <a:lnTo>
                      <a:pt x="2" y="0"/>
                    </a:lnTo>
                    <a:close/>
                  </a:path>
                </a:pathLst>
              </a:custGeom>
              <a:solidFill>
                <a:srgbClr val="7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50" name="Freeform 42"/>
              <p:cNvSpPr>
                <a:spLocks noChangeAspect="1"/>
              </p:cNvSpPr>
              <p:nvPr/>
            </p:nvSpPr>
            <p:spPr bwMode="auto">
              <a:xfrm>
                <a:off x="2026" y="1427"/>
                <a:ext cx="81" cy="475"/>
              </a:xfrm>
              <a:custGeom>
                <a:avLst/>
                <a:gdLst>
                  <a:gd name="T0" fmla="*/ 81 w 81"/>
                  <a:gd name="T1" fmla="*/ 0 h 475"/>
                  <a:gd name="T2" fmla="*/ 0 w 81"/>
                  <a:gd name="T3" fmla="*/ 51 h 475"/>
                  <a:gd name="T4" fmla="*/ 0 w 81"/>
                  <a:gd name="T5" fmla="*/ 475 h 475"/>
                  <a:gd name="T6" fmla="*/ 81 w 81"/>
                  <a:gd name="T7" fmla="*/ 415 h 475"/>
                  <a:gd name="T8" fmla="*/ 81 w 81"/>
                  <a:gd name="T9" fmla="*/ 0 h 475"/>
                  <a:gd name="T10" fmla="*/ 0 60000 65536"/>
                  <a:gd name="T11" fmla="*/ 0 60000 65536"/>
                  <a:gd name="T12" fmla="*/ 0 60000 65536"/>
                  <a:gd name="T13" fmla="*/ 0 60000 65536"/>
                  <a:gd name="T14" fmla="*/ 0 60000 65536"/>
                  <a:gd name="T15" fmla="*/ 0 w 81"/>
                  <a:gd name="T16" fmla="*/ 0 h 475"/>
                  <a:gd name="T17" fmla="*/ 81 w 81"/>
                  <a:gd name="T18" fmla="*/ 475 h 475"/>
                </a:gdLst>
                <a:ahLst/>
                <a:cxnLst>
                  <a:cxn ang="T10">
                    <a:pos x="T0" y="T1"/>
                  </a:cxn>
                  <a:cxn ang="T11">
                    <a:pos x="T2" y="T3"/>
                  </a:cxn>
                  <a:cxn ang="T12">
                    <a:pos x="T4" y="T5"/>
                  </a:cxn>
                  <a:cxn ang="T13">
                    <a:pos x="T6" y="T7"/>
                  </a:cxn>
                  <a:cxn ang="T14">
                    <a:pos x="T8" y="T9"/>
                  </a:cxn>
                </a:cxnLst>
                <a:rect l="T15" t="T16" r="T17" b="T18"/>
                <a:pathLst>
                  <a:path w="81" h="475">
                    <a:moveTo>
                      <a:pt x="81" y="0"/>
                    </a:moveTo>
                    <a:lnTo>
                      <a:pt x="0" y="51"/>
                    </a:lnTo>
                    <a:lnTo>
                      <a:pt x="0" y="475"/>
                    </a:lnTo>
                    <a:lnTo>
                      <a:pt x="81" y="415"/>
                    </a:lnTo>
                    <a:lnTo>
                      <a:pt x="81" y="0"/>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51" name="Freeform 43"/>
              <p:cNvSpPr>
                <a:spLocks noChangeAspect="1"/>
              </p:cNvSpPr>
              <p:nvPr/>
            </p:nvSpPr>
            <p:spPr bwMode="auto">
              <a:xfrm>
                <a:off x="1781" y="1434"/>
                <a:ext cx="241" cy="468"/>
              </a:xfrm>
              <a:custGeom>
                <a:avLst/>
                <a:gdLst>
                  <a:gd name="T0" fmla="*/ 0 w 241"/>
                  <a:gd name="T1" fmla="*/ 0 h 468"/>
                  <a:gd name="T2" fmla="*/ 241 w 241"/>
                  <a:gd name="T3" fmla="*/ 44 h 468"/>
                  <a:gd name="T4" fmla="*/ 241 w 241"/>
                  <a:gd name="T5" fmla="*/ 468 h 468"/>
                  <a:gd name="T6" fmla="*/ 0 w 241"/>
                  <a:gd name="T7" fmla="*/ 411 h 468"/>
                  <a:gd name="T8" fmla="*/ 0 w 241"/>
                  <a:gd name="T9" fmla="*/ 0 h 468"/>
                  <a:gd name="T10" fmla="*/ 0 60000 65536"/>
                  <a:gd name="T11" fmla="*/ 0 60000 65536"/>
                  <a:gd name="T12" fmla="*/ 0 60000 65536"/>
                  <a:gd name="T13" fmla="*/ 0 60000 65536"/>
                  <a:gd name="T14" fmla="*/ 0 60000 65536"/>
                  <a:gd name="T15" fmla="*/ 0 w 241"/>
                  <a:gd name="T16" fmla="*/ 0 h 468"/>
                  <a:gd name="T17" fmla="*/ 241 w 241"/>
                  <a:gd name="T18" fmla="*/ 468 h 468"/>
                </a:gdLst>
                <a:ahLst/>
                <a:cxnLst>
                  <a:cxn ang="T10">
                    <a:pos x="T0" y="T1"/>
                  </a:cxn>
                  <a:cxn ang="T11">
                    <a:pos x="T2" y="T3"/>
                  </a:cxn>
                  <a:cxn ang="T12">
                    <a:pos x="T4" y="T5"/>
                  </a:cxn>
                  <a:cxn ang="T13">
                    <a:pos x="T6" y="T7"/>
                  </a:cxn>
                  <a:cxn ang="T14">
                    <a:pos x="T8" y="T9"/>
                  </a:cxn>
                </a:cxnLst>
                <a:rect l="T15" t="T16" r="T17" b="T18"/>
                <a:pathLst>
                  <a:path w="241" h="468">
                    <a:moveTo>
                      <a:pt x="0" y="0"/>
                    </a:moveTo>
                    <a:lnTo>
                      <a:pt x="241" y="44"/>
                    </a:lnTo>
                    <a:lnTo>
                      <a:pt x="241" y="468"/>
                    </a:lnTo>
                    <a:lnTo>
                      <a:pt x="0" y="411"/>
                    </a:lnTo>
                    <a:lnTo>
                      <a:pt x="0" y="0"/>
                    </a:lnTo>
                    <a:close/>
                  </a:path>
                </a:pathLst>
              </a:custGeom>
              <a:solidFill>
                <a:srgbClr val="7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nvGrpSpPr>
            <p:cNvPr id="36" name="Group 44"/>
            <p:cNvGrpSpPr>
              <a:grpSpLocks noChangeAspect="1"/>
            </p:cNvGrpSpPr>
            <p:nvPr/>
          </p:nvGrpSpPr>
          <p:grpSpPr bwMode="auto">
            <a:xfrm>
              <a:off x="1807" y="1271"/>
              <a:ext cx="204" cy="278"/>
              <a:chOff x="1807" y="1271"/>
              <a:chExt cx="204" cy="278"/>
            </a:xfrm>
          </p:grpSpPr>
          <p:sp>
            <p:nvSpPr>
              <p:cNvPr id="37" name="Freeform 45"/>
              <p:cNvSpPr>
                <a:spLocks noChangeAspect="1"/>
              </p:cNvSpPr>
              <p:nvPr/>
            </p:nvSpPr>
            <p:spPr bwMode="auto">
              <a:xfrm>
                <a:off x="1807" y="1271"/>
                <a:ext cx="27" cy="13"/>
              </a:xfrm>
              <a:custGeom>
                <a:avLst/>
                <a:gdLst>
                  <a:gd name="T0" fmla="*/ 0 w 27"/>
                  <a:gd name="T1" fmla="*/ 0 h 13"/>
                  <a:gd name="T2" fmla="*/ 27 w 27"/>
                  <a:gd name="T3" fmla="*/ 4 h 13"/>
                  <a:gd name="T4" fmla="*/ 27 w 27"/>
                  <a:gd name="T5" fmla="*/ 13 h 13"/>
                  <a:gd name="T6" fmla="*/ 0 w 27"/>
                  <a:gd name="T7" fmla="*/ 9 h 13"/>
                  <a:gd name="T8" fmla="*/ 0 w 27"/>
                  <a:gd name="T9" fmla="*/ 0 h 13"/>
                  <a:gd name="T10" fmla="*/ 0 60000 65536"/>
                  <a:gd name="T11" fmla="*/ 0 60000 65536"/>
                  <a:gd name="T12" fmla="*/ 0 60000 65536"/>
                  <a:gd name="T13" fmla="*/ 0 60000 65536"/>
                  <a:gd name="T14" fmla="*/ 0 60000 65536"/>
                  <a:gd name="T15" fmla="*/ 0 w 27"/>
                  <a:gd name="T16" fmla="*/ 0 h 13"/>
                  <a:gd name="T17" fmla="*/ 27 w 27"/>
                  <a:gd name="T18" fmla="*/ 13 h 13"/>
                </a:gdLst>
                <a:ahLst/>
                <a:cxnLst>
                  <a:cxn ang="T10">
                    <a:pos x="T0" y="T1"/>
                  </a:cxn>
                  <a:cxn ang="T11">
                    <a:pos x="T2" y="T3"/>
                  </a:cxn>
                  <a:cxn ang="T12">
                    <a:pos x="T4" y="T5"/>
                  </a:cxn>
                  <a:cxn ang="T13">
                    <a:pos x="T6" y="T7"/>
                  </a:cxn>
                  <a:cxn ang="T14">
                    <a:pos x="T8" y="T9"/>
                  </a:cxn>
                </a:cxnLst>
                <a:rect l="T15" t="T16" r="T17" b="T18"/>
                <a:pathLst>
                  <a:path w="27" h="13">
                    <a:moveTo>
                      <a:pt x="0" y="0"/>
                    </a:moveTo>
                    <a:lnTo>
                      <a:pt x="27" y="4"/>
                    </a:lnTo>
                    <a:lnTo>
                      <a:pt x="27" y="13"/>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38" name="Freeform 46"/>
              <p:cNvSpPr>
                <a:spLocks noChangeAspect="1"/>
              </p:cNvSpPr>
              <p:nvPr/>
            </p:nvSpPr>
            <p:spPr bwMode="auto">
              <a:xfrm>
                <a:off x="1848" y="1301"/>
                <a:ext cx="27" cy="10"/>
              </a:xfrm>
              <a:custGeom>
                <a:avLst/>
                <a:gdLst>
                  <a:gd name="T0" fmla="*/ 0 w 27"/>
                  <a:gd name="T1" fmla="*/ 0 h 10"/>
                  <a:gd name="T2" fmla="*/ 27 w 27"/>
                  <a:gd name="T3" fmla="*/ 2 h 10"/>
                  <a:gd name="T4" fmla="*/ 27 w 27"/>
                  <a:gd name="T5" fmla="*/ 10 h 10"/>
                  <a:gd name="T6" fmla="*/ 0 w 27"/>
                  <a:gd name="T7" fmla="*/ 9 h 10"/>
                  <a:gd name="T8" fmla="*/ 0 w 27"/>
                  <a:gd name="T9" fmla="*/ 0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0" y="0"/>
                    </a:moveTo>
                    <a:lnTo>
                      <a:pt x="27" y="2"/>
                    </a:lnTo>
                    <a:lnTo>
                      <a:pt x="27" y="10"/>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39" name="Freeform 47"/>
              <p:cNvSpPr>
                <a:spLocks noChangeAspect="1"/>
              </p:cNvSpPr>
              <p:nvPr/>
            </p:nvSpPr>
            <p:spPr bwMode="auto">
              <a:xfrm>
                <a:off x="1894" y="1282"/>
                <a:ext cx="27" cy="10"/>
              </a:xfrm>
              <a:custGeom>
                <a:avLst/>
                <a:gdLst>
                  <a:gd name="T0" fmla="*/ 0 w 27"/>
                  <a:gd name="T1" fmla="*/ 0 h 10"/>
                  <a:gd name="T2" fmla="*/ 27 w 27"/>
                  <a:gd name="T3" fmla="*/ 2 h 10"/>
                  <a:gd name="T4" fmla="*/ 27 w 27"/>
                  <a:gd name="T5" fmla="*/ 10 h 10"/>
                  <a:gd name="T6" fmla="*/ 0 w 27"/>
                  <a:gd name="T7" fmla="*/ 8 h 10"/>
                  <a:gd name="T8" fmla="*/ 0 w 27"/>
                  <a:gd name="T9" fmla="*/ 0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0" y="0"/>
                    </a:moveTo>
                    <a:lnTo>
                      <a:pt x="27" y="2"/>
                    </a:lnTo>
                    <a:lnTo>
                      <a:pt x="27" y="10"/>
                    </a:lnTo>
                    <a:lnTo>
                      <a:pt x="0" y="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40" name="Freeform 48"/>
              <p:cNvSpPr>
                <a:spLocks noChangeAspect="1"/>
              </p:cNvSpPr>
              <p:nvPr/>
            </p:nvSpPr>
            <p:spPr bwMode="auto">
              <a:xfrm>
                <a:off x="1941" y="1287"/>
                <a:ext cx="27" cy="10"/>
              </a:xfrm>
              <a:custGeom>
                <a:avLst/>
                <a:gdLst>
                  <a:gd name="T0" fmla="*/ 0 w 27"/>
                  <a:gd name="T1" fmla="*/ 0 h 10"/>
                  <a:gd name="T2" fmla="*/ 27 w 27"/>
                  <a:gd name="T3" fmla="*/ 2 h 10"/>
                  <a:gd name="T4" fmla="*/ 27 w 27"/>
                  <a:gd name="T5" fmla="*/ 10 h 10"/>
                  <a:gd name="T6" fmla="*/ 0 w 27"/>
                  <a:gd name="T7" fmla="*/ 9 h 10"/>
                  <a:gd name="T8" fmla="*/ 0 w 27"/>
                  <a:gd name="T9" fmla="*/ 0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0" y="0"/>
                    </a:moveTo>
                    <a:lnTo>
                      <a:pt x="27" y="2"/>
                    </a:lnTo>
                    <a:lnTo>
                      <a:pt x="27" y="10"/>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41" name="Freeform 49"/>
              <p:cNvSpPr>
                <a:spLocks noChangeAspect="1"/>
              </p:cNvSpPr>
              <p:nvPr/>
            </p:nvSpPr>
            <p:spPr bwMode="auto">
              <a:xfrm>
                <a:off x="1941" y="1313"/>
                <a:ext cx="27" cy="12"/>
              </a:xfrm>
              <a:custGeom>
                <a:avLst/>
                <a:gdLst>
                  <a:gd name="T0" fmla="*/ 0 w 27"/>
                  <a:gd name="T1" fmla="*/ 0 h 12"/>
                  <a:gd name="T2" fmla="*/ 27 w 27"/>
                  <a:gd name="T3" fmla="*/ 2 h 12"/>
                  <a:gd name="T4" fmla="*/ 27 w 27"/>
                  <a:gd name="T5" fmla="*/ 12 h 12"/>
                  <a:gd name="T6" fmla="*/ 0 w 27"/>
                  <a:gd name="T7" fmla="*/ 9 h 12"/>
                  <a:gd name="T8" fmla="*/ 0 w 27"/>
                  <a:gd name="T9" fmla="*/ 0 h 12"/>
                  <a:gd name="T10" fmla="*/ 0 60000 65536"/>
                  <a:gd name="T11" fmla="*/ 0 60000 65536"/>
                  <a:gd name="T12" fmla="*/ 0 60000 65536"/>
                  <a:gd name="T13" fmla="*/ 0 60000 65536"/>
                  <a:gd name="T14" fmla="*/ 0 60000 65536"/>
                  <a:gd name="T15" fmla="*/ 0 w 27"/>
                  <a:gd name="T16" fmla="*/ 0 h 12"/>
                  <a:gd name="T17" fmla="*/ 27 w 27"/>
                  <a:gd name="T18" fmla="*/ 12 h 12"/>
                </a:gdLst>
                <a:ahLst/>
                <a:cxnLst>
                  <a:cxn ang="T10">
                    <a:pos x="T0" y="T1"/>
                  </a:cxn>
                  <a:cxn ang="T11">
                    <a:pos x="T2" y="T3"/>
                  </a:cxn>
                  <a:cxn ang="T12">
                    <a:pos x="T4" y="T5"/>
                  </a:cxn>
                  <a:cxn ang="T13">
                    <a:pos x="T6" y="T7"/>
                  </a:cxn>
                  <a:cxn ang="T14">
                    <a:pos x="T8" y="T9"/>
                  </a:cxn>
                </a:cxnLst>
                <a:rect l="T15" t="T16" r="T17" b="T18"/>
                <a:pathLst>
                  <a:path w="27" h="12">
                    <a:moveTo>
                      <a:pt x="0" y="0"/>
                    </a:moveTo>
                    <a:lnTo>
                      <a:pt x="27" y="2"/>
                    </a:lnTo>
                    <a:lnTo>
                      <a:pt x="27" y="12"/>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42" name="Freeform 50"/>
              <p:cNvSpPr>
                <a:spLocks noChangeAspect="1"/>
              </p:cNvSpPr>
              <p:nvPr/>
            </p:nvSpPr>
            <p:spPr bwMode="auto">
              <a:xfrm>
                <a:off x="1892" y="1337"/>
                <a:ext cx="28" cy="12"/>
              </a:xfrm>
              <a:custGeom>
                <a:avLst/>
                <a:gdLst>
                  <a:gd name="T0" fmla="*/ 0 w 28"/>
                  <a:gd name="T1" fmla="*/ 0 h 12"/>
                  <a:gd name="T2" fmla="*/ 28 w 28"/>
                  <a:gd name="T3" fmla="*/ 4 h 12"/>
                  <a:gd name="T4" fmla="*/ 28 w 28"/>
                  <a:gd name="T5" fmla="*/ 12 h 12"/>
                  <a:gd name="T6" fmla="*/ 0 w 28"/>
                  <a:gd name="T7" fmla="*/ 11 h 12"/>
                  <a:gd name="T8" fmla="*/ 0 w 28"/>
                  <a:gd name="T9" fmla="*/ 0 h 12"/>
                  <a:gd name="T10" fmla="*/ 0 60000 65536"/>
                  <a:gd name="T11" fmla="*/ 0 60000 65536"/>
                  <a:gd name="T12" fmla="*/ 0 60000 65536"/>
                  <a:gd name="T13" fmla="*/ 0 60000 65536"/>
                  <a:gd name="T14" fmla="*/ 0 60000 65536"/>
                  <a:gd name="T15" fmla="*/ 0 w 28"/>
                  <a:gd name="T16" fmla="*/ 0 h 12"/>
                  <a:gd name="T17" fmla="*/ 28 w 28"/>
                  <a:gd name="T18" fmla="*/ 12 h 12"/>
                </a:gdLst>
                <a:ahLst/>
                <a:cxnLst>
                  <a:cxn ang="T10">
                    <a:pos x="T0" y="T1"/>
                  </a:cxn>
                  <a:cxn ang="T11">
                    <a:pos x="T2" y="T3"/>
                  </a:cxn>
                  <a:cxn ang="T12">
                    <a:pos x="T4" y="T5"/>
                  </a:cxn>
                  <a:cxn ang="T13">
                    <a:pos x="T6" y="T7"/>
                  </a:cxn>
                  <a:cxn ang="T14">
                    <a:pos x="T8" y="T9"/>
                  </a:cxn>
                </a:cxnLst>
                <a:rect l="T15" t="T16" r="T17" b="T18"/>
                <a:pathLst>
                  <a:path w="28" h="12">
                    <a:moveTo>
                      <a:pt x="0" y="0"/>
                    </a:moveTo>
                    <a:lnTo>
                      <a:pt x="28" y="4"/>
                    </a:lnTo>
                    <a:lnTo>
                      <a:pt x="28" y="12"/>
                    </a:lnTo>
                    <a:lnTo>
                      <a:pt x="0" y="1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43" name="Freeform 51"/>
              <p:cNvSpPr>
                <a:spLocks noChangeAspect="1"/>
              </p:cNvSpPr>
              <p:nvPr/>
            </p:nvSpPr>
            <p:spPr bwMode="auto">
              <a:xfrm>
                <a:off x="1941" y="1370"/>
                <a:ext cx="27" cy="11"/>
              </a:xfrm>
              <a:custGeom>
                <a:avLst/>
                <a:gdLst>
                  <a:gd name="T0" fmla="*/ 0 w 27"/>
                  <a:gd name="T1" fmla="*/ 0 h 11"/>
                  <a:gd name="T2" fmla="*/ 27 w 27"/>
                  <a:gd name="T3" fmla="*/ 2 h 11"/>
                  <a:gd name="T4" fmla="*/ 27 w 27"/>
                  <a:gd name="T5" fmla="*/ 11 h 11"/>
                  <a:gd name="T6" fmla="*/ 0 w 27"/>
                  <a:gd name="T7" fmla="*/ 9 h 11"/>
                  <a:gd name="T8" fmla="*/ 0 w 27"/>
                  <a:gd name="T9" fmla="*/ 0 h 11"/>
                  <a:gd name="T10" fmla="*/ 0 60000 65536"/>
                  <a:gd name="T11" fmla="*/ 0 60000 65536"/>
                  <a:gd name="T12" fmla="*/ 0 60000 65536"/>
                  <a:gd name="T13" fmla="*/ 0 60000 65536"/>
                  <a:gd name="T14" fmla="*/ 0 60000 65536"/>
                  <a:gd name="T15" fmla="*/ 0 w 27"/>
                  <a:gd name="T16" fmla="*/ 0 h 11"/>
                  <a:gd name="T17" fmla="*/ 27 w 27"/>
                  <a:gd name="T18" fmla="*/ 11 h 11"/>
                </a:gdLst>
                <a:ahLst/>
                <a:cxnLst>
                  <a:cxn ang="T10">
                    <a:pos x="T0" y="T1"/>
                  </a:cxn>
                  <a:cxn ang="T11">
                    <a:pos x="T2" y="T3"/>
                  </a:cxn>
                  <a:cxn ang="T12">
                    <a:pos x="T4" y="T5"/>
                  </a:cxn>
                  <a:cxn ang="T13">
                    <a:pos x="T6" y="T7"/>
                  </a:cxn>
                  <a:cxn ang="T14">
                    <a:pos x="T8" y="T9"/>
                  </a:cxn>
                </a:cxnLst>
                <a:rect l="T15" t="T16" r="T17" b="T18"/>
                <a:pathLst>
                  <a:path w="27" h="11">
                    <a:moveTo>
                      <a:pt x="0" y="0"/>
                    </a:moveTo>
                    <a:lnTo>
                      <a:pt x="27" y="2"/>
                    </a:lnTo>
                    <a:lnTo>
                      <a:pt x="27" y="11"/>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44" name="Freeform 52"/>
              <p:cNvSpPr>
                <a:spLocks noChangeAspect="1"/>
              </p:cNvSpPr>
              <p:nvPr/>
            </p:nvSpPr>
            <p:spPr bwMode="auto">
              <a:xfrm>
                <a:off x="1984" y="1485"/>
                <a:ext cx="27" cy="12"/>
              </a:xfrm>
              <a:custGeom>
                <a:avLst/>
                <a:gdLst>
                  <a:gd name="T0" fmla="*/ 0 w 27"/>
                  <a:gd name="T1" fmla="*/ 0 h 12"/>
                  <a:gd name="T2" fmla="*/ 27 w 27"/>
                  <a:gd name="T3" fmla="*/ 3 h 12"/>
                  <a:gd name="T4" fmla="*/ 27 w 27"/>
                  <a:gd name="T5" fmla="*/ 12 h 12"/>
                  <a:gd name="T6" fmla="*/ 0 w 27"/>
                  <a:gd name="T7" fmla="*/ 8 h 12"/>
                  <a:gd name="T8" fmla="*/ 0 w 27"/>
                  <a:gd name="T9" fmla="*/ 0 h 12"/>
                  <a:gd name="T10" fmla="*/ 0 60000 65536"/>
                  <a:gd name="T11" fmla="*/ 0 60000 65536"/>
                  <a:gd name="T12" fmla="*/ 0 60000 65536"/>
                  <a:gd name="T13" fmla="*/ 0 60000 65536"/>
                  <a:gd name="T14" fmla="*/ 0 60000 65536"/>
                  <a:gd name="T15" fmla="*/ 0 w 27"/>
                  <a:gd name="T16" fmla="*/ 0 h 12"/>
                  <a:gd name="T17" fmla="*/ 27 w 27"/>
                  <a:gd name="T18" fmla="*/ 12 h 12"/>
                </a:gdLst>
                <a:ahLst/>
                <a:cxnLst>
                  <a:cxn ang="T10">
                    <a:pos x="T0" y="T1"/>
                  </a:cxn>
                  <a:cxn ang="T11">
                    <a:pos x="T2" y="T3"/>
                  </a:cxn>
                  <a:cxn ang="T12">
                    <a:pos x="T4" y="T5"/>
                  </a:cxn>
                  <a:cxn ang="T13">
                    <a:pos x="T6" y="T7"/>
                  </a:cxn>
                  <a:cxn ang="T14">
                    <a:pos x="T8" y="T9"/>
                  </a:cxn>
                </a:cxnLst>
                <a:rect l="T15" t="T16" r="T17" b="T18"/>
                <a:pathLst>
                  <a:path w="27" h="12">
                    <a:moveTo>
                      <a:pt x="0" y="0"/>
                    </a:moveTo>
                    <a:lnTo>
                      <a:pt x="27" y="3"/>
                    </a:lnTo>
                    <a:lnTo>
                      <a:pt x="27" y="12"/>
                    </a:lnTo>
                    <a:lnTo>
                      <a:pt x="0" y="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45" name="Freeform 53"/>
              <p:cNvSpPr>
                <a:spLocks noChangeAspect="1"/>
              </p:cNvSpPr>
              <p:nvPr/>
            </p:nvSpPr>
            <p:spPr bwMode="auto">
              <a:xfrm>
                <a:off x="1985" y="1537"/>
                <a:ext cx="26" cy="12"/>
              </a:xfrm>
              <a:custGeom>
                <a:avLst/>
                <a:gdLst>
                  <a:gd name="T0" fmla="*/ 0 w 26"/>
                  <a:gd name="T1" fmla="*/ 0 h 12"/>
                  <a:gd name="T2" fmla="*/ 26 w 26"/>
                  <a:gd name="T3" fmla="*/ 3 h 12"/>
                  <a:gd name="T4" fmla="*/ 26 w 26"/>
                  <a:gd name="T5" fmla="*/ 12 h 12"/>
                  <a:gd name="T6" fmla="*/ 0 w 26"/>
                  <a:gd name="T7" fmla="*/ 10 h 12"/>
                  <a:gd name="T8" fmla="*/ 0 w 26"/>
                  <a:gd name="T9" fmla="*/ 0 h 12"/>
                  <a:gd name="T10" fmla="*/ 0 60000 65536"/>
                  <a:gd name="T11" fmla="*/ 0 60000 65536"/>
                  <a:gd name="T12" fmla="*/ 0 60000 65536"/>
                  <a:gd name="T13" fmla="*/ 0 60000 65536"/>
                  <a:gd name="T14" fmla="*/ 0 60000 65536"/>
                  <a:gd name="T15" fmla="*/ 0 w 26"/>
                  <a:gd name="T16" fmla="*/ 0 h 12"/>
                  <a:gd name="T17" fmla="*/ 26 w 26"/>
                  <a:gd name="T18" fmla="*/ 12 h 12"/>
                </a:gdLst>
                <a:ahLst/>
                <a:cxnLst>
                  <a:cxn ang="T10">
                    <a:pos x="T0" y="T1"/>
                  </a:cxn>
                  <a:cxn ang="T11">
                    <a:pos x="T2" y="T3"/>
                  </a:cxn>
                  <a:cxn ang="T12">
                    <a:pos x="T4" y="T5"/>
                  </a:cxn>
                  <a:cxn ang="T13">
                    <a:pos x="T6" y="T7"/>
                  </a:cxn>
                  <a:cxn ang="T14">
                    <a:pos x="T8" y="T9"/>
                  </a:cxn>
                </a:cxnLst>
                <a:rect l="T15" t="T16" r="T17" b="T18"/>
                <a:pathLst>
                  <a:path w="26" h="12">
                    <a:moveTo>
                      <a:pt x="0" y="0"/>
                    </a:moveTo>
                    <a:lnTo>
                      <a:pt x="26" y="3"/>
                    </a:lnTo>
                    <a:lnTo>
                      <a:pt x="26" y="12"/>
                    </a:lnTo>
                    <a:lnTo>
                      <a:pt x="0" y="1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grpSp>
        <p:nvGrpSpPr>
          <p:cNvPr id="52" name="Group 54"/>
          <p:cNvGrpSpPr>
            <a:grpSpLocks noChangeAspect="1"/>
          </p:cNvGrpSpPr>
          <p:nvPr/>
        </p:nvGrpSpPr>
        <p:grpSpPr bwMode="auto">
          <a:xfrm>
            <a:off x="4010138" y="2120264"/>
            <a:ext cx="674687" cy="1320800"/>
            <a:chOff x="2185" y="1414"/>
            <a:chExt cx="406" cy="927"/>
          </a:xfrm>
        </p:grpSpPr>
        <p:grpSp>
          <p:nvGrpSpPr>
            <p:cNvPr id="53" name="Group 55"/>
            <p:cNvGrpSpPr>
              <a:grpSpLocks noChangeAspect="1"/>
            </p:cNvGrpSpPr>
            <p:nvPr/>
          </p:nvGrpSpPr>
          <p:grpSpPr bwMode="auto">
            <a:xfrm>
              <a:off x="2185" y="1414"/>
              <a:ext cx="406" cy="927"/>
              <a:chOff x="2185" y="1414"/>
              <a:chExt cx="406" cy="927"/>
            </a:xfrm>
          </p:grpSpPr>
          <p:sp>
            <p:nvSpPr>
              <p:cNvPr id="76" name="Freeform 56"/>
              <p:cNvSpPr>
                <a:spLocks noChangeAspect="1"/>
              </p:cNvSpPr>
              <p:nvPr/>
            </p:nvSpPr>
            <p:spPr bwMode="auto">
              <a:xfrm>
                <a:off x="2187" y="1680"/>
                <a:ext cx="404" cy="174"/>
              </a:xfrm>
              <a:custGeom>
                <a:avLst/>
                <a:gdLst>
                  <a:gd name="T0" fmla="*/ 0 w 404"/>
                  <a:gd name="T1" fmla="*/ 127 h 174"/>
                  <a:gd name="T2" fmla="*/ 227 w 404"/>
                  <a:gd name="T3" fmla="*/ 174 h 174"/>
                  <a:gd name="T4" fmla="*/ 404 w 404"/>
                  <a:gd name="T5" fmla="*/ 33 h 174"/>
                  <a:gd name="T6" fmla="*/ 183 w 404"/>
                  <a:gd name="T7" fmla="*/ 0 h 174"/>
                  <a:gd name="T8" fmla="*/ 0 w 404"/>
                  <a:gd name="T9" fmla="*/ 127 h 174"/>
                  <a:gd name="T10" fmla="*/ 0 60000 65536"/>
                  <a:gd name="T11" fmla="*/ 0 60000 65536"/>
                  <a:gd name="T12" fmla="*/ 0 60000 65536"/>
                  <a:gd name="T13" fmla="*/ 0 60000 65536"/>
                  <a:gd name="T14" fmla="*/ 0 60000 65536"/>
                  <a:gd name="T15" fmla="*/ 0 w 404"/>
                  <a:gd name="T16" fmla="*/ 0 h 174"/>
                  <a:gd name="T17" fmla="*/ 404 w 404"/>
                  <a:gd name="T18" fmla="*/ 174 h 174"/>
                </a:gdLst>
                <a:ahLst/>
                <a:cxnLst>
                  <a:cxn ang="T10">
                    <a:pos x="T0" y="T1"/>
                  </a:cxn>
                  <a:cxn ang="T11">
                    <a:pos x="T2" y="T3"/>
                  </a:cxn>
                  <a:cxn ang="T12">
                    <a:pos x="T4" y="T5"/>
                  </a:cxn>
                  <a:cxn ang="T13">
                    <a:pos x="T6" y="T7"/>
                  </a:cxn>
                  <a:cxn ang="T14">
                    <a:pos x="T8" y="T9"/>
                  </a:cxn>
                </a:cxnLst>
                <a:rect l="T15" t="T16" r="T17" b="T18"/>
                <a:pathLst>
                  <a:path w="404" h="174">
                    <a:moveTo>
                      <a:pt x="0" y="127"/>
                    </a:moveTo>
                    <a:lnTo>
                      <a:pt x="227" y="174"/>
                    </a:lnTo>
                    <a:lnTo>
                      <a:pt x="404" y="33"/>
                    </a:lnTo>
                    <a:lnTo>
                      <a:pt x="183" y="0"/>
                    </a:lnTo>
                    <a:lnTo>
                      <a:pt x="0" y="127"/>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7" name="Freeform 57"/>
              <p:cNvSpPr>
                <a:spLocks noChangeAspect="1"/>
              </p:cNvSpPr>
              <p:nvPr/>
            </p:nvSpPr>
            <p:spPr bwMode="auto">
              <a:xfrm>
                <a:off x="2243" y="1528"/>
                <a:ext cx="165" cy="300"/>
              </a:xfrm>
              <a:custGeom>
                <a:avLst/>
                <a:gdLst>
                  <a:gd name="T0" fmla="*/ 0 w 165"/>
                  <a:gd name="T1" fmla="*/ 0 h 300"/>
                  <a:gd name="T2" fmla="*/ 165 w 165"/>
                  <a:gd name="T3" fmla="*/ 16 h 300"/>
                  <a:gd name="T4" fmla="*/ 165 w 165"/>
                  <a:gd name="T5" fmla="*/ 300 h 300"/>
                  <a:gd name="T6" fmla="*/ 0 w 165"/>
                  <a:gd name="T7" fmla="*/ 260 h 300"/>
                  <a:gd name="T8" fmla="*/ 0 w 165"/>
                  <a:gd name="T9" fmla="*/ 0 h 300"/>
                  <a:gd name="T10" fmla="*/ 0 60000 65536"/>
                  <a:gd name="T11" fmla="*/ 0 60000 65536"/>
                  <a:gd name="T12" fmla="*/ 0 60000 65536"/>
                  <a:gd name="T13" fmla="*/ 0 60000 65536"/>
                  <a:gd name="T14" fmla="*/ 0 60000 65536"/>
                  <a:gd name="T15" fmla="*/ 0 w 165"/>
                  <a:gd name="T16" fmla="*/ 0 h 300"/>
                  <a:gd name="T17" fmla="*/ 165 w 165"/>
                  <a:gd name="T18" fmla="*/ 300 h 300"/>
                </a:gdLst>
                <a:ahLst/>
                <a:cxnLst>
                  <a:cxn ang="T10">
                    <a:pos x="T0" y="T1"/>
                  </a:cxn>
                  <a:cxn ang="T11">
                    <a:pos x="T2" y="T3"/>
                  </a:cxn>
                  <a:cxn ang="T12">
                    <a:pos x="T4" y="T5"/>
                  </a:cxn>
                  <a:cxn ang="T13">
                    <a:pos x="T6" y="T7"/>
                  </a:cxn>
                  <a:cxn ang="T14">
                    <a:pos x="T8" y="T9"/>
                  </a:cxn>
                </a:cxnLst>
                <a:rect l="T15" t="T16" r="T17" b="T18"/>
                <a:pathLst>
                  <a:path w="165" h="300">
                    <a:moveTo>
                      <a:pt x="0" y="0"/>
                    </a:moveTo>
                    <a:lnTo>
                      <a:pt x="165" y="16"/>
                    </a:lnTo>
                    <a:lnTo>
                      <a:pt x="165" y="300"/>
                    </a:lnTo>
                    <a:lnTo>
                      <a:pt x="0" y="260"/>
                    </a:lnTo>
                    <a:lnTo>
                      <a:pt x="0"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8" name="Freeform 58"/>
              <p:cNvSpPr>
                <a:spLocks noChangeAspect="1"/>
              </p:cNvSpPr>
              <p:nvPr/>
            </p:nvSpPr>
            <p:spPr bwMode="auto">
              <a:xfrm>
                <a:off x="2411" y="1478"/>
                <a:ext cx="142" cy="348"/>
              </a:xfrm>
              <a:custGeom>
                <a:avLst/>
                <a:gdLst>
                  <a:gd name="T0" fmla="*/ 0 w 142"/>
                  <a:gd name="T1" fmla="*/ 64 h 348"/>
                  <a:gd name="T2" fmla="*/ 0 w 142"/>
                  <a:gd name="T3" fmla="*/ 348 h 348"/>
                  <a:gd name="T4" fmla="*/ 142 w 142"/>
                  <a:gd name="T5" fmla="*/ 234 h 348"/>
                  <a:gd name="T6" fmla="*/ 142 w 142"/>
                  <a:gd name="T7" fmla="*/ 0 h 348"/>
                  <a:gd name="T8" fmla="*/ 0 w 142"/>
                  <a:gd name="T9" fmla="*/ 64 h 348"/>
                  <a:gd name="T10" fmla="*/ 0 60000 65536"/>
                  <a:gd name="T11" fmla="*/ 0 60000 65536"/>
                  <a:gd name="T12" fmla="*/ 0 60000 65536"/>
                  <a:gd name="T13" fmla="*/ 0 60000 65536"/>
                  <a:gd name="T14" fmla="*/ 0 60000 65536"/>
                  <a:gd name="T15" fmla="*/ 0 w 142"/>
                  <a:gd name="T16" fmla="*/ 0 h 348"/>
                  <a:gd name="T17" fmla="*/ 142 w 142"/>
                  <a:gd name="T18" fmla="*/ 348 h 348"/>
                </a:gdLst>
                <a:ahLst/>
                <a:cxnLst>
                  <a:cxn ang="T10">
                    <a:pos x="T0" y="T1"/>
                  </a:cxn>
                  <a:cxn ang="T11">
                    <a:pos x="T2" y="T3"/>
                  </a:cxn>
                  <a:cxn ang="T12">
                    <a:pos x="T4" y="T5"/>
                  </a:cxn>
                  <a:cxn ang="T13">
                    <a:pos x="T6" y="T7"/>
                  </a:cxn>
                  <a:cxn ang="T14">
                    <a:pos x="T8" y="T9"/>
                  </a:cxn>
                </a:cxnLst>
                <a:rect l="T15" t="T16" r="T17" b="T18"/>
                <a:pathLst>
                  <a:path w="142" h="348">
                    <a:moveTo>
                      <a:pt x="0" y="64"/>
                    </a:moveTo>
                    <a:lnTo>
                      <a:pt x="0" y="348"/>
                    </a:lnTo>
                    <a:lnTo>
                      <a:pt x="142" y="234"/>
                    </a:lnTo>
                    <a:lnTo>
                      <a:pt x="142" y="0"/>
                    </a:lnTo>
                    <a:lnTo>
                      <a:pt x="0" y="64"/>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9" name="Freeform 59"/>
              <p:cNvSpPr>
                <a:spLocks noChangeAspect="1"/>
              </p:cNvSpPr>
              <p:nvPr/>
            </p:nvSpPr>
            <p:spPr bwMode="auto">
              <a:xfrm>
                <a:off x="2243" y="1466"/>
                <a:ext cx="310" cy="72"/>
              </a:xfrm>
              <a:custGeom>
                <a:avLst/>
                <a:gdLst>
                  <a:gd name="T0" fmla="*/ 0 w 310"/>
                  <a:gd name="T1" fmla="*/ 58 h 72"/>
                  <a:gd name="T2" fmla="*/ 165 w 310"/>
                  <a:gd name="T3" fmla="*/ 72 h 72"/>
                  <a:gd name="T4" fmla="*/ 310 w 310"/>
                  <a:gd name="T5" fmla="*/ 12 h 72"/>
                  <a:gd name="T6" fmla="*/ 165 w 310"/>
                  <a:gd name="T7" fmla="*/ 0 h 72"/>
                  <a:gd name="T8" fmla="*/ 0 w 310"/>
                  <a:gd name="T9" fmla="*/ 58 h 72"/>
                  <a:gd name="T10" fmla="*/ 0 60000 65536"/>
                  <a:gd name="T11" fmla="*/ 0 60000 65536"/>
                  <a:gd name="T12" fmla="*/ 0 60000 65536"/>
                  <a:gd name="T13" fmla="*/ 0 60000 65536"/>
                  <a:gd name="T14" fmla="*/ 0 60000 65536"/>
                  <a:gd name="T15" fmla="*/ 0 w 310"/>
                  <a:gd name="T16" fmla="*/ 0 h 72"/>
                  <a:gd name="T17" fmla="*/ 310 w 310"/>
                  <a:gd name="T18" fmla="*/ 72 h 72"/>
                </a:gdLst>
                <a:ahLst/>
                <a:cxnLst>
                  <a:cxn ang="T10">
                    <a:pos x="T0" y="T1"/>
                  </a:cxn>
                  <a:cxn ang="T11">
                    <a:pos x="T2" y="T3"/>
                  </a:cxn>
                  <a:cxn ang="T12">
                    <a:pos x="T4" y="T5"/>
                  </a:cxn>
                  <a:cxn ang="T13">
                    <a:pos x="T6" y="T7"/>
                  </a:cxn>
                  <a:cxn ang="T14">
                    <a:pos x="T8" y="T9"/>
                  </a:cxn>
                </a:cxnLst>
                <a:rect l="T15" t="T16" r="T17" b="T18"/>
                <a:pathLst>
                  <a:path w="310" h="72">
                    <a:moveTo>
                      <a:pt x="0" y="58"/>
                    </a:moveTo>
                    <a:lnTo>
                      <a:pt x="165" y="72"/>
                    </a:lnTo>
                    <a:lnTo>
                      <a:pt x="310" y="12"/>
                    </a:lnTo>
                    <a:lnTo>
                      <a:pt x="165" y="0"/>
                    </a:lnTo>
                    <a:lnTo>
                      <a:pt x="0" y="58"/>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80" name="Freeform 60"/>
              <p:cNvSpPr>
                <a:spLocks noChangeAspect="1"/>
              </p:cNvSpPr>
              <p:nvPr/>
            </p:nvSpPr>
            <p:spPr bwMode="auto">
              <a:xfrm>
                <a:off x="2283" y="1414"/>
                <a:ext cx="226" cy="41"/>
              </a:xfrm>
              <a:custGeom>
                <a:avLst/>
                <a:gdLst>
                  <a:gd name="T0" fmla="*/ 0 w 226"/>
                  <a:gd name="T1" fmla="*/ 32 h 41"/>
                  <a:gd name="T2" fmla="*/ 120 w 226"/>
                  <a:gd name="T3" fmla="*/ 41 h 41"/>
                  <a:gd name="T4" fmla="*/ 226 w 226"/>
                  <a:gd name="T5" fmla="*/ 10 h 41"/>
                  <a:gd name="T6" fmla="*/ 113 w 226"/>
                  <a:gd name="T7" fmla="*/ 0 h 41"/>
                  <a:gd name="T8" fmla="*/ 0 w 226"/>
                  <a:gd name="T9" fmla="*/ 32 h 41"/>
                  <a:gd name="T10" fmla="*/ 0 60000 65536"/>
                  <a:gd name="T11" fmla="*/ 0 60000 65536"/>
                  <a:gd name="T12" fmla="*/ 0 60000 65536"/>
                  <a:gd name="T13" fmla="*/ 0 60000 65536"/>
                  <a:gd name="T14" fmla="*/ 0 60000 65536"/>
                  <a:gd name="T15" fmla="*/ 0 w 226"/>
                  <a:gd name="T16" fmla="*/ 0 h 41"/>
                  <a:gd name="T17" fmla="*/ 226 w 226"/>
                  <a:gd name="T18" fmla="*/ 41 h 41"/>
                </a:gdLst>
                <a:ahLst/>
                <a:cxnLst>
                  <a:cxn ang="T10">
                    <a:pos x="T0" y="T1"/>
                  </a:cxn>
                  <a:cxn ang="T11">
                    <a:pos x="T2" y="T3"/>
                  </a:cxn>
                  <a:cxn ang="T12">
                    <a:pos x="T4" y="T5"/>
                  </a:cxn>
                  <a:cxn ang="T13">
                    <a:pos x="T6" y="T7"/>
                  </a:cxn>
                  <a:cxn ang="T14">
                    <a:pos x="T8" y="T9"/>
                  </a:cxn>
                </a:cxnLst>
                <a:rect l="T15" t="T16" r="T17" b="T18"/>
                <a:pathLst>
                  <a:path w="226" h="41">
                    <a:moveTo>
                      <a:pt x="0" y="32"/>
                    </a:moveTo>
                    <a:lnTo>
                      <a:pt x="120" y="41"/>
                    </a:lnTo>
                    <a:lnTo>
                      <a:pt x="226" y="10"/>
                    </a:lnTo>
                    <a:lnTo>
                      <a:pt x="113" y="0"/>
                    </a:lnTo>
                    <a:lnTo>
                      <a:pt x="0" y="32"/>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81" name="Freeform 61"/>
              <p:cNvSpPr>
                <a:spLocks noChangeAspect="1"/>
              </p:cNvSpPr>
              <p:nvPr/>
            </p:nvSpPr>
            <p:spPr bwMode="auto">
              <a:xfrm>
                <a:off x="2283" y="1452"/>
                <a:ext cx="116" cy="67"/>
              </a:xfrm>
              <a:custGeom>
                <a:avLst/>
                <a:gdLst>
                  <a:gd name="T0" fmla="*/ 0 w 116"/>
                  <a:gd name="T1" fmla="*/ 0 h 67"/>
                  <a:gd name="T2" fmla="*/ 116 w 116"/>
                  <a:gd name="T3" fmla="*/ 7 h 67"/>
                  <a:gd name="T4" fmla="*/ 116 w 116"/>
                  <a:gd name="T5" fmla="*/ 67 h 67"/>
                  <a:gd name="T6" fmla="*/ 0 w 116"/>
                  <a:gd name="T7" fmla="*/ 57 h 67"/>
                  <a:gd name="T8" fmla="*/ 0 w 116"/>
                  <a:gd name="T9" fmla="*/ 0 h 67"/>
                  <a:gd name="T10" fmla="*/ 0 60000 65536"/>
                  <a:gd name="T11" fmla="*/ 0 60000 65536"/>
                  <a:gd name="T12" fmla="*/ 0 60000 65536"/>
                  <a:gd name="T13" fmla="*/ 0 60000 65536"/>
                  <a:gd name="T14" fmla="*/ 0 60000 65536"/>
                  <a:gd name="T15" fmla="*/ 0 w 116"/>
                  <a:gd name="T16" fmla="*/ 0 h 67"/>
                  <a:gd name="T17" fmla="*/ 116 w 116"/>
                  <a:gd name="T18" fmla="*/ 67 h 67"/>
                </a:gdLst>
                <a:ahLst/>
                <a:cxnLst>
                  <a:cxn ang="T10">
                    <a:pos x="T0" y="T1"/>
                  </a:cxn>
                  <a:cxn ang="T11">
                    <a:pos x="T2" y="T3"/>
                  </a:cxn>
                  <a:cxn ang="T12">
                    <a:pos x="T4" y="T5"/>
                  </a:cxn>
                  <a:cxn ang="T13">
                    <a:pos x="T6" y="T7"/>
                  </a:cxn>
                  <a:cxn ang="T14">
                    <a:pos x="T8" y="T9"/>
                  </a:cxn>
                </a:cxnLst>
                <a:rect l="T15" t="T16" r="T17" b="T18"/>
                <a:pathLst>
                  <a:path w="116" h="67">
                    <a:moveTo>
                      <a:pt x="0" y="0"/>
                    </a:moveTo>
                    <a:lnTo>
                      <a:pt x="116" y="7"/>
                    </a:lnTo>
                    <a:lnTo>
                      <a:pt x="116" y="67"/>
                    </a:lnTo>
                    <a:lnTo>
                      <a:pt x="0" y="57"/>
                    </a:lnTo>
                    <a:lnTo>
                      <a:pt x="0"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82" name="Freeform 62"/>
              <p:cNvSpPr>
                <a:spLocks noChangeAspect="1"/>
              </p:cNvSpPr>
              <p:nvPr/>
            </p:nvSpPr>
            <p:spPr bwMode="auto">
              <a:xfrm>
                <a:off x="2403" y="1424"/>
                <a:ext cx="106" cy="95"/>
              </a:xfrm>
              <a:custGeom>
                <a:avLst/>
                <a:gdLst>
                  <a:gd name="T0" fmla="*/ 0 w 106"/>
                  <a:gd name="T1" fmla="*/ 35 h 95"/>
                  <a:gd name="T2" fmla="*/ 0 w 106"/>
                  <a:gd name="T3" fmla="*/ 95 h 95"/>
                  <a:gd name="T4" fmla="*/ 106 w 106"/>
                  <a:gd name="T5" fmla="*/ 50 h 95"/>
                  <a:gd name="T6" fmla="*/ 106 w 106"/>
                  <a:gd name="T7" fmla="*/ 0 h 95"/>
                  <a:gd name="T8" fmla="*/ 0 w 106"/>
                  <a:gd name="T9" fmla="*/ 35 h 95"/>
                  <a:gd name="T10" fmla="*/ 0 60000 65536"/>
                  <a:gd name="T11" fmla="*/ 0 60000 65536"/>
                  <a:gd name="T12" fmla="*/ 0 60000 65536"/>
                  <a:gd name="T13" fmla="*/ 0 60000 65536"/>
                  <a:gd name="T14" fmla="*/ 0 60000 65536"/>
                  <a:gd name="T15" fmla="*/ 0 w 106"/>
                  <a:gd name="T16" fmla="*/ 0 h 95"/>
                  <a:gd name="T17" fmla="*/ 106 w 106"/>
                  <a:gd name="T18" fmla="*/ 95 h 95"/>
                </a:gdLst>
                <a:ahLst/>
                <a:cxnLst>
                  <a:cxn ang="T10">
                    <a:pos x="T0" y="T1"/>
                  </a:cxn>
                  <a:cxn ang="T11">
                    <a:pos x="T2" y="T3"/>
                  </a:cxn>
                  <a:cxn ang="T12">
                    <a:pos x="T4" y="T5"/>
                  </a:cxn>
                  <a:cxn ang="T13">
                    <a:pos x="T6" y="T7"/>
                  </a:cxn>
                  <a:cxn ang="T14">
                    <a:pos x="T8" y="T9"/>
                  </a:cxn>
                </a:cxnLst>
                <a:rect l="T15" t="T16" r="T17" b="T18"/>
                <a:pathLst>
                  <a:path w="106" h="95">
                    <a:moveTo>
                      <a:pt x="0" y="35"/>
                    </a:moveTo>
                    <a:lnTo>
                      <a:pt x="0" y="95"/>
                    </a:lnTo>
                    <a:lnTo>
                      <a:pt x="106" y="50"/>
                    </a:lnTo>
                    <a:lnTo>
                      <a:pt x="106" y="0"/>
                    </a:lnTo>
                    <a:lnTo>
                      <a:pt x="0" y="35"/>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83" name="Freeform 63"/>
              <p:cNvSpPr>
                <a:spLocks noChangeAspect="1"/>
              </p:cNvSpPr>
              <p:nvPr/>
            </p:nvSpPr>
            <p:spPr bwMode="auto">
              <a:xfrm>
                <a:off x="2416" y="1713"/>
                <a:ext cx="175" cy="628"/>
              </a:xfrm>
              <a:custGeom>
                <a:avLst/>
                <a:gdLst>
                  <a:gd name="T0" fmla="*/ 175 w 175"/>
                  <a:gd name="T1" fmla="*/ 0 h 628"/>
                  <a:gd name="T2" fmla="*/ 1 w 175"/>
                  <a:gd name="T3" fmla="*/ 146 h 628"/>
                  <a:gd name="T4" fmla="*/ 0 w 175"/>
                  <a:gd name="T5" fmla="*/ 628 h 628"/>
                  <a:gd name="T6" fmla="*/ 175 w 175"/>
                  <a:gd name="T7" fmla="*/ 439 h 628"/>
                  <a:gd name="T8" fmla="*/ 175 w 175"/>
                  <a:gd name="T9" fmla="*/ 0 h 628"/>
                  <a:gd name="T10" fmla="*/ 0 60000 65536"/>
                  <a:gd name="T11" fmla="*/ 0 60000 65536"/>
                  <a:gd name="T12" fmla="*/ 0 60000 65536"/>
                  <a:gd name="T13" fmla="*/ 0 60000 65536"/>
                  <a:gd name="T14" fmla="*/ 0 60000 65536"/>
                  <a:gd name="T15" fmla="*/ 0 w 175"/>
                  <a:gd name="T16" fmla="*/ 0 h 628"/>
                  <a:gd name="T17" fmla="*/ 175 w 175"/>
                  <a:gd name="T18" fmla="*/ 628 h 628"/>
                </a:gdLst>
                <a:ahLst/>
                <a:cxnLst>
                  <a:cxn ang="T10">
                    <a:pos x="T0" y="T1"/>
                  </a:cxn>
                  <a:cxn ang="T11">
                    <a:pos x="T2" y="T3"/>
                  </a:cxn>
                  <a:cxn ang="T12">
                    <a:pos x="T4" y="T5"/>
                  </a:cxn>
                  <a:cxn ang="T13">
                    <a:pos x="T6" y="T7"/>
                  </a:cxn>
                  <a:cxn ang="T14">
                    <a:pos x="T8" y="T9"/>
                  </a:cxn>
                </a:cxnLst>
                <a:rect l="T15" t="T16" r="T17" b="T18"/>
                <a:pathLst>
                  <a:path w="175" h="628">
                    <a:moveTo>
                      <a:pt x="175" y="0"/>
                    </a:moveTo>
                    <a:lnTo>
                      <a:pt x="1" y="146"/>
                    </a:lnTo>
                    <a:lnTo>
                      <a:pt x="0" y="628"/>
                    </a:lnTo>
                    <a:lnTo>
                      <a:pt x="175" y="439"/>
                    </a:lnTo>
                    <a:lnTo>
                      <a:pt x="175" y="0"/>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84" name="Freeform 64"/>
              <p:cNvSpPr>
                <a:spLocks noChangeAspect="1"/>
              </p:cNvSpPr>
              <p:nvPr/>
            </p:nvSpPr>
            <p:spPr bwMode="auto">
              <a:xfrm>
                <a:off x="2185" y="1812"/>
                <a:ext cx="228" cy="529"/>
              </a:xfrm>
              <a:custGeom>
                <a:avLst/>
                <a:gdLst>
                  <a:gd name="T0" fmla="*/ 2 w 228"/>
                  <a:gd name="T1" fmla="*/ 0 h 529"/>
                  <a:gd name="T2" fmla="*/ 228 w 228"/>
                  <a:gd name="T3" fmla="*/ 47 h 529"/>
                  <a:gd name="T4" fmla="*/ 228 w 228"/>
                  <a:gd name="T5" fmla="*/ 529 h 529"/>
                  <a:gd name="T6" fmla="*/ 0 w 228"/>
                  <a:gd name="T7" fmla="*/ 442 h 529"/>
                  <a:gd name="T8" fmla="*/ 2 w 228"/>
                  <a:gd name="T9" fmla="*/ 0 h 529"/>
                  <a:gd name="T10" fmla="*/ 0 60000 65536"/>
                  <a:gd name="T11" fmla="*/ 0 60000 65536"/>
                  <a:gd name="T12" fmla="*/ 0 60000 65536"/>
                  <a:gd name="T13" fmla="*/ 0 60000 65536"/>
                  <a:gd name="T14" fmla="*/ 0 60000 65536"/>
                  <a:gd name="T15" fmla="*/ 0 w 228"/>
                  <a:gd name="T16" fmla="*/ 0 h 529"/>
                  <a:gd name="T17" fmla="*/ 228 w 228"/>
                  <a:gd name="T18" fmla="*/ 529 h 529"/>
                </a:gdLst>
                <a:ahLst/>
                <a:cxnLst>
                  <a:cxn ang="T10">
                    <a:pos x="T0" y="T1"/>
                  </a:cxn>
                  <a:cxn ang="T11">
                    <a:pos x="T2" y="T3"/>
                  </a:cxn>
                  <a:cxn ang="T12">
                    <a:pos x="T4" y="T5"/>
                  </a:cxn>
                  <a:cxn ang="T13">
                    <a:pos x="T6" y="T7"/>
                  </a:cxn>
                  <a:cxn ang="T14">
                    <a:pos x="T8" y="T9"/>
                  </a:cxn>
                </a:cxnLst>
                <a:rect l="T15" t="T16" r="T17" b="T18"/>
                <a:pathLst>
                  <a:path w="228" h="529">
                    <a:moveTo>
                      <a:pt x="2" y="0"/>
                    </a:moveTo>
                    <a:lnTo>
                      <a:pt x="228" y="47"/>
                    </a:lnTo>
                    <a:lnTo>
                      <a:pt x="228" y="529"/>
                    </a:lnTo>
                    <a:lnTo>
                      <a:pt x="0" y="442"/>
                    </a:lnTo>
                    <a:lnTo>
                      <a:pt x="2"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nvGrpSpPr>
            <p:cNvPr id="54" name="Group 65"/>
            <p:cNvGrpSpPr>
              <a:grpSpLocks noChangeAspect="1"/>
            </p:cNvGrpSpPr>
            <p:nvPr/>
          </p:nvGrpSpPr>
          <p:grpSpPr bwMode="auto">
            <a:xfrm>
              <a:off x="2211" y="1537"/>
              <a:ext cx="179" cy="391"/>
              <a:chOff x="2211" y="1537"/>
              <a:chExt cx="179" cy="391"/>
            </a:xfrm>
          </p:grpSpPr>
          <p:grpSp>
            <p:nvGrpSpPr>
              <p:cNvPr id="55" name="Group 66"/>
              <p:cNvGrpSpPr>
                <a:grpSpLocks noChangeAspect="1"/>
              </p:cNvGrpSpPr>
              <p:nvPr/>
            </p:nvGrpSpPr>
            <p:grpSpPr bwMode="auto">
              <a:xfrm>
                <a:off x="2254" y="1537"/>
                <a:ext cx="136" cy="85"/>
                <a:chOff x="2254" y="1537"/>
                <a:chExt cx="136" cy="85"/>
              </a:xfrm>
            </p:grpSpPr>
            <p:sp>
              <p:nvSpPr>
                <p:cNvPr id="72" name="Freeform 67"/>
                <p:cNvSpPr>
                  <a:spLocks noChangeAspect="1"/>
                </p:cNvSpPr>
                <p:nvPr/>
              </p:nvSpPr>
              <p:spPr bwMode="auto">
                <a:xfrm>
                  <a:off x="2254" y="1537"/>
                  <a:ext cx="24" cy="65"/>
                </a:xfrm>
                <a:custGeom>
                  <a:avLst/>
                  <a:gdLst>
                    <a:gd name="T0" fmla="*/ 0 w 24"/>
                    <a:gd name="T1" fmla="*/ 0 h 65"/>
                    <a:gd name="T2" fmla="*/ 24 w 24"/>
                    <a:gd name="T3" fmla="*/ 3 h 65"/>
                    <a:gd name="T4" fmla="*/ 24 w 24"/>
                    <a:gd name="T5" fmla="*/ 65 h 65"/>
                    <a:gd name="T6" fmla="*/ 1 w 24"/>
                    <a:gd name="T7" fmla="*/ 62 h 65"/>
                    <a:gd name="T8" fmla="*/ 0 w 24"/>
                    <a:gd name="T9" fmla="*/ 0 h 65"/>
                    <a:gd name="T10" fmla="*/ 0 60000 65536"/>
                    <a:gd name="T11" fmla="*/ 0 60000 65536"/>
                    <a:gd name="T12" fmla="*/ 0 60000 65536"/>
                    <a:gd name="T13" fmla="*/ 0 60000 65536"/>
                    <a:gd name="T14" fmla="*/ 0 60000 65536"/>
                    <a:gd name="T15" fmla="*/ 0 w 24"/>
                    <a:gd name="T16" fmla="*/ 0 h 65"/>
                    <a:gd name="T17" fmla="*/ 24 w 24"/>
                    <a:gd name="T18" fmla="*/ 65 h 65"/>
                  </a:gdLst>
                  <a:ahLst/>
                  <a:cxnLst>
                    <a:cxn ang="T10">
                      <a:pos x="T0" y="T1"/>
                    </a:cxn>
                    <a:cxn ang="T11">
                      <a:pos x="T2" y="T3"/>
                    </a:cxn>
                    <a:cxn ang="T12">
                      <a:pos x="T4" y="T5"/>
                    </a:cxn>
                    <a:cxn ang="T13">
                      <a:pos x="T6" y="T7"/>
                    </a:cxn>
                    <a:cxn ang="T14">
                      <a:pos x="T8" y="T9"/>
                    </a:cxn>
                  </a:cxnLst>
                  <a:rect l="T15" t="T16" r="T17" b="T18"/>
                  <a:pathLst>
                    <a:path w="24" h="65">
                      <a:moveTo>
                        <a:pt x="0" y="0"/>
                      </a:moveTo>
                      <a:lnTo>
                        <a:pt x="24" y="3"/>
                      </a:lnTo>
                      <a:lnTo>
                        <a:pt x="24" y="65"/>
                      </a:lnTo>
                      <a:lnTo>
                        <a:pt x="1" y="6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3" name="Freeform 68"/>
                <p:cNvSpPr>
                  <a:spLocks noChangeAspect="1"/>
                </p:cNvSpPr>
                <p:nvPr/>
              </p:nvSpPr>
              <p:spPr bwMode="auto">
                <a:xfrm>
                  <a:off x="2290" y="1542"/>
                  <a:ext cx="25" cy="67"/>
                </a:xfrm>
                <a:custGeom>
                  <a:avLst/>
                  <a:gdLst>
                    <a:gd name="T0" fmla="*/ 0 w 25"/>
                    <a:gd name="T1" fmla="*/ 0 h 67"/>
                    <a:gd name="T2" fmla="*/ 25 w 25"/>
                    <a:gd name="T3" fmla="*/ 3 h 67"/>
                    <a:gd name="T4" fmla="*/ 25 w 25"/>
                    <a:gd name="T5" fmla="*/ 67 h 67"/>
                    <a:gd name="T6" fmla="*/ 0 w 25"/>
                    <a:gd name="T7" fmla="*/ 64 h 67"/>
                    <a:gd name="T8" fmla="*/ 0 w 25"/>
                    <a:gd name="T9" fmla="*/ 0 h 67"/>
                    <a:gd name="T10" fmla="*/ 0 60000 65536"/>
                    <a:gd name="T11" fmla="*/ 0 60000 65536"/>
                    <a:gd name="T12" fmla="*/ 0 60000 65536"/>
                    <a:gd name="T13" fmla="*/ 0 60000 65536"/>
                    <a:gd name="T14" fmla="*/ 0 60000 65536"/>
                    <a:gd name="T15" fmla="*/ 0 w 25"/>
                    <a:gd name="T16" fmla="*/ 0 h 67"/>
                    <a:gd name="T17" fmla="*/ 25 w 25"/>
                    <a:gd name="T18" fmla="*/ 67 h 67"/>
                  </a:gdLst>
                  <a:ahLst/>
                  <a:cxnLst>
                    <a:cxn ang="T10">
                      <a:pos x="T0" y="T1"/>
                    </a:cxn>
                    <a:cxn ang="T11">
                      <a:pos x="T2" y="T3"/>
                    </a:cxn>
                    <a:cxn ang="T12">
                      <a:pos x="T4" y="T5"/>
                    </a:cxn>
                    <a:cxn ang="T13">
                      <a:pos x="T6" y="T7"/>
                    </a:cxn>
                    <a:cxn ang="T14">
                      <a:pos x="T8" y="T9"/>
                    </a:cxn>
                  </a:cxnLst>
                  <a:rect l="T15" t="T16" r="T17" b="T18"/>
                  <a:pathLst>
                    <a:path w="25" h="67">
                      <a:moveTo>
                        <a:pt x="0" y="0"/>
                      </a:moveTo>
                      <a:lnTo>
                        <a:pt x="25" y="3"/>
                      </a:lnTo>
                      <a:lnTo>
                        <a:pt x="25" y="67"/>
                      </a:lnTo>
                      <a:lnTo>
                        <a:pt x="0" y="6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4" name="Freeform 69"/>
                <p:cNvSpPr>
                  <a:spLocks noChangeAspect="1"/>
                </p:cNvSpPr>
                <p:nvPr/>
              </p:nvSpPr>
              <p:spPr bwMode="auto">
                <a:xfrm>
                  <a:off x="2329" y="1545"/>
                  <a:ext cx="24" cy="70"/>
                </a:xfrm>
                <a:custGeom>
                  <a:avLst/>
                  <a:gdLst>
                    <a:gd name="T0" fmla="*/ 0 w 24"/>
                    <a:gd name="T1" fmla="*/ 0 h 70"/>
                    <a:gd name="T2" fmla="*/ 24 w 24"/>
                    <a:gd name="T3" fmla="*/ 4 h 70"/>
                    <a:gd name="T4" fmla="*/ 22 w 24"/>
                    <a:gd name="T5" fmla="*/ 70 h 70"/>
                    <a:gd name="T6" fmla="*/ 0 w 24"/>
                    <a:gd name="T7" fmla="*/ 66 h 70"/>
                    <a:gd name="T8" fmla="*/ 0 w 24"/>
                    <a:gd name="T9" fmla="*/ 0 h 70"/>
                    <a:gd name="T10" fmla="*/ 0 60000 65536"/>
                    <a:gd name="T11" fmla="*/ 0 60000 65536"/>
                    <a:gd name="T12" fmla="*/ 0 60000 65536"/>
                    <a:gd name="T13" fmla="*/ 0 60000 65536"/>
                    <a:gd name="T14" fmla="*/ 0 60000 65536"/>
                    <a:gd name="T15" fmla="*/ 0 w 24"/>
                    <a:gd name="T16" fmla="*/ 0 h 70"/>
                    <a:gd name="T17" fmla="*/ 24 w 24"/>
                    <a:gd name="T18" fmla="*/ 70 h 70"/>
                  </a:gdLst>
                  <a:ahLst/>
                  <a:cxnLst>
                    <a:cxn ang="T10">
                      <a:pos x="T0" y="T1"/>
                    </a:cxn>
                    <a:cxn ang="T11">
                      <a:pos x="T2" y="T3"/>
                    </a:cxn>
                    <a:cxn ang="T12">
                      <a:pos x="T4" y="T5"/>
                    </a:cxn>
                    <a:cxn ang="T13">
                      <a:pos x="T6" y="T7"/>
                    </a:cxn>
                    <a:cxn ang="T14">
                      <a:pos x="T8" y="T9"/>
                    </a:cxn>
                  </a:cxnLst>
                  <a:rect l="T15" t="T16" r="T17" b="T18"/>
                  <a:pathLst>
                    <a:path w="24" h="70">
                      <a:moveTo>
                        <a:pt x="0" y="0"/>
                      </a:moveTo>
                      <a:lnTo>
                        <a:pt x="24" y="4"/>
                      </a:lnTo>
                      <a:lnTo>
                        <a:pt x="22" y="70"/>
                      </a:lnTo>
                      <a:lnTo>
                        <a:pt x="0" y="6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5" name="Freeform 70"/>
                <p:cNvSpPr>
                  <a:spLocks noChangeAspect="1"/>
                </p:cNvSpPr>
                <p:nvPr/>
              </p:nvSpPr>
              <p:spPr bwMode="auto">
                <a:xfrm>
                  <a:off x="2367" y="1550"/>
                  <a:ext cx="23" cy="72"/>
                </a:xfrm>
                <a:custGeom>
                  <a:avLst/>
                  <a:gdLst>
                    <a:gd name="T0" fmla="*/ 0 w 23"/>
                    <a:gd name="T1" fmla="*/ 0 h 72"/>
                    <a:gd name="T2" fmla="*/ 23 w 23"/>
                    <a:gd name="T3" fmla="*/ 4 h 72"/>
                    <a:gd name="T4" fmla="*/ 23 w 23"/>
                    <a:gd name="T5" fmla="*/ 72 h 72"/>
                    <a:gd name="T6" fmla="*/ 0 w 23"/>
                    <a:gd name="T7" fmla="*/ 68 h 72"/>
                    <a:gd name="T8" fmla="*/ 0 w 23"/>
                    <a:gd name="T9" fmla="*/ 0 h 72"/>
                    <a:gd name="T10" fmla="*/ 0 60000 65536"/>
                    <a:gd name="T11" fmla="*/ 0 60000 65536"/>
                    <a:gd name="T12" fmla="*/ 0 60000 65536"/>
                    <a:gd name="T13" fmla="*/ 0 60000 65536"/>
                    <a:gd name="T14" fmla="*/ 0 60000 65536"/>
                    <a:gd name="T15" fmla="*/ 0 w 23"/>
                    <a:gd name="T16" fmla="*/ 0 h 72"/>
                    <a:gd name="T17" fmla="*/ 23 w 23"/>
                    <a:gd name="T18" fmla="*/ 72 h 72"/>
                  </a:gdLst>
                  <a:ahLst/>
                  <a:cxnLst>
                    <a:cxn ang="T10">
                      <a:pos x="T0" y="T1"/>
                    </a:cxn>
                    <a:cxn ang="T11">
                      <a:pos x="T2" y="T3"/>
                    </a:cxn>
                    <a:cxn ang="T12">
                      <a:pos x="T4" y="T5"/>
                    </a:cxn>
                    <a:cxn ang="T13">
                      <a:pos x="T6" y="T7"/>
                    </a:cxn>
                    <a:cxn ang="T14">
                      <a:pos x="T8" y="T9"/>
                    </a:cxn>
                  </a:cxnLst>
                  <a:rect l="T15" t="T16" r="T17" b="T18"/>
                  <a:pathLst>
                    <a:path w="23" h="72">
                      <a:moveTo>
                        <a:pt x="0" y="0"/>
                      </a:moveTo>
                      <a:lnTo>
                        <a:pt x="23" y="4"/>
                      </a:lnTo>
                      <a:lnTo>
                        <a:pt x="23" y="72"/>
                      </a:lnTo>
                      <a:lnTo>
                        <a:pt x="0" y="6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nvGrpSpPr>
              <p:cNvPr id="56" name="Group 71"/>
              <p:cNvGrpSpPr>
                <a:grpSpLocks noChangeAspect="1"/>
              </p:cNvGrpSpPr>
              <p:nvPr/>
            </p:nvGrpSpPr>
            <p:grpSpPr bwMode="auto">
              <a:xfrm>
                <a:off x="2254" y="1622"/>
                <a:ext cx="136" cy="88"/>
                <a:chOff x="2254" y="1622"/>
                <a:chExt cx="136" cy="88"/>
              </a:xfrm>
            </p:grpSpPr>
            <p:sp>
              <p:nvSpPr>
                <p:cNvPr id="68" name="Freeform 72"/>
                <p:cNvSpPr>
                  <a:spLocks noChangeAspect="1"/>
                </p:cNvSpPr>
                <p:nvPr/>
              </p:nvSpPr>
              <p:spPr bwMode="auto">
                <a:xfrm>
                  <a:off x="2254" y="1622"/>
                  <a:ext cx="23" cy="69"/>
                </a:xfrm>
                <a:custGeom>
                  <a:avLst/>
                  <a:gdLst>
                    <a:gd name="T0" fmla="*/ 0 w 23"/>
                    <a:gd name="T1" fmla="*/ 0 h 69"/>
                    <a:gd name="T2" fmla="*/ 23 w 23"/>
                    <a:gd name="T3" fmla="*/ 5 h 69"/>
                    <a:gd name="T4" fmla="*/ 23 w 23"/>
                    <a:gd name="T5" fmla="*/ 69 h 69"/>
                    <a:gd name="T6" fmla="*/ 0 w 23"/>
                    <a:gd name="T7" fmla="*/ 64 h 69"/>
                    <a:gd name="T8" fmla="*/ 0 w 23"/>
                    <a:gd name="T9" fmla="*/ 0 h 69"/>
                    <a:gd name="T10" fmla="*/ 0 60000 65536"/>
                    <a:gd name="T11" fmla="*/ 0 60000 65536"/>
                    <a:gd name="T12" fmla="*/ 0 60000 65536"/>
                    <a:gd name="T13" fmla="*/ 0 60000 65536"/>
                    <a:gd name="T14" fmla="*/ 0 60000 65536"/>
                    <a:gd name="T15" fmla="*/ 0 w 23"/>
                    <a:gd name="T16" fmla="*/ 0 h 69"/>
                    <a:gd name="T17" fmla="*/ 23 w 23"/>
                    <a:gd name="T18" fmla="*/ 69 h 69"/>
                  </a:gdLst>
                  <a:ahLst/>
                  <a:cxnLst>
                    <a:cxn ang="T10">
                      <a:pos x="T0" y="T1"/>
                    </a:cxn>
                    <a:cxn ang="T11">
                      <a:pos x="T2" y="T3"/>
                    </a:cxn>
                    <a:cxn ang="T12">
                      <a:pos x="T4" y="T5"/>
                    </a:cxn>
                    <a:cxn ang="T13">
                      <a:pos x="T6" y="T7"/>
                    </a:cxn>
                    <a:cxn ang="T14">
                      <a:pos x="T8" y="T9"/>
                    </a:cxn>
                  </a:cxnLst>
                  <a:rect l="T15" t="T16" r="T17" b="T18"/>
                  <a:pathLst>
                    <a:path w="23" h="69">
                      <a:moveTo>
                        <a:pt x="0" y="0"/>
                      </a:moveTo>
                      <a:lnTo>
                        <a:pt x="23" y="5"/>
                      </a:lnTo>
                      <a:lnTo>
                        <a:pt x="23" y="69"/>
                      </a:lnTo>
                      <a:lnTo>
                        <a:pt x="0" y="6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69" name="Freeform 73"/>
                <p:cNvSpPr>
                  <a:spLocks noChangeAspect="1"/>
                </p:cNvSpPr>
                <p:nvPr/>
              </p:nvSpPr>
              <p:spPr bwMode="auto">
                <a:xfrm>
                  <a:off x="2290" y="1628"/>
                  <a:ext cx="25" cy="70"/>
                </a:xfrm>
                <a:custGeom>
                  <a:avLst/>
                  <a:gdLst>
                    <a:gd name="T0" fmla="*/ 0 w 25"/>
                    <a:gd name="T1" fmla="*/ 0 h 70"/>
                    <a:gd name="T2" fmla="*/ 25 w 25"/>
                    <a:gd name="T3" fmla="*/ 6 h 70"/>
                    <a:gd name="T4" fmla="*/ 23 w 25"/>
                    <a:gd name="T5" fmla="*/ 70 h 70"/>
                    <a:gd name="T6" fmla="*/ 0 w 25"/>
                    <a:gd name="T7" fmla="*/ 65 h 70"/>
                    <a:gd name="T8" fmla="*/ 0 w 25"/>
                    <a:gd name="T9" fmla="*/ 0 h 70"/>
                    <a:gd name="T10" fmla="*/ 0 60000 65536"/>
                    <a:gd name="T11" fmla="*/ 0 60000 65536"/>
                    <a:gd name="T12" fmla="*/ 0 60000 65536"/>
                    <a:gd name="T13" fmla="*/ 0 60000 65536"/>
                    <a:gd name="T14" fmla="*/ 0 60000 65536"/>
                    <a:gd name="T15" fmla="*/ 0 w 25"/>
                    <a:gd name="T16" fmla="*/ 0 h 70"/>
                    <a:gd name="T17" fmla="*/ 25 w 25"/>
                    <a:gd name="T18" fmla="*/ 70 h 70"/>
                  </a:gdLst>
                  <a:ahLst/>
                  <a:cxnLst>
                    <a:cxn ang="T10">
                      <a:pos x="T0" y="T1"/>
                    </a:cxn>
                    <a:cxn ang="T11">
                      <a:pos x="T2" y="T3"/>
                    </a:cxn>
                    <a:cxn ang="T12">
                      <a:pos x="T4" y="T5"/>
                    </a:cxn>
                    <a:cxn ang="T13">
                      <a:pos x="T6" y="T7"/>
                    </a:cxn>
                    <a:cxn ang="T14">
                      <a:pos x="T8" y="T9"/>
                    </a:cxn>
                  </a:cxnLst>
                  <a:rect l="T15" t="T16" r="T17" b="T18"/>
                  <a:pathLst>
                    <a:path w="25" h="70">
                      <a:moveTo>
                        <a:pt x="0" y="0"/>
                      </a:moveTo>
                      <a:lnTo>
                        <a:pt x="25" y="6"/>
                      </a:lnTo>
                      <a:lnTo>
                        <a:pt x="23" y="70"/>
                      </a:lnTo>
                      <a:lnTo>
                        <a:pt x="0" y="6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0" name="Freeform 74"/>
                <p:cNvSpPr>
                  <a:spLocks noChangeAspect="1"/>
                </p:cNvSpPr>
                <p:nvPr/>
              </p:nvSpPr>
              <p:spPr bwMode="auto">
                <a:xfrm>
                  <a:off x="2327" y="1635"/>
                  <a:ext cx="26" cy="68"/>
                </a:xfrm>
                <a:custGeom>
                  <a:avLst/>
                  <a:gdLst>
                    <a:gd name="T0" fmla="*/ 0 w 26"/>
                    <a:gd name="T1" fmla="*/ 0 h 68"/>
                    <a:gd name="T2" fmla="*/ 26 w 26"/>
                    <a:gd name="T3" fmla="*/ 4 h 68"/>
                    <a:gd name="T4" fmla="*/ 24 w 26"/>
                    <a:gd name="T5" fmla="*/ 68 h 68"/>
                    <a:gd name="T6" fmla="*/ 0 w 26"/>
                    <a:gd name="T7" fmla="*/ 65 h 68"/>
                    <a:gd name="T8" fmla="*/ 0 w 26"/>
                    <a:gd name="T9" fmla="*/ 0 h 68"/>
                    <a:gd name="T10" fmla="*/ 0 60000 65536"/>
                    <a:gd name="T11" fmla="*/ 0 60000 65536"/>
                    <a:gd name="T12" fmla="*/ 0 60000 65536"/>
                    <a:gd name="T13" fmla="*/ 0 60000 65536"/>
                    <a:gd name="T14" fmla="*/ 0 60000 65536"/>
                    <a:gd name="T15" fmla="*/ 0 w 26"/>
                    <a:gd name="T16" fmla="*/ 0 h 68"/>
                    <a:gd name="T17" fmla="*/ 26 w 26"/>
                    <a:gd name="T18" fmla="*/ 68 h 68"/>
                  </a:gdLst>
                  <a:ahLst/>
                  <a:cxnLst>
                    <a:cxn ang="T10">
                      <a:pos x="T0" y="T1"/>
                    </a:cxn>
                    <a:cxn ang="T11">
                      <a:pos x="T2" y="T3"/>
                    </a:cxn>
                    <a:cxn ang="T12">
                      <a:pos x="T4" y="T5"/>
                    </a:cxn>
                    <a:cxn ang="T13">
                      <a:pos x="T6" y="T7"/>
                    </a:cxn>
                    <a:cxn ang="T14">
                      <a:pos x="T8" y="T9"/>
                    </a:cxn>
                  </a:cxnLst>
                  <a:rect l="T15" t="T16" r="T17" b="T18"/>
                  <a:pathLst>
                    <a:path w="26" h="68">
                      <a:moveTo>
                        <a:pt x="0" y="0"/>
                      </a:moveTo>
                      <a:lnTo>
                        <a:pt x="26" y="4"/>
                      </a:lnTo>
                      <a:lnTo>
                        <a:pt x="24" y="68"/>
                      </a:lnTo>
                      <a:lnTo>
                        <a:pt x="0" y="6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1" name="Freeform 75"/>
                <p:cNvSpPr>
                  <a:spLocks noChangeAspect="1"/>
                </p:cNvSpPr>
                <p:nvPr/>
              </p:nvSpPr>
              <p:spPr bwMode="auto">
                <a:xfrm>
                  <a:off x="2365" y="1641"/>
                  <a:ext cx="25" cy="69"/>
                </a:xfrm>
                <a:custGeom>
                  <a:avLst/>
                  <a:gdLst>
                    <a:gd name="T0" fmla="*/ 0 w 25"/>
                    <a:gd name="T1" fmla="*/ 0 h 69"/>
                    <a:gd name="T2" fmla="*/ 25 w 25"/>
                    <a:gd name="T3" fmla="*/ 5 h 69"/>
                    <a:gd name="T4" fmla="*/ 25 w 25"/>
                    <a:gd name="T5" fmla="*/ 69 h 69"/>
                    <a:gd name="T6" fmla="*/ 0 w 25"/>
                    <a:gd name="T7" fmla="*/ 65 h 69"/>
                    <a:gd name="T8" fmla="*/ 0 w 25"/>
                    <a:gd name="T9" fmla="*/ 0 h 69"/>
                    <a:gd name="T10" fmla="*/ 0 60000 65536"/>
                    <a:gd name="T11" fmla="*/ 0 60000 65536"/>
                    <a:gd name="T12" fmla="*/ 0 60000 65536"/>
                    <a:gd name="T13" fmla="*/ 0 60000 65536"/>
                    <a:gd name="T14" fmla="*/ 0 60000 65536"/>
                    <a:gd name="T15" fmla="*/ 0 w 25"/>
                    <a:gd name="T16" fmla="*/ 0 h 69"/>
                    <a:gd name="T17" fmla="*/ 25 w 25"/>
                    <a:gd name="T18" fmla="*/ 69 h 69"/>
                  </a:gdLst>
                  <a:ahLst/>
                  <a:cxnLst>
                    <a:cxn ang="T10">
                      <a:pos x="T0" y="T1"/>
                    </a:cxn>
                    <a:cxn ang="T11">
                      <a:pos x="T2" y="T3"/>
                    </a:cxn>
                    <a:cxn ang="T12">
                      <a:pos x="T4" y="T5"/>
                    </a:cxn>
                    <a:cxn ang="T13">
                      <a:pos x="T6" y="T7"/>
                    </a:cxn>
                    <a:cxn ang="T14">
                      <a:pos x="T8" y="T9"/>
                    </a:cxn>
                  </a:cxnLst>
                  <a:rect l="T15" t="T16" r="T17" b="T18"/>
                  <a:pathLst>
                    <a:path w="25" h="69">
                      <a:moveTo>
                        <a:pt x="0" y="0"/>
                      </a:moveTo>
                      <a:lnTo>
                        <a:pt x="25" y="5"/>
                      </a:lnTo>
                      <a:lnTo>
                        <a:pt x="25" y="69"/>
                      </a:lnTo>
                      <a:lnTo>
                        <a:pt x="0" y="6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nvGrpSpPr>
              <p:cNvPr id="57" name="Group 76"/>
              <p:cNvGrpSpPr>
                <a:grpSpLocks noChangeAspect="1"/>
              </p:cNvGrpSpPr>
              <p:nvPr/>
            </p:nvGrpSpPr>
            <p:grpSpPr bwMode="auto">
              <a:xfrm>
                <a:off x="2211" y="1829"/>
                <a:ext cx="171" cy="99"/>
                <a:chOff x="2211" y="1829"/>
                <a:chExt cx="171" cy="99"/>
              </a:xfrm>
            </p:grpSpPr>
            <p:grpSp>
              <p:nvGrpSpPr>
                <p:cNvPr id="58" name="Group 77"/>
                <p:cNvGrpSpPr>
                  <a:grpSpLocks noChangeAspect="1"/>
                </p:cNvGrpSpPr>
                <p:nvPr/>
              </p:nvGrpSpPr>
              <p:grpSpPr bwMode="auto">
                <a:xfrm>
                  <a:off x="2211" y="1829"/>
                  <a:ext cx="171" cy="63"/>
                  <a:chOff x="2211" y="1829"/>
                  <a:chExt cx="171" cy="63"/>
                </a:xfrm>
              </p:grpSpPr>
              <p:sp>
                <p:nvSpPr>
                  <p:cNvPr id="64" name="Freeform 78"/>
                  <p:cNvSpPr>
                    <a:spLocks noChangeAspect="1"/>
                  </p:cNvSpPr>
                  <p:nvPr/>
                </p:nvSpPr>
                <p:spPr bwMode="auto">
                  <a:xfrm>
                    <a:off x="2255" y="1840"/>
                    <a:ext cx="34" cy="29"/>
                  </a:xfrm>
                  <a:custGeom>
                    <a:avLst/>
                    <a:gdLst>
                      <a:gd name="T0" fmla="*/ 0 w 34"/>
                      <a:gd name="T1" fmla="*/ 0 h 29"/>
                      <a:gd name="T2" fmla="*/ 34 w 34"/>
                      <a:gd name="T3" fmla="*/ 7 h 29"/>
                      <a:gd name="T4" fmla="*/ 34 w 34"/>
                      <a:gd name="T5" fmla="*/ 29 h 29"/>
                      <a:gd name="T6" fmla="*/ 0 w 34"/>
                      <a:gd name="T7" fmla="*/ 21 h 29"/>
                      <a:gd name="T8" fmla="*/ 0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0" y="0"/>
                        </a:moveTo>
                        <a:lnTo>
                          <a:pt x="34" y="7"/>
                        </a:lnTo>
                        <a:lnTo>
                          <a:pt x="34" y="29"/>
                        </a:lnTo>
                        <a:lnTo>
                          <a:pt x="0" y="2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65" name="Freeform 79"/>
                  <p:cNvSpPr>
                    <a:spLocks noChangeAspect="1"/>
                  </p:cNvSpPr>
                  <p:nvPr/>
                </p:nvSpPr>
                <p:spPr bwMode="auto">
                  <a:xfrm>
                    <a:off x="2303" y="1850"/>
                    <a:ext cx="33" cy="30"/>
                  </a:xfrm>
                  <a:custGeom>
                    <a:avLst/>
                    <a:gdLst>
                      <a:gd name="T0" fmla="*/ 0 w 33"/>
                      <a:gd name="T1" fmla="*/ 0 h 30"/>
                      <a:gd name="T2" fmla="*/ 33 w 33"/>
                      <a:gd name="T3" fmla="*/ 7 h 30"/>
                      <a:gd name="T4" fmla="*/ 33 w 33"/>
                      <a:gd name="T5" fmla="*/ 30 h 30"/>
                      <a:gd name="T6" fmla="*/ 0 w 33"/>
                      <a:gd name="T7" fmla="*/ 23 h 30"/>
                      <a:gd name="T8" fmla="*/ 0 w 33"/>
                      <a:gd name="T9" fmla="*/ 0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0" y="0"/>
                        </a:moveTo>
                        <a:lnTo>
                          <a:pt x="33" y="7"/>
                        </a:lnTo>
                        <a:lnTo>
                          <a:pt x="33" y="30"/>
                        </a:lnTo>
                        <a:lnTo>
                          <a:pt x="0" y="2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66" name="Freeform 80"/>
                  <p:cNvSpPr>
                    <a:spLocks noChangeAspect="1"/>
                  </p:cNvSpPr>
                  <p:nvPr/>
                </p:nvSpPr>
                <p:spPr bwMode="auto">
                  <a:xfrm>
                    <a:off x="2348" y="1861"/>
                    <a:ext cx="34" cy="31"/>
                  </a:xfrm>
                  <a:custGeom>
                    <a:avLst/>
                    <a:gdLst>
                      <a:gd name="T0" fmla="*/ 0 w 34"/>
                      <a:gd name="T1" fmla="*/ 0 h 31"/>
                      <a:gd name="T2" fmla="*/ 34 w 34"/>
                      <a:gd name="T3" fmla="*/ 7 h 31"/>
                      <a:gd name="T4" fmla="*/ 34 w 34"/>
                      <a:gd name="T5" fmla="*/ 31 h 31"/>
                      <a:gd name="T6" fmla="*/ 0 w 34"/>
                      <a:gd name="T7" fmla="*/ 22 h 31"/>
                      <a:gd name="T8" fmla="*/ 0 w 34"/>
                      <a:gd name="T9" fmla="*/ 0 h 31"/>
                      <a:gd name="T10" fmla="*/ 0 60000 65536"/>
                      <a:gd name="T11" fmla="*/ 0 60000 65536"/>
                      <a:gd name="T12" fmla="*/ 0 60000 65536"/>
                      <a:gd name="T13" fmla="*/ 0 60000 65536"/>
                      <a:gd name="T14" fmla="*/ 0 60000 65536"/>
                      <a:gd name="T15" fmla="*/ 0 w 34"/>
                      <a:gd name="T16" fmla="*/ 0 h 31"/>
                      <a:gd name="T17" fmla="*/ 34 w 34"/>
                      <a:gd name="T18" fmla="*/ 31 h 31"/>
                    </a:gdLst>
                    <a:ahLst/>
                    <a:cxnLst>
                      <a:cxn ang="T10">
                        <a:pos x="T0" y="T1"/>
                      </a:cxn>
                      <a:cxn ang="T11">
                        <a:pos x="T2" y="T3"/>
                      </a:cxn>
                      <a:cxn ang="T12">
                        <a:pos x="T4" y="T5"/>
                      </a:cxn>
                      <a:cxn ang="T13">
                        <a:pos x="T6" y="T7"/>
                      </a:cxn>
                      <a:cxn ang="T14">
                        <a:pos x="T8" y="T9"/>
                      </a:cxn>
                    </a:cxnLst>
                    <a:rect l="T15" t="T16" r="T17" b="T18"/>
                    <a:pathLst>
                      <a:path w="34" h="31">
                        <a:moveTo>
                          <a:pt x="0" y="0"/>
                        </a:moveTo>
                        <a:lnTo>
                          <a:pt x="34" y="7"/>
                        </a:lnTo>
                        <a:lnTo>
                          <a:pt x="34" y="31"/>
                        </a:lnTo>
                        <a:lnTo>
                          <a:pt x="0" y="2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67" name="Freeform 81"/>
                  <p:cNvSpPr>
                    <a:spLocks noChangeAspect="1"/>
                  </p:cNvSpPr>
                  <p:nvPr/>
                </p:nvSpPr>
                <p:spPr bwMode="auto">
                  <a:xfrm>
                    <a:off x="2211" y="1829"/>
                    <a:ext cx="34" cy="30"/>
                  </a:xfrm>
                  <a:custGeom>
                    <a:avLst/>
                    <a:gdLst>
                      <a:gd name="T0" fmla="*/ 0 w 34"/>
                      <a:gd name="T1" fmla="*/ 0 h 30"/>
                      <a:gd name="T2" fmla="*/ 34 w 34"/>
                      <a:gd name="T3" fmla="*/ 7 h 30"/>
                      <a:gd name="T4" fmla="*/ 34 w 34"/>
                      <a:gd name="T5" fmla="*/ 30 h 30"/>
                      <a:gd name="T6" fmla="*/ 0 w 34"/>
                      <a:gd name="T7" fmla="*/ 23 h 30"/>
                      <a:gd name="T8" fmla="*/ 0 w 34"/>
                      <a:gd name="T9" fmla="*/ 0 h 30"/>
                      <a:gd name="T10" fmla="*/ 0 60000 65536"/>
                      <a:gd name="T11" fmla="*/ 0 60000 65536"/>
                      <a:gd name="T12" fmla="*/ 0 60000 65536"/>
                      <a:gd name="T13" fmla="*/ 0 60000 65536"/>
                      <a:gd name="T14" fmla="*/ 0 60000 65536"/>
                      <a:gd name="T15" fmla="*/ 0 w 34"/>
                      <a:gd name="T16" fmla="*/ 0 h 30"/>
                      <a:gd name="T17" fmla="*/ 34 w 34"/>
                      <a:gd name="T18" fmla="*/ 30 h 30"/>
                    </a:gdLst>
                    <a:ahLst/>
                    <a:cxnLst>
                      <a:cxn ang="T10">
                        <a:pos x="T0" y="T1"/>
                      </a:cxn>
                      <a:cxn ang="T11">
                        <a:pos x="T2" y="T3"/>
                      </a:cxn>
                      <a:cxn ang="T12">
                        <a:pos x="T4" y="T5"/>
                      </a:cxn>
                      <a:cxn ang="T13">
                        <a:pos x="T6" y="T7"/>
                      </a:cxn>
                      <a:cxn ang="T14">
                        <a:pos x="T8" y="T9"/>
                      </a:cxn>
                    </a:cxnLst>
                    <a:rect l="T15" t="T16" r="T17" b="T18"/>
                    <a:pathLst>
                      <a:path w="34" h="30">
                        <a:moveTo>
                          <a:pt x="0" y="0"/>
                        </a:moveTo>
                        <a:lnTo>
                          <a:pt x="34" y="7"/>
                        </a:lnTo>
                        <a:lnTo>
                          <a:pt x="34" y="30"/>
                        </a:lnTo>
                        <a:lnTo>
                          <a:pt x="0" y="2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nvGrpSpPr>
                <p:cNvPr id="59" name="Group 82"/>
                <p:cNvGrpSpPr>
                  <a:grpSpLocks noChangeAspect="1"/>
                </p:cNvGrpSpPr>
                <p:nvPr/>
              </p:nvGrpSpPr>
              <p:grpSpPr bwMode="auto">
                <a:xfrm>
                  <a:off x="2211" y="1868"/>
                  <a:ext cx="171" cy="60"/>
                  <a:chOff x="2211" y="1868"/>
                  <a:chExt cx="171" cy="60"/>
                </a:xfrm>
              </p:grpSpPr>
              <p:sp>
                <p:nvSpPr>
                  <p:cNvPr id="60" name="Freeform 83"/>
                  <p:cNvSpPr>
                    <a:spLocks noChangeAspect="1"/>
                  </p:cNvSpPr>
                  <p:nvPr/>
                </p:nvSpPr>
                <p:spPr bwMode="auto">
                  <a:xfrm>
                    <a:off x="2255" y="1878"/>
                    <a:ext cx="34" cy="29"/>
                  </a:xfrm>
                  <a:custGeom>
                    <a:avLst/>
                    <a:gdLst>
                      <a:gd name="T0" fmla="*/ 2 w 34"/>
                      <a:gd name="T1" fmla="*/ 0 h 29"/>
                      <a:gd name="T2" fmla="*/ 34 w 34"/>
                      <a:gd name="T3" fmla="*/ 7 h 29"/>
                      <a:gd name="T4" fmla="*/ 34 w 34"/>
                      <a:gd name="T5" fmla="*/ 29 h 29"/>
                      <a:gd name="T6" fmla="*/ 0 w 34"/>
                      <a:gd name="T7" fmla="*/ 23 h 29"/>
                      <a:gd name="T8" fmla="*/ 2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2" y="0"/>
                        </a:moveTo>
                        <a:lnTo>
                          <a:pt x="34" y="7"/>
                        </a:lnTo>
                        <a:lnTo>
                          <a:pt x="34" y="29"/>
                        </a:lnTo>
                        <a:lnTo>
                          <a:pt x="0" y="23"/>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61" name="Freeform 84"/>
                  <p:cNvSpPr>
                    <a:spLocks noChangeAspect="1"/>
                  </p:cNvSpPr>
                  <p:nvPr/>
                </p:nvSpPr>
                <p:spPr bwMode="auto">
                  <a:xfrm>
                    <a:off x="2301" y="1888"/>
                    <a:ext cx="34" cy="28"/>
                  </a:xfrm>
                  <a:custGeom>
                    <a:avLst/>
                    <a:gdLst>
                      <a:gd name="T0" fmla="*/ 0 w 34"/>
                      <a:gd name="T1" fmla="*/ 0 h 28"/>
                      <a:gd name="T2" fmla="*/ 34 w 34"/>
                      <a:gd name="T3" fmla="*/ 7 h 28"/>
                      <a:gd name="T4" fmla="*/ 34 w 34"/>
                      <a:gd name="T5" fmla="*/ 28 h 28"/>
                      <a:gd name="T6" fmla="*/ 0 w 34"/>
                      <a:gd name="T7" fmla="*/ 23 h 28"/>
                      <a:gd name="T8" fmla="*/ 0 w 34"/>
                      <a:gd name="T9" fmla="*/ 0 h 28"/>
                      <a:gd name="T10" fmla="*/ 0 60000 65536"/>
                      <a:gd name="T11" fmla="*/ 0 60000 65536"/>
                      <a:gd name="T12" fmla="*/ 0 60000 65536"/>
                      <a:gd name="T13" fmla="*/ 0 60000 65536"/>
                      <a:gd name="T14" fmla="*/ 0 60000 65536"/>
                      <a:gd name="T15" fmla="*/ 0 w 34"/>
                      <a:gd name="T16" fmla="*/ 0 h 28"/>
                      <a:gd name="T17" fmla="*/ 34 w 34"/>
                      <a:gd name="T18" fmla="*/ 28 h 28"/>
                    </a:gdLst>
                    <a:ahLst/>
                    <a:cxnLst>
                      <a:cxn ang="T10">
                        <a:pos x="T0" y="T1"/>
                      </a:cxn>
                      <a:cxn ang="T11">
                        <a:pos x="T2" y="T3"/>
                      </a:cxn>
                      <a:cxn ang="T12">
                        <a:pos x="T4" y="T5"/>
                      </a:cxn>
                      <a:cxn ang="T13">
                        <a:pos x="T6" y="T7"/>
                      </a:cxn>
                      <a:cxn ang="T14">
                        <a:pos x="T8" y="T9"/>
                      </a:cxn>
                    </a:cxnLst>
                    <a:rect l="T15" t="T16" r="T17" b="T18"/>
                    <a:pathLst>
                      <a:path w="34" h="28">
                        <a:moveTo>
                          <a:pt x="0" y="0"/>
                        </a:moveTo>
                        <a:lnTo>
                          <a:pt x="34" y="7"/>
                        </a:lnTo>
                        <a:lnTo>
                          <a:pt x="34" y="28"/>
                        </a:lnTo>
                        <a:lnTo>
                          <a:pt x="0" y="2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62" name="Freeform 85"/>
                  <p:cNvSpPr>
                    <a:spLocks noChangeAspect="1"/>
                  </p:cNvSpPr>
                  <p:nvPr/>
                </p:nvSpPr>
                <p:spPr bwMode="auto">
                  <a:xfrm>
                    <a:off x="2348" y="1899"/>
                    <a:ext cx="34" cy="29"/>
                  </a:xfrm>
                  <a:custGeom>
                    <a:avLst/>
                    <a:gdLst>
                      <a:gd name="T0" fmla="*/ 0 w 34"/>
                      <a:gd name="T1" fmla="*/ 0 h 29"/>
                      <a:gd name="T2" fmla="*/ 34 w 34"/>
                      <a:gd name="T3" fmla="*/ 8 h 29"/>
                      <a:gd name="T4" fmla="*/ 34 w 34"/>
                      <a:gd name="T5" fmla="*/ 29 h 29"/>
                      <a:gd name="T6" fmla="*/ 0 w 34"/>
                      <a:gd name="T7" fmla="*/ 21 h 29"/>
                      <a:gd name="T8" fmla="*/ 0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0" y="0"/>
                        </a:moveTo>
                        <a:lnTo>
                          <a:pt x="34" y="8"/>
                        </a:lnTo>
                        <a:lnTo>
                          <a:pt x="34" y="29"/>
                        </a:lnTo>
                        <a:lnTo>
                          <a:pt x="0" y="2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63" name="Freeform 86"/>
                  <p:cNvSpPr>
                    <a:spLocks noChangeAspect="1"/>
                  </p:cNvSpPr>
                  <p:nvPr/>
                </p:nvSpPr>
                <p:spPr bwMode="auto">
                  <a:xfrm>
                    <a:off x="2211" y="1868"/>
                    <a:ext cx="34" cy="29"/>
                  </a:xfrm>
                  <a:custGeom>
                    <a:avLst/>
                    <a:gdLst>
                      <a:gd name="T0" fmla="*/ 0 w 34"/>
                      <a:gd name="T1" fmla="*/ 0 h 29"/>
                      <a:gd name="T2" fmla="*/ 34 w 34"/>
                      <a:gd name="T3" fmla="*/ 7 h 29"/>
                      <a:gd name="T4" fmla="*/ 34 w 34"/>
                      <a:gd name="T5" fmla="*/ 29 h 29"/>
                      <a:gd name="T6" fmla="*/ 0 w 34"/>
                      <a:gd name="T7" fmla="*/ 22 h 29"/>
                      <a:gd name="T8" fmla="*/ 0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0" y="0"/>
                        </a:moveTo>
                        <a:lnTo>
                          <a:pt x="34" y="7"/>
                        </a:lnTo>
                        <a:lnTo>
                          <a:pt x="34" y="29"/>
                        </a:lnTo>
                        <a:lnTo>
                          <a:pt x="0" y="2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grpSp>
      </p:grpSp>
      <p:sp>
        <p:nvSpPr>
          <p:cNvPr id="85" name="Line 213"/>
          <p:cNvSpPr>
            <a:spLocks noChangeAspect="1" noChangeShapeType="1"/>
          </p:cNvSpPr>
          <p:nvPr/>
        </p:nvSpPr>
        <p:spPr bwMode="auto">
          <a:xfrm>
            <a:off x="3208451" y="1477328"/>
            <a:ext cx="887413" cy="9636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6" tIns="45718" rIns="91436" bIns="45718"/>
          <a:lstStyle/>
          <a:p>
            <a:endParaRPr lang="en-US" dirty="0"/>
          </a:p>
        </p:txBody>
      </p:sp>
      <p:grpSp>
        <p:nvGrpSpPr>
          <p:cNvPr id="86" name="Group 214"/>
          <p:cNvGrpSpPr>
            <a:grpSpLocks noChangeAspect="1"/>
          </p:cNvGrpSpPr>
          <p:nvPr/>
        </p:nvGrpSpPr>
        <p:grpSpPr bwMode="auto">
          <a:xfrm rot="-446425">
            <a:off x="3630725" y="2941004"/>
            <a:ext cx="1679575" cy="242887"/>
            <a:chOff x="1950" y="1871"/>
            <a:chExt cx="1059" cy="342"/>
          </a:xfrm>
        </p:grpSpPr>
        <p:sp>
          <p:nvSpPr>
            <p:cNvPr id="87" name="Line 215"/>
            <p:cNvSpPr>
              <a:spLocks noChangeAspect="1" noChangeShapeType="1"/>
            </p:cNvSpPr>
            <p:nvPr/>
          </p:nvSpPr>
          <p:spPr bwMode="auto">
            <a:xfrm flipH="1">
              <a:off x="1999" y="1871"/>
              <a:ext cx="1010" cy="31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8" name="Freeform 216"/>
            <p:cNvSpPr>
              <a:spLocks noChangeAspect="1"/>
            </p:cNvSpPr>
            <p:nvPr/>
          </p:nvSpPr>
          <p:spPr bwMode="auto">
            <a:xfrm>
              <a:off x="1950" y="2155"/>
              <a:ext cx="58" cy="58"/>
            </a:xfrm>
            <a:custGeom>
              <a:avLst/>
              <a:gdLst>
                <a:gd name="T0" fmla="*/ 44 w 58"/>
                <a:gd name="T1" fmla="*/ 0 h 58"/>
                <a:gd name="T2" fmla="*/ 0 w 58"/>
                <a:gd name="T3" fmla="*/ 45 h 58"/>
                <a:gd name="T4" fmla="*/ 58 w 58"/>
                <a:gd name="T5" fmla="*/ 58 h 58"/>
                <a:gd name="T6" fmla="*/ 44 w 58"/>
                <a:gd name="T7" fmla="*/ 0 h 58"/>
                <a:gd name="T8" fmla="*/ 0 60000 65536"/>
                <a:gd name="T9" fmla="*/ 0 60000 65536"/>
                <a:gd name="T10" fmla="*/ 0 60000 65536"/>
                <a:gd name="T11" fmla="*/ 0 60000 65536"/>
                <a:gd name="T12" fmla="*/ 0 w 58"/>
                <a:gd name="T13" fmla="*/ 0 h 58"/>
                <a:gd name="T14" fmla="*/ 58 w 58"/>
                <a:gd name="T15" fmla="*/ 58 h 58"/>
              </a:gdLst>
              <a:ahLst/>
              <a:cxnLst>
                <a:cxn ang="T8">
                  <a:pos x="T0" y="T1"/>
                </a:cxn>
                <a:cxn ang="T9">
                  <a:pos x="T2" y="T3"/>
                </a:cxn>
                <a:cxn ang="T10">
                  <a:pos x="T4" y="T5"/>
                </a:cxn>
                <a:cxn ang="T11">
                  <a:pos x="T6" y="T7"/>
                </a:cxn>
              </a:cxnLst>
              <a:rect l="T12" t="T13" r="T14" b="T15"/>
              <a:pathLst>
                <a:path w="58" h="58">
                  <a:moveTo>
                    <a:pt x="44" y="0"/>
                  </a:moveTo>
                  <a:lnTo>
                    <a:pt x="0" y="45"/>
                  </a:lnTo>
                  <a:lnTo>
                    <a:pt x="58" y="58"/>
                  </a:lnTo>
                  <a:lnTo>
                    <a:pt x="4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nvGrpSpPr>
          <p:cNvPr id="89" name="Group 217"/>
          <p:cNvGrpSpPr>
            <a:grpSpLocks noChangeAspect="1"/>
          </p:cNvGrpSpPr>
          <p:nvPr/>
        </p:nvGrpSpPr>
        <p:grpSpPr bwMode="auto">
          <a:xfrm>
            <a:off x="2843326" y="1686877"/>
            <a:ext cx="712788" cy="1460500"/>
            <a:chOff x="1482" y="1110"/>
            <a:chExt cx="430" cy="1026"/>
          </a:xfrm>
        </p:grpSpPr>
        <p:sp>
          <p:nvSpPr>
            <p:cNvPr id="90" name="Freeform 218"/>
            <p:cNvSpPr>
              <a:spLocks noChangeAspect="1"/>
            </p:cNvSpPr>
            <p:nvPr/>
          </p:nvSpPr>
          <p:spPr bwMode="auto">
            <a:xfrm>
              <a:off x="1482" y="1171"/>
              <a:ext cx="430" cy="107"/>
            </a:xfrm>
            <a:custGeom>
              <a:avLst/>
              <a:gdLst>
                <a:gd name="T0" fmla="*/ 0 w 430"/>
                <a:gd name="T1" fmla="*/ 64 h 107"/>
                <a:gd name="T2" fmla="*/ 245 w 430"/>
                <a:gd name="T3" fmla="*/ 107 h 107"/>
                <a:gd name="T4" fmla="*/ 430 w 430"/>
                <a:gd name="T5" fmla="*/ 33 h 107"/>
                <a:gd name="T6" fmla="*/ 204 w 430"/>
                <a:gd name="T7" fmla="*/ 0 h 107"/>
                <a:gd name="T8" fmla="*/ 0 w 430"/>
                <a:gd name="T9" fmla="*/ 64 h 107"/>
                <a:gd name="T10" fmla="*/ 0 60000 65536"/>
                <a:gd name="T11" fmla="*/ 0 60000 65536"/>
                <a:gd name="T12" fmla="*/ 0 60000 65536"/>
                <a:gd name="T13" fmla="*/ 0 60000 65536"/>
                <a:gd name="T14" fmla="*/ 0 60000 65536"/>
                <a:gd name="T15" fmla="*/ 0 w 430"/>
                <a:gd name="T16" fmla="*/ 0 h 107"/>
                <a:gd name="T17" fmla="*/ 430 w 430"/>
                <a:gd name="T18" fmla="*/ 107 h 107"/>
              </a:gdLst>
              <a:ahLst/>
              <a:cxnLst>
                <a:cxn ang="T10">
                  <a:pos x="T0" y="T1"/>
                </a:cxn>
                <a:cxn ang="T11">
                  <a:pos x="T2" y="T3"/>
                </a:cxn>
                <a:cxn ang="T12">
                  <a:pos x="T4" y="T5"/>
                </a:cxn>
                <a:cxn ang="T13">
                  <a:pos x="T6" y="T7"/>
                </a:cxn>
                <a:cxn ang="T14">
                  <a:pos x="T8" y="T9"/>
                </a:cxn>
              </a:cxnLst>
              <a:rect l="T15" t="T16" r="T17" b="T18"/>
              <a:pathLst>
                <a:path w="430" h="107">
                  <a:moveTo>
                    <a:pt x="0" y="64"/>
                  </a:moveTo>
                  <a:lnTo>
                    <a:pt x="245" y="107"/>
                  </a:lnTo>
                  <a:lnTo>
                    <a:pt x="430" y="33"/>
                  </a:lnTo>
                  <a:lnTo>
                    <a:pt x="204" y="0"/>
                  </a:lnTo>
                  <a:lnTo>
                    <a:pt x="0" y="64"/>
                  </a:lnTo>
                  <a:close/>
                </a:path>
              </a:pathLst>
            </a:custGeom>
            <a:solidFill>
              <a:srgbClr val="DF3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91" name="Freeform 219"/>
            <p:cNvSpPr>
              <a:spLocks noChangeAspect="1"/>
            </p:cNvSpPr>
            <p:nvPr/>
          </p:nvSpPr>
          <p:spPr bwMode="auto">
            <a:xfrm>
              <a:off x="1482" y="1237"/>
              <a:ext cx="244" cy="898"/>
            </a:xfrm>
            <a:custGeom>
              <a:avLst/>
              <a:gdLst>
                <a:gd name="T0" fmla="*/ 0 w 244"/>
                <a:gd name="T1" fmla="*/ 0 h 898"/>
                <a:gd name="T2" fmla="*/ 244 w 244"/>
                <a:gd name="T3" fmla="*/ 47 h 898"/>
                <a:gd name="T4" fmla="*/ 244 w 244"/>
                <a:gd name="T5" fmla="*/ 898 h 898"/>
                <a:gd name="T6" fmla="*/ 192 w 244"/>
                <a:gd name="T7" fmla="*/ 878 h 898"/>
                <a:gd name="T8" fmla="*/ 192 w 244"/>
                <a:gd name="T9" fmla="*/ 771 h 898"/>
                <a:gd name="T10" fmla="*/ 123 w 244"/>
                <a:gd name="T11" fmla="*/ 740 h 898"/>
                <a:gd name="T12" fmla="*/ 123 w 244"/>
                <a:gd name="T13" fmla="*/ 837 h 898"/>
                <a:gd name="T14" fmla="*/ 85 w 244"/>
                <a:gd name="T15" fmla="*/ 816 h 898"/>
                <a:gd name="T16" fmla="*/ 85 w 244"/>
                <a:gd name="T17" fmla="*/ 721 h 898"/>
                <a:gd name="T18" fmla="*/ 30 w 244"/>
                <a:gd name="T19" fmla="*/ 693 h 898"/>
                <a:gd name="T20" fmla="*/ 30 w 244"/>
                <a:gd name="T21" fmla="*/ 788 h 898"/>
                <a:gd name="T22" fmla="*/ 0 w 244"/>
                <a:gd name="T23" fmla="*/ 774 h 898"/>
                <a:gd name="T24" fmla="*/ 0 w 244"/>
                <a:gd name="T25" fmla="*/ 0 h 8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4"/>
                <a:gd name="T40" fmla="*/ 0 h 898"/>
                <a:gd name="T41" fmla="*/ 244 w 244"/>
                <a:gd name="T42" fmla="*/ 898 h 89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4" h="898">
                  <a:moveTo>
                    <a:pt x="0" y="0"/>
                  </a:moveTo>
                  <a:lnTo>
                    <a:pt x="244" y="47"/>
                  </a:lnTo>
                  <a:lnTo>
                    <a:pt x="244" y="898"/>
                  </a:lnTo>
                  <a:lnTo>
                    <a:pt x="192" y="878"/>
                  </a:lnTo>
                  <a:lnTo>
                    <a:pt x="192" y="771"/>
                  </a:lnTo>
                  <a:lnTo>
                    <a:pt x="123" y="740"/>
                  </a:lnTo>
                  <a:lnTo>
                    <a:pt x="123" y="837"/>
                  </a:lnTo>
                  <a:lnTo>
                    <a:pt x="85" y="816"/>
                  </a:lnTo>
                  <a:lnTo>
                    <a:pt x="85" y="721"/>
                  </a:lnTo>
                  <a:lnTo>
                    <a:pt x="30" y="693"/>
                  </a:lnTo>
                  <a:lnTo>
                    <a:pt x="30" y="788"/>
                  </a:lnTo>
                  <a:lnTo>
                    <a:pt x="0" y="774"/>
                  </a:lnTo>
                  <a:lnTo>
                    <a:pt x="0" y="0"/>
                  </a:lnTo>
                  <a:close/>
                </a:path>
              </a:pathLst>
            </a:custGeom>
            <a:solidFill>
              <a:srgbClr val="FF5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nvGrpSpPr>
            <p:cNvPr id="92" name="Group 220"/>
            <p:cNvGrpSpPr>
              <a:grpSpLocks noChangeAspect="1"/>
            </p:cNvGrpSpPr>
            <p:nvPr/>
          </p:nvGrpSpPr>
          <p:grpSpPr bwMode="auto">
            <a:xfrm>
              <a:off x="1492" y="1110"/>
              <a:ext cx="420" cy="1026"/>
              <a:chOff x="1492" y="1110"/>
              <a:chExt cx="420" cy="1026"/>
            </a:xfrm>
          </p:grpSpPr>
          <p:sp>
            <p:nvSpPr>
              <p:cNvPr id="93" name="Freeform 221"/>
              <p:cNvSpPr>
                <a:spLocks noChangeAspect="1"/>
              </p:cNvSpPr>
              <p:nvPr/>
            </p:nvSpPr>
            <p:spPr bwMode="auto">
              <a:xfrm>
                <a:off x="1730" y="1204"/>
                <a:ext cx="182" cy="932"/>
              </a:xfrm>
              <a:custGeom>
                <a:avLst/>
                <a:gdLst>
                  <a:gd name="T0" fmla="*/ 0 w 182"/>
                  <a:gd name="T1" fmla="*/ 78 h 932"/>
                  <a:gd name="T2" fmla="*/ 180 w 182"/>
                  <a:gd name="T3" fmla="*/ 0 h 932"/>
                  <a:gd name="T4" fmla="*/ 182 w 182"/>
                  <a:gd name="T5" fmla="*/ 721 h 932"/>
                  <a:gd name="T6" fmla="*/ 0 w 182"/>
                  <a:gd name="T7" fmla="*/ 932 h 932"/>
                  <a:gd name="T8" fmla="*/ 0 w 182"/>
                  <a:gd name="T9" fmla="*/ 78 h 932"/>
                  <a:gd name="T10" fmla="*/ 0 60000 65536"/>
                  <a:gd name="T11" fmla="*/ 0 60000 65536"/>
                  <a:gd name="T12" fmla="*/ 0 60000 65536"/>
                  <a:gd name="T13" fmla="*/ 0 60000 65536"/>
                  <a:gd name="T14" fmla="*/ 0 60000 65536"/>
                  <a:gd name="T15" fmla="*/ 0 w 182"/>
                  <a:gd name="T16" fmla="*/ 0 h 932"/>
                  <a:gd name="T17" fmla="*/ 182 w 182"/>
                  <a:gd name="T18" fmla="*/ 932 h 932"/>
                </a:gdLst>
                <a:ahLst/>
                <a:cxnLst>
                  <a:cxn ang="T10">
                    <a:pos x="T0" y="T1"/>
                  </a:cxn>
                  <a:cxn ang="T11">
                    <a:pos x="T2" y="T3"/>
                  </a:cxn>
                  <a:cxn ang="T12">
                    <a:pos x="T4" y="T5"/>
                  </a:cxn>
                  <a:cxn ang="T13">
                    <a:pos x="T6" y="T7"/>
                  </a:cxn>
                  <a:cxn ang="T14">
                    <a:pos x="T8" y="T9"/>
                  </a:cxn>
                </a:cxnLst>
                <a:rect l="T15" t="T16" r="T17" b="T18"/>
                <a:pathLst>
                  <a:path w="182" h="932">
                    <a:moveTo>
                      <a:pt x="0" y="78"/>
                    </a:moveTo>
                    <a:lnTo>
                      <a:pt x="180" y="0"/>
                    </a:lnTo>
                    <a:lnTo>
                      <a:pt x="182" y="721"/>
                    </a:lnTo>
                    <a:lnTo>
                      <a:pt x="0" y="932"/>
                    </a:lnTo>
                    <a:lnTo>
                      <a:pt x="0" y="78"/>
                    </a:lnTo>
                    <a:close/>
                  </a:path>
                </a:pathLst>
              </a:custGeom>
              <a:solidFill>
                <a:srgbClr val="DF1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nvGrpSpPr>
              <p:cNvPr id="94" name="Group 222"/>
              <p:cNvGrpSpPr>
                <a:grpSpLocks noChangeAspect="1"/>
              </p:cNvGrpSpPr>
              <p:nvPr/>
            </p:nvGrpSpPr>
            <p:grpSpPr bwMode="auto">
              <a:xfrm>
                <a:off x="1608" y="1979"/>
                <a:ext cx="67" cy="93"/>
                <a:chOff x="1608" y="1979"/>
                <a:chExt cx="67" cy="93"/>
              </a:xfrm>
            </p:grpSpPr>
            <p:sp>
              <p:nvSpPr>
                <p:cNvPr id="116" name="Freeform 223"/>
                <p:cNvSpPr>
                  <a:spLocks noChangeAspect="1"/>
                </p:cNvSpPr>
                <p:nvPr/>
              </p:nvSpPr>
              <p:spPr bwMode="auto">
                <a:xfrm>
                  <a:off x="1648" y="1998"/>
                  <a:ext cx="27" cy="64"/>
                </a:xfrm>
                <a:custGeom>
                  <a:avLst/>
                  <a:gdLst>
                    <a:gd name="T0" fmla="*/ 0 w 27"/>
                    <a:gd name="T1" fmla="*/ 0 h 64"/>
                    <a:gd name="T2" fmla="*/ 0 w 27"/>
                    <a:gd name="T3" fmla="*/ 48 h 64"/>
                    <a:gd name="T4" fmla="*/ 27 w 27"/>
                    <a:gd name="T5" fmla="*/ 64 h 64"/>
                    <a:gd name="T6" fmla="*/ 27 w 27"/>
                    <a:gd name="T7" fmla="*/ 13 h 64"/>
                    <a:gd name="T8" fmla="*/ 0 w 27"/>
                    <a:gd name="T9" fmla="*/ 0 h 64"/>
                    <a:gd name="T10" fmla="*/ 0 60000 65536"/>
                    <a:gd name="T11" fmla="*/ 0 60000 65536"/>
                    <a:gd name="T12" fmla="*/ 0 60000 65536"/>
                    <a:gd name="T13" fmla="*/ 0 60000 65536"/>
                    <a:gd name="T14" fmla="*/ 0 60000 65536"/>
                    <a:gd name="T15" fmla="*/ 0 w 27"/>
                    <a:gd name="T16" fmla="*/ 0 h 64"/>
                    <a:gd name="T17" fmla="*/ 27 w 27"/>
                    <a:gd name="T18" fmla="*/ 64 h 64"/>
                  </a:gdLst>
                  <a:ahLst/>
                  <a:cxnLst>
                    <a:cxn ang="T10">
                      <a:pos x="T0" y="T1"/>
                    </a:cxn>
                    <a:cxn ang="T11">
                      <a:pos x="T2" y="T3"/>
                    </a:cxn>
                    <a:cxn ang="T12">
                      <a:pos x="T4" y="T5"/>
                    </a:cxn>
                    <a:cxn ang="T13">
                      <a:pos x="T6" y="T7"/>
                    </a:cxn>
                    <a:cxn ang="T14">
                      <a:pos x="T8" y="T9"/>
                    </a:cxn>
                  </a:cxnLst>
                  <a:rect l="T15" t="T16" r="T17" b="T18"/>
                  <a:pathLst>
                    <a:path w="27" h="64">
                      <a:moveTo>
                        <a:pt x="0" y="0"/>
                      </a:moveTo>
                      <a:lnTo>
                        <a:pt x="0" y="48"/>
                      </a:lnTo>
                      <a:lnTo>
                        <a:pt x="27" y="64"/>
                      </a:lnTo>
                      <a:lnTo>
                        <a:pt x="27" y="13"/>
                      </a:lnTo>
                      <a:lnTo>
                        <a:pt x="0" y="0"/>
                      </a:lnTo>
                      <a:close/>
                    </a:path>
                  </a:pathLst>
                </a:custGeom>
                <a:solidFill>
                  <a:srgbClr val="FF00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17" name="Freeform 224"/>
                <p:cNvSpPr>
                  <a:spLocks noChangeAspect="1"/>
                </p:cNvSpPr>
                <p:nvPr/>
              </p:nvSpPr>
              <p:spPr bwMode="auto">
                <a:xfrm>
                  <a:off x="1608" y="1979"/>
                  <a:ext cx="37" cy="93"/>
                </a:xfrm>
                <a:custGeom>
                  <a:avLst/>
                  <a:gdLst>
                    <a:gd name="T0" fmla="*/ 0 w 37"/>
                    <a:gd name="T1" fmla="*/ 0 h 93"/>
                    <a:gd name="T2" fmla="*/ 0 w 37"/>
                    <a:gd name="T3" fmla="*/ 93 h 93"/>
                    <a:gd name="T4" fmla="*/ 37 w 37"/>
                    <a:gd name="T5" fmla="*/ 65 h 93"/>
                    <a:gd name="T6" fmla="*/ 37 w 37"/>
                    <a:gd name="T7" fmla="*/ 19 h 93"/>
                    <a:gd name="T8" fmla="*/ 0 w 37"/>
                    <a:gd name="T9" fmla="*/ 0 h 93"/>
                    <a:gd name="T10" fmla="*/ 0 60000 65536"/>
                    <a:gd name="T11" fmla="*/ 0 60000 65536"/>
                    <a:gd name="T12" fmla="*/ 0 60000 65536"/>
                    <a:gd name="T13" fmla="*/ 0 60000 65536"/>
                    <a:gd name="T14" fmla="*/ 0 60000 65536"/>
                    <a:gd name="T15" fmla="*/ 0 w 37"/>
                    <a:gd name="T16" fmla="*/ 0 h 93"/>
                    <a:gd name="T17" fmla="*/ 37 w 37"/>
                    <a:gd name="T18" fmla="*/ 93 h 93"/>
                  </a:gdLst>
                  <a:ahLst/>
                  <a:cxnLst>
                    <a:cxn ang="T10">
                      <a:pos x="T0" y="T1"/>
                    </a:cxn>
                    <a:cxn ang="T11">
                      <a:pos x="T2" y="T3"/>
                    </a:cxn>
                    <a:cxn ang="T12">
                      <a:pos x="T4" y="T5"/>
                    </a:cxn>
                    <a:cxn ang="T13">
                      <a:pos x="T6" y="T7"/>
                    </a:cxn>
                    <a:cxn ang="T14">
                      <a:pos x="T8" y="T9"/>
                    </a:cxn>
                  </a:cxnLst>
                  <a:rect l="T15" t="T16" r="T17" b="T18"/>
                  <a:pathLst>
                    <a:path w="37" h="93">
                      <a:moveTo>
                        <a:pt x="0" y="0"/>
                      </a:moveTo>
                      <a:lnTo>
                        <a:pt x="0" y="93"/>
                      </a:lnTo>
                      <a:lnTo>
                        <a:pt x="37" y="65"/>
                      </a:lnTo>
                      <a:lnTo>
                        <a:pt x="37" y="19"/>
                      </a:lnTo>
                      <a:lnTo>
                        <a:pt x="0" y="0"/>
                      </a:lnTo>
                      <a:close/>
                    </a:path>
                  </a:pathLst>
                </a:custGeom>
                <a:solidFill>
                  <a:srgbClr val="DF1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nvGrpSpPr>
              <p:cNvPr id="95" name="Group 225"/>
              <p:cNvGrpSpPr>
                <a:grpSpLocks noChangeAspect="1"/>
              </p:cNvGrpSpPr>
              <p:nvPr/>
            </p:nvGrpSpPr>
            <p:grpSpPr bwMode="auto">
              <a:xfrm>
                <a:off x="1512" y="1930"/>
                <a:ext cx="69" cy="97"/>
                <a:chOff x="1512" y="1930"/>
                <a:chExt cx="69" cy="97"/>
              </a:xfrm>
            </p:grpSpPr>
            <p:sp>
              <p:nvSpPr>
                <p:cNvPr id="114" name="Freeform 226"/>
                <p:cNvSpPr>
                  <a:spLocks noChangeAspect="1"/>
                </p:cNvSpPr>
                <p:nvPr/>
              </p:nvSpPr>
              <p:spPr bwMode="auto">
                <a:xfrm>
                  <a:off x="1553" y="1949"/>
                  <a:ext cx="28" cy="64"/>
                </a:xfrm>
                <a:custGeom>
                  <a:avLst/>
                  <a:gdLst>
                    <a:gd name="T0" fmla="*/ 0 w 28"/>
                    <a:gd name="T1" fmla="*/ 0 h 64"/>
                    <a:gd name="T2" fmla="*/ 0 w 28"/>
                    <a:gd name="T3" fmla="*/ 50 h 64"/>
                    <a:gd name="T4" fmla="*/ 28 w 28"/>
                    <a:gd name="T5" fmla="*/ 64 h 64"/>
                    <a:gd name="T6" fmla="*/ 28 w 28"/>
                    <a:gd name="T7" fmla="*/ 14 h 64"/>
                    <a:gd name="T8" fmla="*/ 0 w 28"/>
                    <a:gd name="T9" fmla="*/ 0 h 64"/>
                    <a:gd name="T10" fmla="*/ 0 60000 65536"/>
                    <a:gd name="T11" fmla="*/ 0 60000 65536"/>
                    <a:gd name="T12" fmla="*/ 0 60000 65536"/>
                    <a:gd name="T13" fmla="*/ 0 60000 65536"/>
                    <a:gd name="T14" fmla="*/ 0 60000 65536"/>
                    <a:gd name="T15" fmla="*/ 0 w 28"/>
                    <a:gd name="T16" fmla="*/ 0 h 64"/>
                    <a:gd name="T17" fmla="*/ 28 w 28"/>
                    <a:gd name="T18" fmla="*/ 64 h 64"/>
                  </a:gdLst>
                  <a:ahLst/>
                  <a:cxnLst>
                    <a:cxn ang="T10">
                      <a:pos x="T0" y="T1"/>
                    </a:cxn>
                    <a:cxn ang="T11">
                      <a:pos x="T2" y="T3"/>
                    </a:cxn>
                    <a:cxn ang="T12">
                      <a:pos x="T4" y="T5"/>
                    </a:cxn>
                    <a:cxn ang="T13">
                      <a:pos x="T6" y="T7"/>
                    </a:cxn>
                    <a:cxn ang="T14">
                      <a:pos x="T8" y="T9"/>
                    </a:cxn>
                  </a:cxnLst>
                  <a:rect l="T15" t="T16" r="T17" b="T18"/>
                  <a:pathLst>
                    <a:path w="28" h="64">
                      <a:moveTo>
                        <a:pt x="0" y="0"/>
                      </a:moveTo>
                      <a:lnTo>
                        <a:pt x="0" y="50"/>
                      </a:lnTo>
                      <a:lnTo>
                        <a:pt x="28" y="64"/>
                      </a:lnTo>
                      <a:lnTo>
                        <a:pt x="28" y="14"/>
                      </a:lnTo>
                      <a:lnTo>
                        <a:pt x="0" y="0"/>
                      </a:lnTo>
                      <a:close/>
                    </a:path>
                  </a:pathLst>
                </a:custGeom>
                <a:solidFill>
                  <a:srgbClr val="FF00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15" name="Freeform 227"/>
                <p:cNvSpPr>
                  <a:spLocks noChangeAspect="1"/>
                </p:cNvSpPr>
                <p:nvPr/>
              </p:nvSpPr>
              <p:spPr bwMode="auto">
                <a:xfrm>
                  <a:off x="1512" y="1930"/>
                  <a:ext cx="38" cy="97"/>
                </a:xfrm>
                <a:custGeom>
                  <a:avLst/>
                  <a:gdLst>
                    <a:gd name="T0" fmla="*/ 0 w 38"/>
                    <a:gd name="T1" fmla="*/ 0 h 97"/>
                    <a:gd name="T2" fmla="*/ 0 w 38"/>
                    <a:gd name="T3" fmla="*/ 97 h 97"/>
                    <a:gd name="T4" fmla="*/ 38 w 38"/>
                    <a:gd name="T5" fmla="*/ 69 h 97"/>
                    <a:gd name="T6" fmla="*/ 38 w 38"/>
                    <a:gd name="T7" fmla="*/ 21 h 97"/>
                    <a:gd name="T8" fmla="*/ 0 w 38"/>
                    <a:gd name="T9" fmla="*/ 0 h 97"/>
                    <a:gd name="T10" fmla="*/ 0 60000 65536"/>
                    <a:gd name="T11" fmla="*/ 0 60000 65536"/>
                    <a:gd name="T12" fmla="*/ 0 60000 65536"/>
                    <a:gd name="T13" fmla="*/ 0 60000 65536"/>
                    <a:gd name="T14" fmla="*/ 0 60000 65536"/>
                    <a:gd name="T15" fmla="*/ 0 w 38"/>
                    <a:gd name="T16" fmla="*/ 0 h 97"/>
                    <a:gd name="T17" fmla="*/ 38 w 38"/>
                    <a:gd name="T18" fmla="*/ 97 h 97"/>
                  </a:gdLst>
                  <a:ahLst/>
                  <a:cxnLst>
                    <a:cxn ang="T10">
                      <a:pos x="T0" y="T1"/>
                    </a:cxn>
                    <a:cxn ang="T11">
                      <a:pos x="T2" y="T3"/>
                    </a:cxn>
                    <a:cxn ang="T12">
                      <a:pos x="T4" y="T5"/>
                    </a:cxn>
                    <a:cxn ang="T13">
                      <a:pos x="T6" y="T7"/>
                    </a:cxn>
                    <a:cxn ang="T14">
                      <a:pos x="T8" y="T9"/>
                    </a:cxn>
                  </a:cxnLst>
                  <a:rect l="T15" t="T16" r="T17" b="T18"/>
                  <a:pathLst>
                    <a:path w="38" h="97">
                      <a:moveTo>
                        <a:pt x="0" y="0"/>
                      </a:moveTo>
                      <a:lnTo>
                        <a:pt x="0" y="97"/>
                      </a:lnTo>
                      <a:lnTo>
                        <a:pt x="38" y="69"/>
                      </a:lnTo>
                      <a:lnTo>
                        <a:pt x="38" y="21"/>
                      </a:lnTo>
                      <a:lnTo>
                        <a:pt x="0" y="0"/>
                      </a:lnTo>
                      <a:close/>
                    </a:path>
                  </a:pathLst>
                </a:custGeom>
                <a:solidFill>
                  <a:srgbClr val="DF1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nvGrpSpPr>
              <p:cNvPr id="96" name="Group 228"/>
              <p:cNvGrpSpPr>
                <a:grpSpLocks noChangeAspect="1"/>
              </p:cNvGrpSpPr>
              <p:nvPr/>
            </p:nvGrpSpPr>
            <p:grpSpPr bwMode="auto">
              <a:xfrm>
                <a:off x="1492" y="1259"/>
                <a:ext cx="220" cy="707"/>
                <a:chOff x="1492" y="1259"/>
                <a:chExt cx="220" cy="707"/>
              </a:xfrm>
            </p:grpSpPr>
            <p:sp>
              <p:nvSpPr>
                <p:cNvPr id="103" name="Freeform 229"/>
                <p:cNvSpPr>
                  <a:spLocks noChangeAspect="1"/>
                </p:cNvSpPr>
                <p:nvPr/>
              </p:nvSpPr>
              <p:spPr bwMode="auto">
                <a:xfrm>
                  <a:off x="1500" y="1259"/>
                  <a:ext cx="197" cy="707"/>
                </a:xfrm>
                <a:custGeom>
                  <a:avLst/>
                  <a:gdLst>
                    <a:gd name="T0" fmla="*/ 0 w 197"/>
                    <a:gd name="T1" fmla="*/ 0 h 707"/>
                    <a:gd name="T2" fmla="*/ 197 w 197"/>
                    <a:gd name="T3" fmla="*/ 38 h 707"/>
                    <a:gd name="T4" fmla="*/ 197 w 197"/>
                    <a:gd name="T5" fmla="*/ 707 h 707"/>
                    <a:gd name="T6" fmla="*/ 1 w 197"/>
                    <a:gd name="T7" fmla="*/ 612 h 707"/>
                    <a:gd name="T8" fmla="*/ 0 w 197"/>
                    <a:gd name="T9" fmla="*/ 0 h 707"/>
                    <a:gd name="T10" fmla="*/ 0 60000 65536"/>
                    <a:gd name="T11" fmla="*/ 0 60000 65536"/>
                    <a:gd name="T12" fmla="*/ 0 60000 65536"/>
                    <a:gd name="T13" fmla="*/ 0 60000 65536"/>
                    <a:gd name="T14" fmla="*/ 0 60000 65536"/>
                    <a:gd name="T15" fmla="*/ 0 w 197"/>
                    <a:gd name="T16" fmla="*/ 0 h 707"/>
                    <a:gd name="T17" fmla="*/ 197 w 197"/>
                    <a:gd name="T18" fmla="*/ 707 h 707"/>
                  </a:gdLst>
                  <a:ahLst/>
                  <a:cxnLst>
                    <a:cxn ang="T10">
                      <a:pos x="T0" y="T1"/>
                    </a:cxn>
                    <a:cxn ang="T11">
                      <a:pos x="T2" y="T3"/>
                    </a:cxn>
                    <a:cxn ang="T12">
                      <a:pos x="T4" y="T5"/>
                    </a:cxn>
                    <a:cxn ang="T13">
                      <a:pos x="T6" y="T7"/>
                    </a:cxn>
                    <a:cxn ang="T14">
                      <a:pos x="T8" y="T9"/>
                    </a:cxn>
                  </a:cxnLst>
                  <a:rect l="T15" t="T16" r="T17" b="T18"/>
                  <a:pathLst>
                    <a:path w="197" h="707">
                      <a:moveTo>
                        <a:pt x="0" y="0"/>
                      </a:moveTo>
                      <a:lnTo>
                        <a:pt x="197" y="38"/>
                      </a:lnTo>
                      <a:lnTo>
                        <a:pt x="197" y="707"/>
                      </a:lnTo>
                      <a:lnTo>
                        <a:pt x="1" y="61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nvGrpSpPr>
                <p:cNvPr id="104" name="Group 230"/>
                <p:cNvGrpSpPr>
                  <a:grpSpLocks noChangeAspect="1"/>
                </p:cNvGrpSpPr>
                <p:nvPr/>
              </p:nvGrpSpPr>
              <p:grpSpPr bwMode="auto">
                <a:xfrm>
                  <a:off x="1492" y="1261"/>
                  <a:ext cx="220" cy="693"/>
                  <a:chOff x="1492" y="1261"/>
                  <a:chExt cx="220" cy="693"/>
                </a:xfrm>
              </p:grpSpPr>
              <p:sp>
                <p:nvSpPr>
                  <p:cNvPr id="105" name="Line 231"/>
                  <p:cNvSpPr>
                    <a:spLocks noChangeAspect="1" noChangeShapeType="1"/>
                  </p:cNvSpPr>
                  <p:nvPr/>
                </p:nvSpPr>
                <p:spPr bwMode="auto">
                  <a:xfrm>
                    <a:off x="1495" y="1797"/>
                    <a:ext cx="217" cy="78"/>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06" name="Line 232"/>
                  <p:cNvSpPr>
                    <a:spLocks noChangeAspect="1" noChangeShapeType="1"/>
                  </p:cNvSpPr>
                  <p:nvPr/>
                </p:nvSpPr>
                <p:spPr bwMode="auto">
                  <a:xfrm>
                    <a:off x="1492" y="1706"/>
                    <a:ext cx="217" cy="68"/>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07" name="Line 233"/>
                  <p:cNvSpPr>
                    <a:spLocks noChangeAspect="1" noChangeShapeType="1"/>
                  </p:cNvSpPr>
                  <p:nvPr/>
                </p:nvSpPr>
                <p:spPr bwMode="auto">
                  <a:xfrm>
                    <a:off x="1498" y="1615"/>
                    <a:ext cx="211" cy="59"/>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08" name="Line 234"/>
                  <p:cNvSpPr>
                    <a:spLocks noChangeAspect="1" noChangeShapeType="1"/>
                  </p:cNvSpPr>
                  <p:nvPr/>
                </p:nvSpPr>
                <p:spPr bwMode="auto">
                  <a:xfrm>
                    <a:off x="1495" y="1518"/>
                    <a:ext cx="212" cy="55"/>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09" name="Line 235"/>
                  <p:cNvSpPr>
                    <a:spLocks noChangeAspect="1" noChangeShapeType="1"/>
                  </p:cNvSpPr>
                  <p:nvPr/>
                </p:nvSpPr>
                <p:spPr bwMode="auto">
                  <a:xfrm>
                    <a:off x="1500" y="1426"/>
                    <a:ext cx="207" cy="45"/>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10" name="Line 236"/>
                  <p:cNvSpPr>
                    <a:spLocks noChangeAspect="1" noChangeShapeType="1"/>
                  </p:cNvSpPr>
                  <p:nvPr/>
                </p:nvSpPr>
                <p:spPr bwMode="auto">
                  <a:xfrm>
                    <a:off x="1492" y="1341"/>
                    <a:ext cx="214" cy="38"/>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11" name="Line 237"/>
                  <p:cNvSpPr>
                    <a:spLocks noChangeAspect="1" noChangeShapeType="1"/>
                  </p:cNvSpPr>
                  <p:nvPr/>
                </p:nvSpPr>
                <p:spPr bwMode="auto">
                  <a:xfrm>
                    <a:off x="1543" y="1261"/>
                    <a:ext cx="1" cy="646"/>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12" name="Line 238"/>
                  <p:cNvSpPr>
                    <a:spLocks noChangeAspect="1" noChangeShapeType="1"/>
                  </p:cNvSpPr>
                  <p:nvPr/>
                </p:nvSpPr>
                <p:spPr bwMode="auto">
                  <a:xfrm>
                    <a:off x="1593" y="1273"/>
                    <a:ext cx="1" cy="660"/>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13" name="Line 239"/>
                  <p:cNvSpPr>
                    <a:spLocks noChangeAspect="1" noChangeShapeType="1"/>
                  </p:cNvSpPr>
                  <p:nvPr/>
                </p:nvSpPr>
                <p:spPr bwMode="auto">
                  <a:xfrm>
                    <a:off x="1646" y="1282"/>
                    <a:ext cx="1" cy="672"/>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dirty="0"/>
                  </a:p>
                </p:txBody>
              </p:sp>
            </p:grpSp>
          </p:grpSp>
          <p:grpSp>
            <p:nvGrpSpPr>
              <p:cNvPr id="97" name="Group 240"/>
              <p:cNvGrpSpPr>
                <a:grpSpLocks noChangeAspect="1"/>
              </p:cNvGrpSpPr>
              <p:nvPr/>
            </p:nvGrpSpPr>
            <p:grpSpPr bwMode="auto">
              <a:xfrm>
                <a:off x="1575" y="1110"/>
                <a:ext cx="255" cy="141"/>
                <a:chOff x="1575" y="1110"/>
                <a:chExt cx="255" cy="141"/>
              </a:xfrm>
            </p:grpSpPr>
            <p:grpSp>
              <p:nvGrpSpPr>
                <p:cNvPr id="98" name="Group 241"/>
                <p:cNvGrpSpPr>
                  <a:grpSpLocks noChangeAspect="1"/>
                </p:cNvGrpSpPr>
                <p:nvPr/>
              </p:nvGrpSpPr>
              <p:grpSpPr bwMode="auto">
                <a:xfrm>
                  <a:off x="1575" y="1110"/>
                  <a:ext cx="255" cy="141"/>
                  <a:chOff x="1575" y="1110"/>
                  <a:chExt cx="255" cy="141"/>
                </a:xfrm>
              </p:grpSpPr>
              <p:sp>
                <p:nvSpPr>
                  <p:cNvPr id="100" name="Freeform 242"/>
                  <p:cNvSpPr>
                    <a:spLocks noChangeAspect="1"/>
                  </p:cNvSpPr>
                  <p:nvPr/>
                </p:nvSpPr>
                <p:spPr bwMode="auto">
                  <a:xfrm>
                    <a:off x="1575" y="1110"/>
                    <a:ext cx="255" cy="52"/>
                  </a:xfrm>
                  <a:custGeom>
                    <a:avLst/>
                    <a:gdLst>
                      <a:gd name="T0" fmla="*/ 0 w 255"/>
                      <a:gd name="T1" fmla="*/ 35 h 52"/>
                      <a:gd name="T2" fmla="*/ 148 w 255"/>
                      <a:gd name="T3" fmla="*/ 52 h 52"/>
                      <a:gd name="T4" fmla="*/ 255 w 255"/>
                      <a:gd name="T5" fmla="*/ 18 h 52"/>
                      <a:gd name="T6" fmla="*/ 111 w 255"/>
                      <a:gd name="T7" fmla="*/ 0 h 52"/>
                      <a:gd name="T8" fmla="*/ 0 w 255"/>
                      <a:gd name="T9" fmla="*/ 35 h 52"/>
                      <a:gd name="T10" fmla="*/ 0 60000 65536"/>
                      <a:gd name="T11" fmla="*/ 0 60000 65536"/>
                      <a:gd name="T12" fmla="*/ 0 60000 65536"/>
                      <a:gd name="T13" fmla="*/ 0 60000 65536"/>
                      <a:gd name="T14" fmla="*/ 0 60000 65536"/>
                      <a:gd name="T15" fmla="*/ 0 w 255"/>
                      <a:gd name="T16" fmla="*/ 0 h 52"/>
                      <a:gd name="T17" fmla="*/ 255 w 255"/>
                      <a:gd name="T18" fmla="*/ 52 h 52"/>
                    </a:gdLst>
                    <a:ahLst/>
                    <a:cxnLst>
                      <a:cxn ang="T10">
                        <a:pos x="T0" y="T1"/>
                      </a:cxn>
                      <a:cxn ang="T11">
                        <a:pos x="T2" y="T3"/>
                      </a:cxn>
                      <a:cxn ang="T12">
                        <a:pos x="T4" y="T5"/>
                      </a:cxn>
                      <a:cxn ang="T13">
                        <a:pos x="T6" y="T7"/>
                      </a:cxn>
                      <a:cxn ang="T14">
                        <a:pos x="T8" y="T9"/>
                      </a:cxn>
                    </a:cxnLst>
                    <a:rect l="T15" t="T16" r="T17" b="T18"/>
                    <a:pathLst>
                      <a:path w="255" h="52">
                        <a:moveTo>
                          <a:pt x="0" y="35"/>
                        </a:moveTo>
                        <a:lnTo>
                          <a:pt x="148" y="52"/>
                        </a:lnTo>
                        <a:lnTo>
                          <a:pt x="255" y="18"/>
                        </a:lnTo>
                        <a:lnTo>
                          <a:pt x="111" y="0"/>
                        </a:lnTo>
                        <a:lnTo>
                          <a:pt x="0" y="35"/>
                        </a:lnTo>
                        <a:close/>
                      </a:path>
                    </a:pathLst>
                  </a:custGeom>
                  <a:solidFill>
                    <a:srgbClr val="DF3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01" name="Freeform 243"/>
                  <p:cNvSpPr>
                    <a:spLocks noChangeAspect="1"/>
                  </p:cNvSpPr>
                  <p:nvPr/>
                </p:nvSpPr>
                <p:spPr bwMode="auto">
                  <a:xfrm>
                    <a:off x="1724" y="1129"/>
                    <a:ext cx="104" cy="122"/>
                  </a:xfrm>
                  <a:custGeom>
                    <a:avLst/>
                    <a:gdLst>
                      <a:gd name="T0" fmla="*/ 0 w 104"/>
                      <a:gd name="T1" fmla="*/ 38 h 122"/>
                      <a:gd name="T2" fmla="*/ 104 w 104"/>
                      <a:gd name="T3" fmla="*/ 0 h 122"/>
                      <a:gd name="T4" fmla="*/ 104 w 104"/>
                      <a:gd name="T5" fmla="*/ 77 h 122"/>
                      <a:gd name="T6" fmla="*/ 0 w 104"/>
                      <a:gd name="T7" fmla="*/ 122 h 122"/>
                      <a:gd name="T8" fmla="*/ 0 w 104"/>
                      <a:gd name="T9" fmla="*/ 38 h 122"/>
                      <a:gd name="T10" fmla="*/ 0 60000 65536"/>
                      <a:gd name="T11" fmla="*/ 0 60000 65536"/>
                      <a:gd name="T12" fmla="*/ 0 60000 65536"/>
                      <a:gd name="T13" fmla="*/ 0 60000 65536"/>
                      <a:gd name="T14" fmla="*/ 0 60000 65536"/>
                      <a:gd name="T15" fmla="*/ 0 w 104"/>
                      <a:gd name="T16" fmla="*/ 0 h 122"/>
                      <a:gd name="T17" fmla="*/ 104 w 104"/>
                      <a:gd name="T18" fmla="*/ 122 h 122"/>
                    </a:gdLst>
                    <a:ahLst/>
                    <a:cxnLst>
                      <a:cxn ang="T10">
                        <a:pos x="T0" y="T1"/>
                      </a:cxn>
                      <a:cxn ang="T11">
                        <a:pos x="T2" y="T3"/>
                      </a:cxn>
                      <a:cxn ang="T12">
                        <a:pos x="T4" y="T5"/>
                      </a:cxn>
                      <a:cxn ang="T13">
                        <a:pos x="T6" y="T7"/>
                      </a:cxn>
                      <a:cxn ang="T14">
                        <a:pos x="T8" y="T9"/>
                      </a:cxn>
                    </a:cxnLst>
                    <a:rect l="T15" t="T16" r="T17" b="T18"/>
                    <a:pathLst>
                      <a:path w="104" h="122">
                        <a:moveTo>
                          <a:pt x="0" y="38"/>
                        </a:moveTo>
                        <a:lnTo>
                          <a:pt x="104" y="0"/>
                        </a:lnTo>
                        <a:lnTo>
                          <a:pt x="104" y="77"/>
                        </a:lnTo>
                        <a:lnTo>
                          <a:pt x="0" y="122"/>
                        </a:lnTo>
                        <a:lnTo>
                          <a:pt x="0" y="38"/>
                        </a:lnTo>
                        <a:close/>
                      </a:path>
                    </a:pathLst>
                  </a:custGeom>
                  <a:solidFill>
                    <a:srgbClr val="DF1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02" name="Freeform 244"/>
                  <p:cNvSpPr>
                    <a:spLocks noChangeAspect="1"/>
                  </p:cNvSpPr>
                  <p:nvPr/>
                </p:nvSpPr>
                <p:spPr bwMode="auto">
                  <a:xfrm>
                    <a:off x="1575" y="1147"/>
                    <a:ext cx="145" cy="104"/>
                  </a:xfrm>
                  <a:custGeom>
                    <a:avLst/>
                    <a:gdLst>
                      <a:gd name="T0" fmla="*/ 145 w 145"/>
                      <a:gd name="T1" fmla="*/ 19 h 104"/>
                      <a:gd name="T2" fmla="*/ 145 w 145"/>
                      <a:gd name="T3" fmla="*/ 104 h 104"/>
                      <a:gd name="T4" fmla="*/ 0 w 145"/>
                      <a:gd name="T5" fmla="*/ 79 h 104"/>
                      <a:gd name="T6" fmla="*/ 0 w 145"/>
                      <a:gd name="T7" fmla="*/ 0 h 104"/>
                      <a:gd name="T8" fmla="*/ 145 w 145"/>
                      <a:gd name="T9" fmla="*/ 19 h 104"/>
                      <a:gd name="T10" fmla="*/ 0 60000 65536"/>
                      <a:gd name="T11" fmla="*/ 0 60000 65536"/>
                      <a:gd name="T12" fmla="*/ 0 60000 65536"/>
                      <a:gd name="T13" fmla="*/ 0 60000 65536"/>
                      <a:gd name="T14" fmla="*/ 0 60000 65536"/>
                      <a:gd name="T15" fmla="*/ 0 w 145"/>
                      <a:gd name="T16" fmla="*/ 0 h 104"/>
                      <a:gd name="T17" fmla="*/ 145 w 145"/>
                      <a:gd name="T18" fmla="*/ 104 h 104"/>
                    </a:gdLst>
                    <a:ahLst/>
                    <a:cxnLst>
                      <a:cxn ang="T10">
                        <a:pos x="T0" y="T1"/>
                      </a:cxn>
                      <a:cxn ang="T11">
                        <a:pos x="T2" y="T3"/>
                      </a:cxn>
                      <a:cxn ang="T12">
                        <a:pos x="T4" y="T5"/>
                      </a:cxn>
                      <a:cxn ang="T13">
                        <a:pos x="T6" y="T7"/>
                      </a:cxn>
                      <a:cxn ang="T14">
                        <a:pos x="T8" y="T9"/>
                      </a:cxn>
                    </a:cxnLst>
                    <a:rect l="T15" t="T16" r="T17" b="T18"/>
                    <a:pathLst>
                      <a:path w="145" h="104">
                        <a:moveTo>
                          <a:pt x="145" y="19"/>
                        </a:moveTo>
                        <a:lnTo>
                          <a:pt x="145" y="104"/>
                        </a:lnTo>
                        <a:lnTo>
                          <a:pt x="0" y="79"/>
                        </a:lnTo>
                        <a:lnTo>
                          <a:pt x="0" y="0"/>
                        </a:lnTo>
                        <a:lnTo>
                          <a:pt x="145" y="19"/>
                        </a:lnTo>
                        <a:close/>
                      </a:path>
                    </a:pathLst>
                  </a:custGeom>
                  <a:solidFill>
                    <a:srgbClr val="FF5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sp>
              <p:nvSpPr>
                <p:cNvPr id="99" name="Freeform 245"/>
                <p:cNvSpPr>
                  <a:spLocks noChangeAspect="1"/>
                </p:cNvSpPr>
                <p:nvPr/>
              </p:nvSpPr>
              <p:spPr bwMode="auto">
                <a:xfrm>
                  <a:off x="1595" y="1166"/>
                  <a:ext cx="80" cy="19"/>
                </a:xfrm>
                <a:custGeom>
                  <a:avLst/>
                  <a:gdLst>
                    <a:gd name="T0" fmla="*/ 0 w 80"/>
                    <a:gd name="T1" fmla="*/ 0 h 19"/>
                    <a:gd name="T2" fmla="*/ 80 w 80"/>
                    <a:gd name="T3" fmla="*/ 7 h 19"/>
                    <a:gd name="T4" fmla="*/ 80 w 80"/>
                    <a:gd name="T5" fmla="*/ 19 h 19"/>
                    <a:gd name="T6" fmla="*/ 0 w 80"/>
                    <a:gd name="T7" fmla="*/ 12 h 19"/>
                    <a:gd name="T8" fmla="*/ 0 w 80"/>
                    <a:gd name="T9" fmla="*/ 0 h 19"/>
                    <a:gd name="T10" fmla="*/ 0 60000 65536"/>
                    <a:gd name="T11" fmla="*/ 0 60000 65536"/>
                    <a:gd name="T12" fmla="*/ 0 60000 65536"/>
                    <a:gd name="T13" fmla="*/ 0 60000 65536"/>
                    <a:gd name="T14" fmla="*/ 0 60000 65536"/>
                    <a:gd name="T15" fmla="*/ 0 w 80"/>
                    <a:gd name="T16" fmla="*/ 0 h 19"/>
                    <a:gd name="T17" fmla="*/ 80 w 80"/>
                    <a:gd name="T18" fmla="*/ 19 h 19"/>
                  </a:gdLst>
                  <a:ahLst/>
                  <a:cxnLst>
                    <a:cxn ang="T10">
                      <a:pos x="T0" y="T1"/>
                    </a:cxn>
                    <a:cxn ang="T11">
                      <a:pos x="T2" y="T3"/>
                    </a:cxn>
                    <a:cxn ang="T12">
                      <a:pos x="T4" y="T5"/>
                    </a:cxn>
                    <a:cxn ang="T13">
                      <a:pos x="T6" y="T7"/>
                    </a:cxn>
                    <a:cxn ang="T14">
                      <a:pos x="T8" y="T9"/>
                    </a:cxn>
                  </a:cxnLst>
                  <a:rect l="T15" t="T16" r="T17" b="T18"/>
                  <a:pathLst>
                    <a:path w="80" h="19">
                      <a:moveTo>
                        <a:pt x="0" y="0"/>
                      </a:moveTo>
                      <a:lnTo>
                        <a:pt x="80" y="7"/>
                      </a:lnTo>
                      <a:lnTo>
                        <a:pt x="80" y="19"/>
                      </a:lnTo>
                      <a:lnTo>
                        <a:pt x="0" y="1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grpSp>
      <p:grpSp>
        <p:nvGrpSpPr>
          <p:cNvPr id="118" name="Group 246"/>
          <p:cNvGrpSpPr>
            <a:grpSpLocks noChangeAspect="1"/>
          </p:cNvGrpSpPr>
          <p:nvPr/>
        </p:nvGrpSpPr>
        <p:grpSpPr bwMode="auto">
          <a:xfrm>
            <a:off x="3203689" y="1417002"/>
            <a:ext cx="263525" cy="1744662"/>
            <a:chOff x="1700" y="921"/>
            <a:chExt cx="159" cy="1224"/>
          </a:xfrm>
        </p:grpSpPr>
        <p:sp>
          <p:nvSpPr>
            <p:cNvPr id="119" name="Line 247"/>
            <p:cNvSpPr>
              <a:spLocks noChangeAspect="1" noChangeShapeType="1"/>
            </p:cNvSpPr>
            <p:nvPr/>
          </p:nvSpPr>
          <p:spPr bwMode="auto">
            <a:xfrm>
              <a:off x="1700" y="921"/>
              <a:ext cx="133" cy="116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20" name="Freeform 248"/>
            <p:cNvSpPr>
              <a:spLocks noChangeAspect="1"/>
            </p:cNvSpPr>
            <p:nvPr/>
          </p:nvSpPr>
          <p:spPr bwMode="auto">
            <a:xfrm>
              <a:off x="1805" y="2081"/>
              <a:ext cx="54" cy="64"/>
            </a:xfrm>
            <a:custGeom>
              <a:avLst/>
              <a:gdLst>
                <a:gd name="T0" fmla="*/ 0 w 54"/>
                <a:gd name="T1" fmla="*/ 8 h 64"/>
                <a:gd name="T2" fmla="*/ 35 w 54"/>
                <a:gd name="T3" fmla="*/ 64 h 64"/>
                <a:gd name="T4" fmla="*/ 54 w 54"/>
                <a:gd name="T5" fmla="*/ 0 h 64"/>
                <a:gd name="T6" fmla="*/ 0 w 54"/>
                <a:gd name="T7" fmla="*/ 8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8"/>
                  </a:moveTo>
                  <a:lnTo>
                    <a:pt x="35" y="64"/>
                  </a:lnTo>
                  <a:lnTo>
                    <a:pt x="54" y="0"/>
                  </a:lnTo>
                  <a:lnTo>
                    <a:pt x="0"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nvGrpSpPr>
          <p:cNvPr id="121" name="Group 249"/>
          <p:cNvGrpSpPr>
            <a:grpSpLocks noChangeAspect="1"/>
          </p:cNvGrpSpPr>
          <p:nvPr/>
        </p:nvGrpSpPr>
        <p:grpSpPr bwMode="auto">
          <a:xfrm>
            <a:off x="2490901" y="2158364"/>
            <a:ext cx="676275" cy="1320800"/>
            <a:chOff x="1271" y="1441"/>
            <a:chExt cx="406" cy="927"/>
          </a:xfrm>
        </p:grpSpPr>
        <p:grpSp>
          <p:nvGrpSpPr>
            <p:cNvPr id="122" name="Group 250"/>
            <p:cNvGrpSpPr>
              <a:grpSpLocks noChangeAspect="1"/>
            </p:cNvGrpSpPr>
            <p:nvPr/>
          </p:nvGrpSpPr>
          <p:grpSpPr bwMode="auto">
            <a:xfrm>
              <a:off x="1271" y="1441"/>
              <a:ext cx="406" cy="927"/>
              <a:chOff x="1271" y="1441"/>
              <a:chExt cx="406" cy="927"/>
            </a:xfrm>
          </p:grpSpPr>
          <p:sp>
            <p:nvSpPr>
              <p:cNvPr id="145" name="Freeform 251"/>
              <p:cNvSpPr>
                <a:spLocks noChangeAspect="1"/>
              </p:cNvSpPr>
              <p:nvPr/>
            </p:nvSpPr>
            <p:spPr bwMode="auto">
              <a:xfrm>
                <a:off x="1274" y="1708"/>
                <a:ext cx="403" cy="175"/>
              </a:xfrm>
              <a:custGeom>
                <a:avLst/>
                <a:gdLst>
                  <a:gd name="T0" fmla="*/ 0 w 403"/>
                  <a:gd name="T1" fmla="*/ 128 h 175"/>
                  <a:gd name="T2" fmla="*/ 227 w 403"/>
                  <a:gd name="T3" fmla="*/ 175 h 175"/>
                  <a:gd name="T4" fmla="*/ 403 w 403"/>
                  <a:gd name="T5" fmla="*/ 35 h 175"/>
                  <a:gd name="T6" fmla="*/ 183 w 403"/>
                  <a:gd name="T7" fmla="*/ 0 h 175"/>
                  <a:gd name="T8" fmla="*/ 0 w 403"/>
                  <a:gd name="T9" fmla="*/ 128 h 175"/>
                  <a:gd name="T10" fmla="*/ 0 60000 65536"/>
                  <a:gd name="T11" fmla="*/ 0 60000 65536"/>
                  <a:gd name="T12" fmla="*/ 0 60000 65536"/>
                  <a:gd name="T13" fmla="*/ 0 60000 65536"/>
                  <a:gd name="T14" fmla="*/ 0 60000 65536"/>
                  <a:gd name="T15" fmla="*/ 0 w 403"/>
                  <a:gd name="T16" fmla="*/ 0 h 175"/>
                  <a:gd name="T17" fmla="*/ 403 w 403"/>
                  <a:gd name="T18" fmla="*/ 175 h 175"/>
                </a:gdLst>
                <a:ahLst/>
                <a:cxnLst>
                  <a:cxn ang="T10">
                    <a:pos x="T0" y="T1"/>
                  </a:cxn>
                  <a:cxn ang="T11">
                    <a:pos x="T2" y="T3"/>
                  </a:cxn>
                  <a:cxn ang="T12">
                    <a:pos x="T4" y="T5"/>
                  </a:cxn>
                  <a:cxn ang="T13">
                    <a:pos x="T6" y="T7"/>
                  </a:cxn>
                  <a:cxn ang="T14">
                    <a:pos x="T8" y="T9"/>
                  </a:cxn>
                </a:cxnLst>
                <a:rect l="T15" t="T16" r="T17" b="T18"/>
                <a:pathLst>
                  <a:path w="403" h="175">
                    <a:moveTo>
                      <a:pt x="0" y="128"/>
                    </a:moveTo>
                    <a:lnTo>
                      <a:pt x="227" y="175"/>
                    </a:lnTo>
                    <a:lnTo>
                      <a:pt x="403" y="35"/>
                    </a:lnTo>
                    <a:lnTo>
                      <a:pt x="183" y="0"/>
                    </a:lnTo>
                    <a:lnTo>
                      <a:pt x="0" y="128"/>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46" name="Freeform 252"/>
              <p:cNvSpPr>
                <a:spLocks noChangeAspect="1"/>
              </p:cNvSpPr>
              <p:nvPr/>
            </p:nvSpPr>
            <p:spPr bwMode="auto">
              <a:xfrm>
                <a:off x="1329" y="1557"/>
                <a:ext cx="165" cy="298"/>
              </a:xfrm>
              <a:custGeom>
                <a:avLst/>
                <a:gdLst>
                  <a:gd name="T0" fmla="*/ 0 w 165"/>
                  <a:gd name="T1" fmla="*/ 0 h 298"/>
                  <a:gd name="T2" fmla="*/ 165 w 165"/>
                  <a:gd name="T3" fmla="*/ 14 h 298"/>
                  <a:gd name="T4" fmla="*/ 165 w 165"/>
                  <a:gd name="T5" fmla="*/ 298 h 298"/>
                  <a:gd name="T6" fmla="*/ 0 w 165"/>
                  <a:gd name="T7" fmla="*/ 259 h 298"/>
                  <a:gd name="T8" fmla="*/ 0 w 165"/>
                  <a:gd name="T9" fmla="*/ 0 h 298"/>
                  <a:gd name="T10" fmla="*/ 0 60000 65536"/>
                  <a:gd name="T11" fmla="*/ 0 60000 65536"/>
                  <a:gd name="T12" fmla="*/ 0 60000 65536"/>
                  <a:gd name="T13" fmla="*/ 0 60000 65536"/>
                  <a:gd name="T14" fmla="*/ 0 60000 65536"/>
                  <a:gd name="T15" fmla="*/ 0 w 165"/>
                  <a:gd name="T16" fmla="*/ 0 h 298"/>
                  <a:gd name="T17" fmla="*/ 165 w 165"/>
                  <a:gd name="T18" fmla="*/ 298 h 298"/>
                </a:gdLst>
                <a:ahLst/>
                <a:cxnLst>
                  <a:cxn ang="T10">
                    <a:pos x="T0" y="T1"/>
                  </a:cxn>
                  <a:cxn ang="T11">
                    <a:pos x="T2" y="T3"/>
                  </a:cxn>
                  <a:cxn ang="T12">
                    <a:pos x="T4" y="T5"/>
                  </a:cxn>
                  <a:cxn ang="T13">
                    <a:pos x="T6" y="T7"/>
                  </a:cxn>
                  <a:cxn ang="T14">
                    <a:pos x="T8" y="T9"/>
                  </a:cxn>
                </a:cxnLst>
                <a:rect l="T15" t="T16" r="T17" b="T18"/>
                <a:pathLst>
                  <a:path w="165" h="298">
                    <a:moveTo>
                      <a:pt x="0" y="0"/>
                    </a:moveTo>
                    <a:lnTo>
                      <a:pt x="165" y="14"/>
                    </a:lnTo>
                    <a:lnTo>
                      <a:pt x="165" y="298"/>
                    </a:lnTo>
                    <a:lnTo>
                      <a:pt x="0" y="259"/>
                    </a:lnTo>
                    <a:lnTo>
                      <a:pt x="0"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47" name="Freeform 253"/>
              <p:cNvSpPr>
                <a:spLocks noChangeAspect="1"/>
              </p:cNvSpPr>
              <p:nvPr/>
            </p:nvSpPr>
            <p:spPr bwMode="auto">
              <a:xfrm>
                <a:off x="1497" y="1507"/>
                <a:ext cx="142" cy="347"/>
              </a:xfrm>
              <a:custGeom>
                <a:avLst/>
                <a:gdLst>
                  <a:gd name="T0" fmla="*/ 0 w 142"/>
                  <a:gd name="T1" fmla="*/ 64 h 347"/>
                  <a:gd name="T2" fmla="*/ 0 w 142"/>
                  <a:gd name="T3" fmla="*/ 347 h 347"/>
                  <a:gd name="T4" fmla="*/ 142 w 142"/>
                  <a:gd name="T5" fmla="*/ 232 h 347"/>
                  <a:gd name="T6" fmla="*/ 142 w 142"/>
                  <a:gd name="T7" fmla="*/ 0 h 347"/>
                  <a:gd name="T8" fmla="*/ 0 w 142"/>
                  <a:gd name="T9" fmla="*/ 64 h 347"/>
                  <a:gd name="T10" fmla="*/ 0 60000 65536"/>
                  <a:gd name="T11" fmla="*/ 0 60000 65536"/>
                  <a:gd name="T12" fmla="*/ 0 60000 65536"/>
                  <a:gd name="T13" fmla="*/ 0 60000 65536"/>
                  <a:gd name="T14" fmla="*/ 0 60000 65536"/>
                  <a:gd name="T15" fmla="*/ 0 w 142"/>
                  <a:gd name="T16" fmla="*/ 0 h 347"/>
                  <a:gd name="T17" fmla="*/ 142 w 142"/>
                  <a:gd name="T18" fmla="*/ 347 h 347"/>
                </a:gdLst>
                <a:ahLst/>
                <a:cxnLst>
                  <a:cxn ang="T10">
                    <a:pos x="T0" y="T1"/>
                  </a:cxn>
                  <a:cxn ang="T11">
                    <a:pos x="T2" y="T3"/>
                  </a:cxn>
                  <a:cxn ang="T12">
                    <a:pos x="T4" y="T5"/>
                  </a:cxn>
                  <a:cxn ang="T13">
                    <a:pos x="T6" y="T7"/>
                  </a:cxn>
                  <a:cxn ang="T14">
                    <a:pos x="T8" y="T9"/>
                  </a:cxn>
                </a:cxnLst>
                <a:rect l="T15" t="T16" r="T17" b="T18"/>
                <a:pathLst>
                  <a:path w="142" h="347">
                    <a:moveTo>
                      <a:pt x="0" y="64"/>
                    </a:moveTo>
                    <a:lnTo>
                      <a:pt x="0" y="347"/>
                    </a:lnTo>
                    <a:lnTo>
                      <a:pt x="142" y="232"/>
                    </a:lnTo>
                    <a:lnTo>
                      <a:pt x="142" y="0"/>
                    </a:lnTo>
                    <a:lnTo>
                      <a:pt x="0" y="64"/>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48" name="Freeform 254"/>
              <p:cNvSpPr>
                <a:spLocks noChangeAspect="1"/>
              </p:cNvSpPr>
              <p:nvPr/>
            </p:nvSpPr>
            <p:spPr bwMode="auto">
              <a:xfrm>
                <a:off x="1329" y="1493"/>
                <a:ext cx="310" cy="73"/>
              </a:xfrm>
              <a:custGeom>
                <a:avLst/>
                <a:gdLst>
                  <a:gd name="T0" fmla="*/ 0 w 310"/>
                  <a:gd name="T1" fmla="*/ 59 h 73"/>
                  <a:gd name="T2" fmla="*/ 166 w 310"/>
                  <a:gd name="T3" fmla="*/ 73 h 73"/>
                  <a:gd name="T4" fmla="*/ 310 w 310"/>
                  <a:gd name="T5" fmla="*/ 12 h 73"/>
                  <a:gd name="T6" fmla="*/ 166 w 310"/>
                  <a:gd name="T7" fmla="*/ 0 h 73"/>
                  <a:gd name="T8" fmla="*/ 0 w 310"/>
                  <a:gd name="T9" fmla="*/ 59 h 73"/>
                  <a:gd name="T10" fmla="*/ 0 60000 65536"/>
                  <a:gd name="T11" fmla="*/ 0 60000 65536"/>
                  <a:gd name="T12" fmla="*/ 0 60000 65536"/>
                  <a:gd name="T13" fmla="*/ 0 60000 65536"/>
                  <a:gd name="T14" fmla="*/ 0 60000 65536"/>
                  <a:gd name="T15" fmla="*/ 0 w 310"/>
                  <a:gd name="T16" fmla="*/ 0 h 73"/>
                  <a:gd name="T17" fmla="*/ 310 w 310"/>
                  <a:gd name="T18" fmla="*/ 73 h 73"/>
                </a:gdLst>
                <a:ahLst/>
                <a:cxnLst>
                  <a:cxn ang="T10">
                    <a:pos x="T0" y="T1"/>
                  </a:cxn>
                  <a:cxn ang="T11">
                    <a:pos x="T2" y="T3"/>
                  </a:cxn>
                  <a:cxn ang="T12">
                    <a:pos x="T4" y="T5"/>
                  </a:cxn>
                  <a:cxn ang="T13">
                    <a:pos x="T6" y="T7"/>
                  </a:cxn>
                  <a:cxn ang="T14">
                    <a:pos x="T8" y="T9"/>
                  </a:cxn>
                </a:cxnLst>
                <a:rect l="T15" t="T16" r="T17" b="T18"/>
                <a:pathLst>
                  <a:path w="310" h="73">
                    <a:moveTo>
                      <a:pt x="0" y="59"/>
                    </a:moveTo>
                    <a:lnTo>
                      <a:pt x="166" y="73"/>
                    </a:lnTo>
                    <a:lnTo>
                      <a:pt x="310" y="12"/>
                    </a:lnTo>
                    <a:lnTo>
                      <a:pt x="166" y="0"/>
                    </a:lnTo>
                    <a:lnTo>
                      <a:pt x="0" y="59"/>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49" name="Freeform 255"/>
              <p:cNvSpPr>
                <a:spLocks noChangeAspect="1"/>
              </p:cNvSpPr>
              <p:nvPr/>
            </p:nvSpPr>
            <p:spPr bwMode="auto">
              <a:xfrm>
                <a:off x="1370" y="1441"/>
                <a:ext cx="225" cy="42"/>
              </a:xfrm>
              <a:custGeom>
                <a:avLst/>
                <a:gdLst>
                  <a:gd name="T0" fmla="*/ 0 w 225"/>
                  <a:gd name="T1" fmla="*/ 35 h 42"/>
                  <a:gd name="T2" fmla="*/ 119 w 225"/>
                  <a:gd name="T3" fmla="*/ 42 h 42"/>
                  <a:gd name="T4" fmla="*/ 225 w 225"/>
                  <a:gd name="T5" fmla="*/ 11 h 42"/>
                  <a:gd name="T6" fmla="*/ 112 w 225"/>
                  <a:gd name="T7" fmla="*/ 0 h 42"/>
                  <a:gd name="T8" fmla="*/ 0 w 225"/>
                  <a:gd name="T9" fmla="*/ 35 h 42"/>
                  <a:gd name="T10" fmla="*/ 0 60000 65536"/>
                  <a:gd name="T11" fmla="*/ 0 60000 65536"/>
                  <a:gd name="T12" fmla="*/ 0 60000 65536"/>
                  <a:gd name="T13" fmla="*/ 0 60000 65536"/>
                  <a:gd name="T14" fmla="*/ 0 60000 65536"/>
                  <a:gd name="T15" fmla="*/ 0 w 225"/>
                  <a:gd name="T16" fmla="*/ 0 h 42"/>
                  <a:gd name="T17" fmla="*/ 225 w 225"/>
                  <a:gd name="T18" fmla="*/ 42 h 42"/>
                </a:gdLst>
                <a:ahLst/>
                <a:cxnLst>
                  <a:cxn ang="T10">
                    <a:pos x="T0" y="T1"/>
                  </a:cxn>
                  <a:cxn ang="T11">
                    <a:pos x="T2" y="T3"/>
                  </a:cxn>
                  <a:cxn ang="T12">
                    <a:pos x="T4" y="T5"/>
                  </a:cxn>
                  <a:cxn ang="T13">
                    <a:pos x="T6" y="T7"/>
                  </a:cxn>
                  <a:cxn ang="T14">
                    <a:pos x="T8" y="T9"/>
                  </a:cxn>
                </a:cxnLst>
                <a:rect l="T15" t="T16" r="T17" b="T18"/>
                <a:pathLst>
                  <a:path w="225" h="42">
                    <a:moveTo>
                      <a:pt x="0" y="35"/>
                    </a:moveTo>
                    <a:lnTo>
                      <a:pt x="119" y="42"/>
                    </a:lnTo>
                    <a:lnTo>
                      <a:pt x="225" y="11"/>
                    </a:lnTo>
                    <a:lnTo>
                      <a:pt x="112" y="0"/>
                    </a:lnTo>
                    <a:lnTo>
                      <a:pt x="0" y="35"/>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50" name="Freeform 256"/>
              <p:cNvSpPr>
                <a:spLocks noChangeAspect="1"/>
              </p:cNvSpPr>
              <p:nvPr/>
            </p:nvSpPr>
            <p:spPr bwMode="auto">
              <a:xfrm>
                <a:off x="1370" y="1479"/>
                <a:ext cx="115" cy="68"/>
              </a:xfrm>
              <a:custGeom>
                <a:avLst/>
                <a:gdLst>
                  <a:gd name="T0" fmla="*/ 0 w 115"/>
                  <a:gd name="T1" fmla="*/ 0 h 68"/>
                  <a:gd name="T2" fmla="*/ 115 w 115"/>
                  <a:gd name="T3" fmla="*/ 9 h 68"/>
                  <a:gd name="T4" fmla="*/ 115 w 115"/>
                  <a:gd name="T5" fmla="*/ 68 h 68"/>
                  <a:gd name="T6" fmla="*/ 0 w 115"/>
                  <a:gd name="T7" fmla="*/ 58 h 68"/>
                  <a:gd name="T8" fmla="*/ 0 w 115"/>
                  <a:gd name="T9" fmla="*/ 0 h 68"/>
                  <a:gd name="T10" fmla="*/ 0 60000 65536"/>
                  <a:gd name="T11" fmla="*/ 0 60000 65536"/>
                  <a:gd name="T12" fmla="*/ 0 60000 65536"/>
                  <a:gd name="T13" fmla="*/ 0 60000 65536"/>
                  <a:gd name="T14" fmla="*/ 0 60000 65536"/>
                  <a:gd name="T15" fmla="*/ 0 w 115"/>
                  <a:gd name="T16" fmla="*/ 0 h 68"/>
                  <a:gd name="T17" fmla="*/ 115 w 115"/>
                  <a:gd name="T18" fmla="*/ 68 h 68"/>
                </a:gdLst>
                <a:ahLst/>
                <a:cxnLst>
                  <a:cxn ang="T10">
                    <a:pos x="T0" y="T1"/>
                  </a:cxn>
                  <a:cxn ang="T11">
                    <a:pos x="T2" y="T3"/>
                  </a:cxn>
                  <a:cxn ang="T12">
                    <a:pos x="T4" y="T5"/>
                  </a:cxn>
                  <a:cxn ang="T13">
                    <a:pos x="T6" y="T7"/>
                  </a:cxn>
                  <a:cxn ang="T14">
                    <a:pos x="T8" y="T9"/>
                  </a:cxn>
                </a:cxnLst>
                <a:rect l="T15" t="T16" r="T17" b="T18"/>
                <a:pathLst>
                  <a:path w="115" h="68">
                    <a:moveTo>
                      <a:pt x="0" y="0"/>
                    </a:moveTo>
                    <a:lnTo>
                      <a:pt x="115" y="9"/>
                    </a:lnTo>
                    <a:lnTo>
                      <a:pt x="115" y="68"/>
                    </a:lnTo>
                    <a:lnTo>
                      <a:pt x="0" y="58"/>
                    </a:lnTo>
                    <a:lnTo>
                      <a:pt x="0"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51" name="Freeform 257"/>
              <p:cNvSpPr>
                <a:spLocks noChangeAspect="1"/>
              </p:cNvSpPr>
              <p:nvPr/>
            </p:nvSpPr>
            <p:spPr bwMode="auto">
              <a:xfrm>
                <a:off x="1489" y="1453"/>
                <a:ext cx="106" cy="94"/>
              </a:xfrm>
              <a:custGeom>
                <a:avLst/>
                <a:gdLst>
                  <a:gd name="T0" fmla="*/ 0 w 106"/>
                  <a:gd name="T1" fmla="*/ 33 h 94"/>
                  <a:gd name="T2" fmla="*/ 0 w 106"/>
                  <a:gd name="T3" fmla="*/ 94 h 94"/>
                  <a:gd name="T4" fmla="*/ 106 w 106"/>
                  <a:gd name="T5" fmla="*/ 49 h 94"/>
                  <a:gd name="T6" fmla="*/ 106 w 106"/>
                  <a:gd name="T7" fmla="*/ 0 h 94"/>
                  <a:gd name="T8" fmla="*/ 0 w 106"/>
                  <a:gd name="T9" fmla="*/ 33 h 94"/>
                  <a:gd name="T10" fmla="*/ 0 60000 65536"/>
                  <a:gd name="T11" fmla="*/ 0 60000 65536"/>
                  <a:gd name="T12" fmla="*/ 0 60000 65536"/>
                  <a:gd name="T13" fmla="*/ 0 60000 65536"/>
                  <a:gd name="T14" fmla="*/ 0 60000 65536"/>
                  <a:gd name="T15" fmla="*/ 0 w 106"/>
                  <a:gd name="T16" fmla="*/ 0 h 94"/>
                  <a:gd name="T17" fmla="*/ 106 w 106"/>
                  <a:gd name="T18" fmla="*/ 94 h 94"/>
                </a:gdLst>
                <a:ahLst/>
                <a:cxnLst>
                  <a:cxn ang="T10">
                    <a:pos x="T0" y="T1"/>
                  </a:cxn>
                  <a:cxn ang="T11">
                    <a:pos x="T2" y="T3"/>
                  </a:cxn>
                  <a:cxn ang="T12">
                    <a:pos x="T4" y="T5"/>
                  </a:cxn>
                  <a:cxn ang="T13">
                    <a:pos x="T6" y="T7"/>
                  </a:cxn>
                  <a:cxn ang="T14">
                    <a:pos x="T8" y="T9"/>
                  </a:cxn>
                </a:cxnLst>
                <a:rect l="T15" t="T16" r="T17" b="T18"/>
                <a:pathLst>
                  <a:path w="106" h="94">
                    <a:moveTo>
                      <a:pt x="0" y="33"/>
                    </a:moveTo>
                    <a:lnTo>
                      <a:pt x="0" y="94"/>
                    </a:lnTo>
                    <a:lnTo>
                      <a:pt x="106" y="49"/>
                    </a:lnTo>
                    <a:lnTo>
                      <a:pt x="106" y="0"/>
                    </a:lnTo>
                    <a:lnTo>
                      <a:pt x="0" y="33"/>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52" name="Freeform 258"/>
              <p:cNvSpPr>
                <a:spLocks noChangeAspect="1"/>
              </p:cNvSpPr>
              <p:nvPr/>
            </p:nvSpPr>
            <p:spPr bwMode="auto">
              <a:xfrm>
                <a:off x="1503" y="1743"/>
                <a:ext cx="174" cy="625"/>
              </a:xfrm>
              <a:custGeom>
                <a:avLst/>
                <a:gdLst>
                  <a:gd name="T0" fmla="*/ 174 w 174"/>
                  <a:gd name="T1" fmla="*/ 0 h 625"/>
                  <a:gd name="T2" fmla="*/ 0 w 174"/>
                  <a:gd name="T3" fmla="*/ 144 h 625"/>
                  <a:gd name="T4" fmla="*/ 0 w 174"/>
                  <a:gd name="T5" fmla="*/ 625 h 625"/>
                  <a:gd name="T6" fmla="*/ 174 w 174"/>
                  <a:gd name="T7" fmla="*/ 438 h 625"/>
                  <a:gd name="T8" fmla="*/ 174 w 174"/>
                  <a:gd name="T9" fmla="*/ 0 h 625"/>
                  <a:gd name="T10" fmla="*/ 0 60000 65536"/>
                  <a:gd name="T11" fmla="*/ 0 60000 65536"/>
                  <a:gd name="T12" fmla="*/ 0 60000 65536"/>
                  <a:gd name="T13" fmla="*/ 0 60000 65536"/>
                  <a:gd name="T14" fmla="*/ 0 60000 65536"/>
                  <a:gd name="T15" fmla="*/ 0 w 174"/>
                  <a:gd name="T16" fmla="*/ 0 h 625"/>
                  <a:gd name="T17" fmla="*/ 174 w 174"/>
                  <a:gd name="T18" fmla="*/ 625 h 625"/>
                </a:gdLst>
                <a:ahLst/>
                <a:cxnLst>
                  <a:cxn ang="T10">
                    <a:pos x="T0" y="T1"/>
                  </a:cxn>
                  <a:cxn ang="T11">
                    <a:pos x="T2" y="T3"/>
                  </a:cxn>
                  <a:cxn ang="T12">
                    <a:pos x="T4" y="T5"/>
                  </a:cxn>
                  <a:cxn ang="T13">
                    <a:pos x="T6" y="T7"/>
                  </a:cxn>
                  <a:cxn ang="T14">
                    <a:pos x="T8" y="T9"/>
                  </a:cxn>
                </a:cxnLst>
                <a:rect l="T15" t="T16" r="T17" b="T18"/>
                <a:pathLst>
                  <a:path w="174" h="625">
                    <a:moveTo>
                      <a:pt x="174" y="0"/>
                    </a:moveTo>
                    <a:lnTo>
                      <a:pt x="0" y="144"/>
                    </a:lnTo>
                    <a:lnTo>
                      <a:pt x="0" y="625"/>
                    </a:lnTo>
                    <a:lnTo>
                      <a:pt x="174" y="438"/>
                    </a:lnTo>
                    <a:lnTo>
                      <a:pt x="174" y="0"/>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53" name="Freeform 259"/>
              <p:cNvSpPr>
                <a:spLocks noChangeAspect="1"/>
              </p:cNvSpPr>
              <p:nvPr/>
            </p:nvSpPr>
            <p:spPr bwMode="auto">
              <a:xfrm>
                <a:off x="1271" y="1840"/>
                <a:ext cx="227" cy="528"/>
              </a:xfrm>
              <a:custGeom>
                <a:avLst/>
                <a:gdLst>
                  <a:gd name="T0" fmla="*/ 3 w 227"/>
                  <a:gd name="T1" fmla="*/ 0 h 528"/>
                  <a:gd name="T2" fmla="*/ 227 w 227"/>
                  <a:gd name="T3" fmla="*/ 48 h 528"/>
                  <a:gd name="T4" fmla="*/ 227 w 227"/>
                  <a:gd name="T5" fmla="*/ 528 h 528"/>
                  <a:gd name="T6" fmla="*/ 0 w 227"/>
                  <a:gd name="T7" fmla="*/ 442 h 528"/>
                  <a:gd name="T8" fmla="*/ 3 w 227"/>
                  <a:gd name="T9" fmla="*/ 0 h 528"/>
                  <a:gd name="T10" fmla="*/ 0 60000 65536"/>
                  <a:gd name="T11" fmla="*/ 0 60000 65536"/>
                  <a:gd name="T12" fmla="*/ 0 60000 65536"/>
                  <a:gd name="T13" fmla="*/ 0 60000 65536"/>
                  <a:gd name="T14" fmla="*/ 0 60000 65536"/>
                  <a:gd name="T15" fmla="*/ 0 w 227"/>
                  <a:gd name="T16" fmla="*/ 0 h 528"/>
                  <a:gd name="T17" fmla="*/ 227 w 227"/>
                  <a:gd name="T18" fmla="*/ 528 h 528"/>
                </a:gdLst>
                <a:ahLst/>
                <a:cxnLst>
                  <a:cxn ang="T10">
                    <a:pos x="T0" y="T1"/>
                  </a:cxn>
                  <a:cxn ang="T11">
                    <a:pos x="T2" y="T3"/>
                  </a:cxn>
                  <a:cxn ang="T12">
                    <a:pos x="T4" y="T5"/>
                  </a:cxn>
                  <a:cxn ang="T13">
                    <a:pos x="T6" y="T7"/>
                  </a:cxn>
                  <a:cxn ang="T14">
                    <a:pos x="T8" y="T9"/>
                  </a:cxn>
                </a:cxnLst>
                <a:rect l="T15" t="T16" r="T17" b="T18"/>
                <a:pathLst>
                  <a:path w="227" h="528">
                    <a:moveTo>
                      <a:pt x="3" y="0"/>
                    </a:moveTo>
                    <a:lnTo>
                      <a:pt x="227" y="48"/>
                    </a:lnTo>
                    <a:lnTo>
                      <a:pt x="227" y="528"/>
                    </a:lnTo>
                    <a:lnTo>
                      <a:pt x="0" y="442"/>
                    </a:lnTo>
                    <a:lnTo>
                      <a:pt x="3"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nvGrpSpPr>
            <p:cNvPr id="123" name="Group 260"/>
            <p:cNvGrpSpPr>
              <a:grpSpLocks noChangeAspect="1"/>
            </p:cNvGrpSpPr>
            <p:nvPr/>
          </p:nvGrpSpPr>
          <p:grpSpPr bwMode="auto">
            <a:xfrm>
              <a:off x="1297" y="1564"/>
              <a:ext cx="179" cy="394"/>
              <a:chOff x="1297" y="1564"/>
              <a:chExt cx="179" cy="394"/>
            </a:xfrm>
          </p:grpSpPr>
          <p:grpSp>
            <p:nvGrpSpPr>
              <p:cNvPr id="124" name="Group 261"/>
              <p:cNvGrpSpPr>
                <a:grpSpLocks noChangeAspect="1"/>
              </p:cNvGrpSpPr>
              <p:nvPr/>
            </p:nvGrpSpPr>
            <p:grpSpPr bwMode="auto">
              <a:xfrm>
                <a:off x="1341" y="1564"/>
                <a:ext cx="135" cy="85"/>
                <a:chOff x="1341" y="1564"/>
                <a:chExt cx="135" cy="85"/>
              </a:xfrm>
            </p:grpSpPr>
            <p:sp>
              <p:nvSpPr>
                <p:cNvPr id="141" name="Freeform 262"/>
                <p:cNvSpPr>
                  <a:spLocks noChangeAspect="1"/>
                </p:cNvSpPr>
                <p:nvPr/>
              </p:nvSpPr>
              <p:spPr bwMode="auto">
                <a:xfrm>
                  <a:off x="1341" y="1564"/>
                  <a:ext cx="23" cy="68"/>
                </a:xfrm>
                <a:custGeom>
                  <a:avLst/>
                  <a:gdLst>
                    <a:gd name="T0" fmla="*/ 0 w 23"/>
                    <a:gd name="T1" fmla="*/ 0 h 68"/>
                    <a:gd name="T2" fmla="*/ 23 w 23"/>
                    <a:gd name="T3" fmla="*/ 4 h 68"/>
                    <a:gd name="T4" fmla="*/ 23 w 23"/>
                    <a:gd name="T5" fmla="*/ 68 h 68"/>
                    <a:gd name="T6" fmla="*/ 0 w 23"/>
                    <a:gd name="T7" fmla="*/ 63 h 68"/>
                    <a:gd name="T8" fmla="*/ 0 w 23"/>
                    <a:gd name="T9" fmla="*/ 0 h 68"/>
                    <a:gd name="T10" fmla="*/ 0 60000 65536"/>
                    <a:gd name="T11" fmla="*/ 0 60000 65536"/>
                    <a:gd name="T12" fmla="*/ 0 60000 65536"/>
                    <a:gd name="T13" fmla="*/ 0 60000 65536"/>
                    <a:gd name="T14" fmla="*/ 0 60000 65536"/>
                    <a:gd name="T15" fmla="*/ 0 w 23"/>
                    <a:gd name="T16" fmla="*/ 0 h 68"/>
                    <a:gd name="T17" fmla="*/ 23 w 23"/>
                    <a:gd name="T18" fmla="*/ 68 h 68"/>
                  </a:gdLst>
                  <a:ahLst/>
                  <a:cxnLst>
                    <a:cxn ang="T10">
                      <a:pos x="T0" y="T1"/>
                    </a:cxn>
                    <a:cxn ang="T11">
                      <a:pos x="T2" y="T3"/>
                    </a:cxn>
                    <a:cxn ang="T12">
                      <a:pos x="T4" y="T5"/>
                    </a:cxn>
                    <a:cxn ang="T13">
                      <a:pos x="T6" y="T7"/>
                    </a:cxn>
                    <a:cxn ang="T14">
                      <a:pos x="T8" y="T9"/>
                    </a:cxn>
                  </a:cxnLst>
                  <a:rect l="T15" t="T16" r="T17" b="T18"/>
                  <a:pathLst>
                    <a:path w="23" h="68">
                      <a:moveTo>
                        <a:pt x="0" y="0"/>
                      </a:moveTo>
                      <a:lnTo>
                        <a:pt x="23" y="4"/>
                      </a:lnTo>
                      <a:lnTo>
                        <a:pt x="23" y="68"/>
                      </a:lnTo>
                      <a:lnTo>
                        <a:pt x="0" y="6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42" name="Freeform 263"/>
                <p:cNvSpPr>
                  <a:spLocks noChangeAspect="1"/>
                </p:cNvSpPr>
                <p:nvPr/>
              </p:nvSpPr>
              <p:spPr bwMode="auto">
                <a:xfrm>
                  <a:off x="1378" y="1571"/>
                  <a:ext cx="23" cy="66"/>
                </a:xfrm>
                <a:custGeom>
                  <a:avLst/>
                  <a:gdLst>
                    <a:gd name="T0" fmla="*/ 0 w 23"/>
                    <a:gd name="T1" fmla="*/ 0 h 66"/>
                    <a:gd name="T2" fmla="*/ 23 w 23"/>
                    <a:gd name="T3" fmla="*/ 2 h 66"/>
                    <a:gd name="T4" fmla="*/ 23 w 23"/>
                    <a:gd name="T5" fmla="*/ 66 h 66"/>
                    <a:gd name="T6" fmla="*/ 0 w 23"/>
                    <a:gd name="T7" fmla="*/ 63 h 66"/>
                    <a:gd name="T8" fmla="*/ 0 w 23"/>
                    <a:gd name="T9" fmla="*/ 0 h 66"/>
                    <a:gd name="T10" fmla="*/ 0 60000 65536"/>
                    <a:gd name="T11" fmla="*/ 0 60000 65536"/>
                    <a:gd name="T12" fmla="*/ 0 60000 65536"/>
                    <a:gd name="T13" fmla="*/ 0 60000 65536"/>
                    <a:gd name="T14" fmla="*/ 0 60000 65536"/>
                    <a:gd name="T15" fmla="*/ 0 w 23"/>
                    <a:gd name="T16" fmla="*/ 0 h 66"/>
                    <a:gd name="T17" fmla="*/ 23 w 23"/>
                    <a:gd name="T18" fmla="*/ 66 h 66"/>
                  </a:gdLst>
                  <a:ahLst/>
                  <a:cxnLst>
                    <a:cxn ang="T10">
                      <a:pos x="T0" y="T1"/>
                    </a:cxn>
                    <a:cxn ang="T11">
                      <a:pos x="T2" y="T3"/>
                    </a:cxn>
                    <a:cxn ang="T12">
                      <a:pos x="T4" y="T5"/>
                    </a:cxn>
                    <a:cxn ang="T13">
                      <a:pos x="T6" y="T7"/>
                    </a:cxn>
                    <a:cxn ang="T14">
                      <a:pos x="T8" y="T9"/>
                    </a:cxn>
                  </a:cxnLst>
                  <a:rect l="T15" t="T16" r="T17" b="T18"/>
                  <a:pathLst>
                    <a:path w="23" h="66">
                      <a:moveTo>
                        <a:pt x="0" y="0"/>
                      </a:moveTo>
                      <a:lnTo>
                        <a:pt x="23" y="2"/>
                      </a:lnTo>
                      <a:lnTo>
                        <a:pt x="23" y="66"/>
                      </a:lnTo>
                      <a:lnTo>
                        <a:pt x="0" y="6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43" name="Freeform 264"/>
                <p:cNvSpPr>
                  <a:spLocks noChangeAspect="1"/>
                </p:cNvSpPr>
                <p:nvPr/>
              </p:nvSpPr>
              <p:spPr bwMode="auto">
                <a:xfrm>
                  <a:off x="1414" y="1575"/>
                  <a:ext cx="25" cy="69"/>
                </a:xfrm>
                <a:custGeom>
                  <a:avLst/>
                  <a:gdLst>
                    <a:gd name="T0" fmla="*/ 0 w 25"/>
                    <a:gd name="T1" fmla="*/ 0 h 69"/>
                    <a:gd name="T2" fmla="*/ 25 w 25"/>
                    <a:gd name="T3" fmla="*/ 3 h 69"/>
                    <a:gd name="T4" fmla="*/ 25 w 25"/>
                    <a:gd name="T5" fmla="*/ 69 h 69"/>
                    <a:gd name="T6" fmla="*/ 0 w 25"/>
                    <a:gd name="T7" fmla="*/ 66 h 69"/>
                    <a:gd name="T8" fmla="*/ 0 w 25"/>
                    <a:gd name="T9" fmla="*/ 0 h 69"/>
                    <a:gd name="T10" fmla="*/ 0 60000 65536"/>
                    <a:gd name="T11" fmla="*/ 0 60000 65536"/>
                    <a:gd name="T12" fmla="*/ 0 60000 65536"/>
                    <a:gd name="T13" fmla="*/ 0 60000 65536"/>
                    <a:gd name="T14" fmla="*/ 0 60000 65536"/>
                    <a:gd name="T15" fmla="*/ 0 w 25"/>
                    <a:gd name="T16" fmla="*/ 0 h 69"/>
                    <a:gd name="T17" fmla="*/ 25 w 25"/>
                    <a:gd name="T18" fmla="*/ 69 h 69"/>
                  </a:gdLst>
                  <a:ahLst/>
                  <a:cxnLst>
                    <a:cxn ang="T10">
                      <a:pos x="T0" y="T1"/>
                    </a:cxn>
                    <a:cxn ang="T11">
                      <a:pos x="T2" y="T3"/>
                    </a:cxn>
                    <a:cxn ang="T12">
                      <a:pos x="T4" y="T5"/>
                    </a:cxn>
                    <a:cxn ang="T13">
                      <a:pos x="T6" y="T7"/>
                    </a:cxn>
                    <a:cxn ang="T14">
                      <a:pos x="T8" y="T9"/>
                    </a:cxn>
                  </a:cxnLst>
                  <a:rect l="T15" t="T16" r="T17" b="T18"/>
                  <a:pathLst>
                    <a:path w="25" h="69">
                      <a:moveTo>
                        <a:pt x="0" y="0"/>
                      </a:moveTo>
                      <a:lnTo>
                        <a:pt x="25" y="3"/>
                      </a:lnTo>
                      <a:lnTo>
                        <a:pt x="25" y="69"/>
                      </a:lnTo>
                      <a:lnTo>
                        <a:pt x="0" y="6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44" name="Freeform 265"/>
                <p:cNvSpPr>
                  <a:spLocks noChangeAspect="1"/>
                </p:cNvSpPr>
                <p:nvPr/>
              </p:nvSpPr>
              <p:spPr bwMode="auto">
                <a:xfrm>
                  <a:off x="1453" y="1578"/>
                  <a:ext cx="23" cy="71"/>
                </a:xfrm>
                <a:custGeom>
                  <a:avLst/>
                  <a:gdLst>
                    <a:gd name="T0" fmla="*/ 0 w 23"/>
                    <a:gd name="T1" fmla="*/ 0 h 71"/>
                    <a:gd name="T2" fmla="*/ 23 w 23"/>
                    <a:gd name="T3" fmla="*/ 4 h 71"/>
                    <a:gd name="T4" fmla="*/ 23 w 23"/>
                    <a:gd name="T5" fmla="*/ 71 h 71"/>
                    <a:gd name="T6" fmla="*/ 0 w 23"/>
                    <a:gd name="T7" fmla="*/ 68 h 71"/>
                    <a:gd name="T8" fmla="*/ 0 w 23"/>
                    <a:gd name="T9" fmla="*/ 0 h 71"/>
                    <a:gd name="T10" fmla="*/ 0 60000 65536"/>
                    <a:gd name="T11" fmla="*/ 0 60000 65536"/>
                    <a:gd name="T12" fmla="*/ 0 60000 65536"/>
                    <a:gd name="T13" fmla="*/ 0 60000 65536"/>
                    <a:gd name="T14" fmla="*/ 0 60000 65536"/>
                    <a:gd name="T15" fmla="*/ 0 w 23"/>
                    <a:gd name="T16" fmla="*/ 0 h 71"/>
                    <a:gd name="T17" fmla="*/ 23 w 23"/>
                    <a:gd name="T18" fmla="*/ 71 h 71"/>
                  </a:gdLst>
                  <a:ahLst/>
                  <a:cxnLst>
                    <a:cxn ang="T10">
                      <a:pos x="T0" y="T1"/>
                    </a:cxn>
                    <a:cxn ang="T11">
                      <a:pos x="T2" y="T3"/>
                    </a:cxn>
                    <a:cxn ang="T12">
                      <a:pos x="T4" y="T5"/>
                    </a:cxn>
                    <a:cxn ang="T13">
                      <a:pos x="T6" y="T7"/>
                    </a:cxn>
                    <a:cxn ang="T14">
                      <a:pos x="T8" y="T9"/>
                    </a:cxn>
                  </a:cxnLst>
                  <a:rect l="T15" t="T16" r="T17" b="T18"/>
                  <a:pathLst>
                    <a:path w="23" h="71">
                      <a:moveTo>
                        <a:pt x="0" y="0"/>
                      </a:moveTo>
                      <a:lnTo>
                        <a:pt x="23" y="4"/>
                      </a:lnTo>
                      <a:lnTo>
                        <a:pt x="23" y="71"/>
                      </a:lnTo>
                      <a:lnTo>
                        <a:pt x="0" y="6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nvGrpSpPr>
              <p:cNvPr id="125" name="Group 266"/>
              <p:cNvGrpSpPr>
                <a:grpSpLocks noChangeAspect="1"/>
              </p:cNvGrpSpPr>
              <p:nvPr/>
            </p:nvGrpSpPr>
            <p:grpSpPr bwMode="auto">
              <a:xfrm>
                <a:off x="1340" y="1651"/>
                <a:ext cx="136" cy="87"/>
                <a:chOff x="1340" y="1651"/>
                <a:chExt cx="136" cy="87"/>
              </a:xfrm>
            </p:grpSpPr>
            <p:sp>
              <p:nvSpPr>
                <p:cNvPr id="137" name="Freeform 267"/>
                <p:cNvSpPr>
                  <a:spLocks noChangeAspect="1"/>
                </p:cNvSpPr>
                <p:nvPr/>
              </p:nvSpPr>
              <p:spPr bwMode="auto">
                <a:xfrm>
                  <a:off x="1340" y="1651"/>
                  <a:ext cx="24" cy="68"/>
                </a:xfrm>
                <a:custGeom>
                  <a:avLst/>
                  <a:gdLst>
                    <a:gd name="T0" fmla="*/ 0 w 24"/>
                    <a:gd name="T1" fmla="*/ 0 h 68"/>
                    <a:gd name="T2" fmla="*/ 24 w 24"/>
                    <a:gd name="T3" fmla="*/ 3 h 68"/>
                    <a:gd name="T4" fmla="*/ 24 w 24"/>
                    <a:gd name="T5" fmla="*/ 68 h 68"/>
                    <a:gd name="T6" fmla="*/ 1 w 24"/>
                    <a:gd name="T7" fmla="*/ 64 h 68"/>
                    <a:gd name="T8" fmla="*/ 0 w 24"/>
                    <a:gd name="T9" fmla="*/ 0 h 68"/>
                    <a:gd name="T10" fmla="*/ 0 60000 65536"/>
                    <a:gd name="T11" fmla="*/ 0 60000 65536"/>
                    <a:gd name="T12" fmla="*/ 0 60000 65536"/>
                    <a:gd name="T13" fmla="*/ 0 60000 65536"/>
                    <a:gd name="T14" fmla="*/ 0 60000 65536"/>
                    <a:gd name="T15" fmla="*/ 0 w 24"/>
                    <a:gd name="T16" fmla="*/ 0 h 68"/>
                    <a:gd name="T17" fmla="*/ 24 w 24"/>
                    <a:gd name="T18" fmla="*/ 68 h 68"/>
                  </a:gdLst>
                  <a:ahLst/>
                  <a:cxnLst>
                    <a:cxn ang="T10">
                      <a:pos x="T0" y="T1"/>
                    </a:cxn>
                    <a:cxn ang="T11">
                      <a:pos x="T2" y="T3"/>
                    </a:cxn>
                    <a:cxn ang="T12">
                      <a:pos x="T4" y="T5"/>
                    </a:cxn>
                    <a:cxn ang="T13">
                      <a:pos x="T6" y="T7"/>
                    </a:cxn>
                    <a:cxn ang="T14">
                      <a:pos x="T8" y="T9"/>
                    </a:cxn>
                  </a:cxnLst>
                  <a:rect l="T15" t="T16" r="T17" b="T18"/>
                  <a:pathLst>
                    <a:path w="24" h="68">
                      <a:moveTo>
                        <a:pt x="0" y="0"/>
                      </a:moveTo>
                      <a:lnTo>
                        <a:pt x="24" y="3"/>
                      </a:lnTo>
                      <a:lnTo>
                        <a:pt x="24" y="68"/>
                      </a:lnTo>
                      <a:lnTo>
                        <a:pt x="1" y="6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38" name="Freeform 268"/>
                <p:cNvSpPr>
                  <a:spLocks noChangeAspect="1"/>
                </p:cNvSpPr>
                <p:nvPr/>
              </p:nvSpPr>
              <p:spPr bwMode="auto">
                <a:xfrm>
                  <a:off x="1376" y="1656"/>
                  <a:ext cx="25" cy="69"/>
                </a:xfrm>
                <a:custGeom>
                  <a:avLst/>
                  <a:gdLst>
                    <a:gd name="T0" fmla="*/ 2 w 25"/>
                    <a:gd name="T1" fmla="*/ 0 h 69"/>
                    <a:gd name="T2" fmla="*/ 25 w 25"/>
                    <a:gd name="T3" fmla="*/ 7 h 69"/>
                    <a:gd name="T4" fmla="*/ 25 w 25"/>
                    <a:gd name="T5" fmla="*/ 69 h 69"/>
                    <a:gd name="T6" fmla="*/ 0 w 25"/>
                    <a:gd name="T7" fmla="*/ 66 h 69"/>
                    <a:gd name="T8" fmla="*/ 2 w 25"/>
                    <a:gd name="T9" fmla="*/ 0 h 69"/>
                    <a:gd name="T10" fmla="*/ 0 60000 65536"/>
                    <a:gd name="T11" fmla="*/ 0 60000 65536"/>
                    <a:gd name="T12" fmla="*/ 0 60000 65536"/>
                    <a:gd name="T13" fmla="*/ 0 60000 65536"/>
                    <a:gd name="T14" fmla="*/ 0 60000 65536"/>
                    <a:gd name="T15" fmla="*/ 0 w 25"/>
                    <a:gd name="T16" fmla="*/ 0 h 69"/>
                    <a:gd name="T17" fmla="*/ 25 w 25"/>
                    <a:gd name="T18" fmla="*/ 69 h 69"/>
                  </a:gdLst>
                  <a:ahLst/>
                  <a:cxnLst>
                    <a:cxn ang="T10">
                      <a:pos x="T0" y="T1"/>
                    </a:cxn>
                    <a:cxn ang="T11">
                      <a:pos x="T2" y="T3"/>
                    </a:cxn>
                    <a:cxn ang="T12">
                      <a:pos x="T4" y="T5"/>
                    </a:cxn>
                    <a:cxn ang="T13">
                      <a:pos x="T6" y="T7"/>
                    </a:cxn>
                    <a:cxn ang="T14">
                      <a:pos x="T8" y="T9"/>
                    </a:cxn>
                  </a:cxnLst>
                  <a:rect l="T15" t="T16" r="T17" b="T18"/>
                  <a:pathLst>
                    <a:path w="25" h="69">
                      <a:moveTo>
                        <a:pt x="2" y="0"/>
                      </a:moveTo>
                      <a:lnTo>
                        <a:pt x="25" y="7"/>
                      </a:lnTo>
                      <a:lnTo>
                        <a:pt x="25" y="69"/>
                      </a:lnTo>
                      <a:lnTo>
                        <a:pt x="0" y="66"/>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39" name="Freeform 269"/>
                <p:cNvSpPr>
                  <a:spLocks noChangeAspect="1"/>
                </p:cNvSpPr>
                <p:nvPr/>
              </p:nvSpPr>
              <p:spPr bwMode="auto">
                <a:xfrm>
                  <a:off x="1414" y="1663"/>
                  <a:ext cx="25" cy="68"/>
                </a:xfrm>
                <a:custGeom>
                  <a:avLst/>
                  <a:gdLst>
                    <a:gd name="T0" fmla="*/ 0 w 25"/>
                    <a:gd name="T1" fmla="*/ 0 h 68"/>
                    <a:gd name="T2" fmla="*/ 25 w 25"/>
                    <a:gd name="T3" fmla="*/ 5 h 68"/>
                    <a:gd name="T4" fmla="*/ 23 w 25"/>
                    <a:gd name="T5" fmla="*/ 68 h 68"/>
                    <a:gd name="T6" fmla="*/ 0 w 25"/>
                    <a:gd name="T7" fmla="*/ 64 h 68"/>
                    <a:gd name="T8" fmla="*/ 0 w 25"/>
                    <a:gd name="T9" fmla="*/ 0 h 68"/>
                    <a:gd name="T10" fmla="*/ 0 60000 65536"/>
                    <a:gd name="T11" fmla="*/ 0 60000 65536"/>
                    <a:gd name="T12" fmla="*/ 0 60000 65536"/>
                    <a:gd name="T13" fmla="*/ 0 60000 65536"/>
                    <a:gd name="T14" fmla="*/ 0 60000 65536"/>
                    <a:gd name="T15" fmla="*/ 0 w 25"/>
                    <a:gd name="T16" fmla="*/ 0 h 68"/>
                    <a:gd name="T17" fmla="*/ 25 w 25"/>
                    <a:gd name="T18" fmla="*/ 68 h 68"/>
                  </a:gdLst>
                  <a:ahLst/>
                  <a:cxnLst>
                    <a:cxn ang="T10">
                      <a:pos x="T0" y="T1"/>
                    </a:cxn>
                    <a:cxn ang="T11">
                      <a:pos x="T2" y="T3"/>
                    </a:cxn>
                    <a:cxn ang="T12">
                      <a:pos x="T4" y="T5"/>
                    </a:cxn>
                    <a:cxn ang="T13">
                      <a:pos x="T6" y="T7"/>
                    </a:cxn>
                    <a:cxn ang="T14">
                      <a:pos x="T8" y="T9"/>
                    </a:cxn>
                  </a:cxnLst>
                  <a:rect l="T15" t="T16" r="T17" b="T18"/>
                  <a:pathLst>
                    <a:path w="25" h="68">
                      <a:moveTo>
                        <a:pt x="0" y="0"/>
                      </a:moveTo>
                      <a:lnTo>
                        <a:pt x="25" y="5"/>
                      </a:lnTo>
                      <a:lnTo>
                        <a:pt x="23" y="68"/>
                      </a:lnTo>
                      <a:lnTo>
                        <a:pt x="0" y="6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40" name="Freeform 270"/>
                <p:cNvSpPr>
                  <a:spLocks noChangeAspect="1"/>
                </p:cNvSpPr>
                <p:nvPr/>
              </p:nvSpPr>
              <p:spPr bwMode="auto">
                <a:xfrm>
                  <a:off x="1453" y="1670"/>
                  <a:ext cx="23" cy="68"/>
                </a:xfrm>
                <a:custGeom>
                  <a:avLst/>
                  <a:gdLst>
                    <a:gd name="T0" fmla="*/ 0 w 23"/>
                    <a:gd name="T1" fmla="*/ 0 h 68"/>
                    <a:gd name="T2" fmla="*/ 23 w 23"/>
                    <a:gd name="T3" fmla="*/ 5 h 68"/>
                    <a:gd name="T4" fmla="*/ 23 w 23"/>
                    <a:gd name="T5" fmla="*/ 68 h 68"/>
                    <a:gd name="T6" fmla="*/ 0 w 23"/>
                    <a:gd name="T7" fmla="*/ 64 h 68"/>
                    <a:gd name="T8" fmla="*/ 0 w 23"/>
                    <a:gd name="T9" fmla="*/ 0 h 68"/>
                    <a:gd name="T10" fmla="*/ 0 60000 65536"/>
                    <a:gd name="T11" fmla="*/ 0 60000 65536"/>
                    <a:gd name="T12" fmla="*/ 0 60000 65536"/>
                    <a:gd name="T13" fmla="*/ 0 60000 65536"/>
                    <a:gd name="T14" fmla="*/ 0 60000 65536"/>
                    <a:gd name="T15" fmla="*/ 0 w 23"/>
                    <a:gd name="T16" fmla="*/ 0 h 68"/>
                    <a:gd name="T17" fmla="*/ 23 w 23"/>
                    <a:gd name="T18" fmla="*/ 68 h 68"/>
                  </a:gdLst>
                  <a:ahLst/>
                  <a:cxnLst>
                    <a:cxn ang="T10">
                      <a:pos x="T0" y="T1"/>
                    </a:cxn>
                    <a:cxn ang="T11">
                      <a:pos x="T2" y="T3"/>
                    </a:cxn>
                    <a:cxn ang="T12">
                      <a:pos x="T4" y="T5"/>
                    </a:cxn>
                    <a:cxn ang="T13">
                      <a:pos x="T6" y="T7"/>
                    </a:cxn>
                    <a:cxn ang="T14">
                      <a:pos x="T8" y="T9"/>
                    </a:cxn>
                  </a:cxnLst>
                  <a:rect l="T15" t="T16" r="T17" b="T18"/>
                  <a:pathLst>
                    <a:path w="23" h="68">
                      <a:moveTo>
                        <a:pt x="0" y="0"/>
                      </a:moveTo>
                      <a:lnTo>
                        <a:pt x="23" y="5"/>
                      </a:lnTo>
                      <a:lnTo>
                        <a:pt x="23" y="68"/>
                      </a:lnTo>
                      <a:lnTo>
                        <a:pt x="0" y="6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nvGrpSpPr>
              <p:cNvPr id="126" name="Group 271"/>
              <p:cNvGrpSpPr>
                <a:grpSpLocks noChangeAspect="1"/>
              </p:cNvGrpSpPr>
              <p:nvPr/>
            </p:nvGrpSpPr>
            <p:grpSpPr bwMode="auto">
              <a:xfrm>
                <a:off x="1297" y="1859"/>
                <a:ext cx="171" cy="99"/>
                <a:chOff x="1297" y="1859"/>
                <a:chExt cx="171" cy="99"/>
              </a:xfrm>
            </p:grpSpPr>
            <p:grpSp>
              <p:nvGrpSpPr>
                <p:cNvPr id="127" name="Group 272"/>
                <p:cNvGrpSpPr>
                  <a:grpSpLocks noChangeAspect="1"/>
                </p:cNvGrpSpPr>
                <p:nvPr/>
              </p:nvGrpSpPr>
              <p:grpSpPr bwMode="auto">
                <a:xfrm>
                  <a:off x="1297" y="1859"/>
                  <a:ext cx="171" cy="61"/>
                  <a:chOff x="1297" y="1859"/>
                  <a:chExt cx="171" cy="61"/>
                </a:xfrm>
              </p:grpSpPr>
              <p:sp>
                <p:nvSpPr>
                  <p:cNvPr id="133" name="Freeform 273"/>
                  <p:cNvSpPr>
                    <a:spLocks noChangeAspect="1"/>
                  </p:cNvSpPr>
                  <p:nvPr/>
                </p:nvSpPr>
                <p:spPr bwMode="auto">
                  <a:xfrm>
                    <a:off x="1341" y="1869"/>
                    <a:ext cx="34" cy="28"/>
                  </a:xfrm>
                  <a:custGeom>
                    <a:avLst/>
                    <a:gdLst>
                      <a:gd name="T0" fmla="*/ 2 w 34"/>
                      <a:gd name="T1" fmla="*/ 0 h 28"/>
                      <a:gd name="T2" fmla="*/ 34 w 34"/>
                      <a:gd name="T3" fmla="*/ 7 h 28"/>
                      <a:gd name="T4" fmla="*/ 34 w 34"/>
                      <a:gd name="T5" fmla="*/ 28 h 28"/>
                      <a:gd name="T6" fmla="*/ 0 w 34"/>
                      <a:gd name="T7" fmla="*/ 21 h 28"/>
                      <a:gd name="T8" fmla="*/ 2 w 34"/>
                      <a:gd name="T9" fmla="*/ 0 h 28"/>
                      <a:gd name="T10" fmla="*/ 0 60000 65536"/>
                      <a:gd name="T11" fmla="*/ 0 60000 65536"/>
                      <a:gd name="T12" fmla="*/ 0 60000 65536"/>
                      <a:gd name="T13" fmla="*/ 0 60000 65536"/>
                      <a:gd name="T14" fmla="*/ 0 60000 65536"/>
                      <a:gd name="T15" fmla="*/ 0 w 34"/>
                      <a:gd name="T16" fmla="*/ 0 h 28"/>
                      <a:gd name="T17" fmla="*/ 34 w 34"/>
                      <a:gd name="T18" fmla="*/ 28 h 28"/>
                    </a:gdLst>
                    <a:ahLst/>
                    <a:cxnLst>
                      <a:cxn ang="T10">
                        <a:pos x="T0" y="T1"/>
                      </a:cxn>
                      <a:cxn ang="T11">
                        <a:pos x="T2" y="T3"/>
                      </a:cxn>
                      <a:cxn ang="T12">
                        <a:pos x="T4" y="T5"/>
                      </a:cxn>
                      <a:cxn ang="T13">
                        <a:pos x="T6" y="T7"/>
                      </a:cxn>
                      <a:cxn ang="T14">
                        <a:pos x="T8" y="T9"/>
                      </a:cxn>
                    </a:cxnLst>
                    <a:rect l="T15" t="T16" r="T17" b="T18"/>
                    <a:pathLst>
                      <a:path w="34" h="28">
                        <a:moveTo>
                          <a:pt x="2" y="0"/>
                        </a:moveTo>
                        <a:lnTo>
                          <a:pt x="34" y="7"/>
                        </a:lnTo>
                        <a:lnTo>
                          <a:pt x="34" y="28"/>
                        </a:lnTo>
                        <a:lnTo>
                          <a:pt x="0" y="21"/>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34" name="Freeform 274"/>
                  <p:cNvSpPr>
                    <a:spLocks noChangeAspect="1"/>
                  </p:cNvSpPr>
                  <p:nvPr/>
                </p:nvSpPr>
                <p:spPr bwMode="auto">
                  <a:xfrm>
                    <a:off x="1389" y="1878"/>
                    <a:ext cx="33" cy="31"/>
                  </a:xfrm>
                  <a:custGeom>
                    <a:avLst/>
                    <a:gdLst>
                      <a:gd name="T0" fmla="*/ 0 w 33"/>
                      <a:gd name="T1" fmla="*/ 0 h 31"/>
                      <a:gd name="T2" fmla="*/ 33 w 33"/>
                      <a:gd name="T3" fmla="*/ 7 h 31"/>
                      <a:gd name="T4" fmla="*/ 33 w 33"/>
                      <a:gd name="T5" fmla="*/ 31 h 31"/>
                      <a:gd name="T6" fmla="*/ 0 w 33"/>
                      <a:gd name="T7" fmla="*/ 24 h 31"/>
                      <a:gd name="T8" fmla="*/ 0 w 33"/>
                      <a:gd name="T9" fmla="*/ 0 h 31"/>
                      <a:gd name="T10" fmla="*/ 0 60000 65536"/>
                      <a:gd name="T11" fmla="*/ 0 60000 65536"/>
                      <a:gd name="T12" fmla="*/ 0 60000 65536"/>
                      <a:gd name="T13" fmla="*/ 0 60000 65536"/>
                      <a:gd name="T14" fmla="*/ 0 60000 65536"/>
                      <a:gd name="T15" fmla="*/ 0 w 33"/>
                      <a:gd name="T16" fmla="*/ 0 h 31"/>
                      <a:gd name="T17" fmla="*/ 33 w 33"/>
                      <a:gd name="T18" fmla="*/ 31 h 31"/>
                    </a:gdLst>
                    <a:ahLst/>
                    <a:cxnLst>
                      <a:cxn ang="T10">
                        <a:pos x="T0" y="T1"/>
                      </a:cxn>
                      <a:cxn ang="T11">
                        <a:pos x="T2" y="T3"/>
                      </a:cxn>
                      <a:cxn ang="T12">
                        <a:pos x="T4" y="T5"/>
                      </a:cxn>
                      <a:cxn ang="T13">
                        <a:pos x="T6" y="T7"/>
                      </a:cxn>
                      <a:cxn ang="T14">
                        <a:pos x="T8" y="T9"/>
                      </a:cxn>
                    </a:cxnLst>
                    <a:rect l="T15" t="T16" r="T17" b="T18"/>
                    <a:pathLst>
                      <a:path w="33" h="31">
                        <a:moveTo>
                          <a:pt x="0" y="0"/>
                        </a:moveTo>
                        <a:lnTo>
                          <a:pt x="33" y="7"/>
                        </a:lnTo>
                        <a:lnTo>
                          <a:pt x="33" y="31"/>
                        </a:lnTo>
                        <a:lnTo>
                          <a:pt x="0" y="2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35" name="Freeform 275"/>
                  <p:cNvSpPr>
                    <a:spLocks noChangeAspect="1"/>
                  </p:cNvSpPr>
                  <p:nvPr/>
                </p:nvSpPr>
                <p:spPr bwMode="auto">
                  <a:xfrm>
                    <a:off x="1436" y="1890"/>
                    <a:ext cx="32" cy="30"/>
                  </a:xfrm>
                  <a:custGeom>
                    <a:avLst/>
                    <a:gdLst>
                      <a:gd name="T0" fmla="*/ 0 w 32"/>
                      <a:gd name="T1" fmla="*/ 0 h 30"/>
                      <a:gd name="T2" fmla="*/ 32 w 32"/>
                      <a:gd name="T3" fmla="*/ 7 h 30"/>
                      <a:gd name="T4" fmla="*/ 32 w 32"/>
                      <a:gd name="T5" fmla="*/ 30 h 30"/>
                      <a:gd name="T6" fmla="*/ 0 w 32"/>
                      <a:gd name="T7" fmla="*/ 23 h 30"/>
                      <a:gd name="T8" fmla="*/ 0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0" y="0"/>
                        </a:moveTo>
                        <a:lnTo>
                          <a:pt x="32" y="7"/>
                        </a:lnTo>
                        <a:lnTo>
                          <a:pt x="32" y="30"/>
                        </a:lnTo>
                        <a:lnTo>
                          <a:pt x="0" y="2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36" name="Freeform 276"/>
                  <p:cNvSpPr>
                    <a:spLocks noChangeAspect="1"/>
                  </p:cNvSpPr>
                  <p:nvPr/>
                </p:nvSpPr>
                <p:spPr bwMode="auto">
                  <a:xfrm>
                    <a:off x="1297" y="1859"/>
                    <a:ext cx="34" cy="28"/>
                  </a:xfrm>
                  <a:custGeom>
                    <a:avLst/>
                    <a:gdLst>
                      <a:gd name="T0" fmla="*/ 0 w 34"/>
                      <a:gd name="T1" fmla="*/ 0 h 28"/>
                      <a:gd name="T2" fmla="*/ 34 w 34"/>
                      <a:gd name="T3" fmla="*/ 7 h 28"/>
                      <a:gd name="T4" fmla="*/ 34 w 34"/>
                      <a:gd name="T5" fmla="*/ 28 h 28"/>
                      <a:gd name="T6" fmla="*/ 0 w 34"/>
                      <a:gd name="T7" fmla="*/ 21 h 28"/>
                      <a:gd name="T8" fmla="*/ 0 w 34"/>
                      <a:gd name="T9" fmla="*/ 0 h 28"/>
                      <a:gd name="T10" fmla="*/ 0 60000 65536"/>
                      <a:gd name="T11" fmla="*/ 0 60000 65536"/>
                      <a:gd name="T12" fmla="*/ 0 60000 65536"/>
                      <a:gd name="T13" fmla="*/ 0 60000 65536"/>
                      <a:gd name="T14" fmla="*/ 0 60000 65536"/>
                      <a:gd name="T15" fmla="*/ 0 w 34"/>
                      <a:gd name="T16" fmla="*/ 0 h 28"/>
                      <a:gd name="T17" fmla="*/ 34 w 34"/>
                      <a:gd name="T18" fmla="*/ 28 h 28"/>
                    </a:gdLst>
                    <a:ahLst/>
                    <a:cxnLst>
                      <a:cxn ang="T10">
                        <a:pos x="T0" y="T1"/>
                      </a:cxn>
                      <a:cxn ang="T11">
                        <a:pos x="T2" y="T3"/>
                      </a:cxn>
                      <a:cxn ang="T12">
                        <a:pos x="T4" y="T5"/>
                      </a:cxn>
                      <a:cxn ang="T13">
                        <a:pos x="T6" y="T7"/>
                      </a:cxn>
                      <a:cxn ang="T14">
                        <a:pos x="T8" y="T9"/>
                      </a:cxn>
                    </a:cxnLst>
                    <a:rect l="T15" t="T16" r="T17" b="T18"/>
                    <a:pathLst>
                      <a:path w="34" h="28">
                        <a:moveTo>
                          <a:pt x="0" y="0"/>
                        </a:moveTo>
                        <a:lnTo>
                          <a:pt x="34" y="7"/>
                        </a:lnTo>
                        <a:lnTo>
                          <a:pt x="34" y="28"/>
                        </a:lnTo>
                        <a:lnTo>
                          <a:pt x="0" y="2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nvGrpSpPr>
                <p:cNvPr id="128" name="Group 277"/>
                <p:cNvGrpSpPr>
                  <a:grpSpLocks noChangeAspect="1"/>
                </p:cNvGrpSpPr>
                <p:nvPr/>
              </p:nvGrpSpPr>
              <p:grpSpPr bwMode="auto">
                <a:xfrm>
                  <a:off x="1297" y="1895"/>
                  <a:ext cx="171" cy="63"/>
                  <a:chOff x="1297" y="1895"/>
                  <a:chExt cx="171" cy="63"/>
                </a:xfrm>
              </p:grpSpPr>
              <p:sp>
                <p:nvSpPr>
                  <p:cNvPr id="129" name="Freeform 278"/>
                  <p:cNvSpPr>
                    <a:spLocks noChangeAspect="1"/>
                  </p:cNvSpPr>
                  <p:nvPr/>
                </p:nvSpPr>
                <p:spPr bwMode="auto">
                  <a:xfrm>
                    <a:off x="1341" y="1906"/>
                    <a:ext cx="34" cy="29"/>
                  </a:xfrm>
                  <a:custGeom>
                    <a:avLst/>
                    <a:gdLst>
                      <a:gd name="T0" fmla="*/ 2 w 34"/>
                      <a:gd name="T1" fmla="*/ 0 h 29"/>
                      <a:gd name="T2" fmla="*/ 34 w 34"/>
                      <a:gd name="T3" fmla="*/ 7 h 29"/>
                      <a:gd name="T4" fmla="*/ 34 w 34"/>
                      <a:gd name="T5" fmla="*/ 29 h 29"/>
                      <a:gd name="T6" fmla="*/ 0 w 34"/>
                      <a:gd name="T7" fmla="*/ 22 h 29"/>
                      <a:gd name="T8" fmla="*/ 2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2" y="0"/>
                        </a:moveTo>
                        <a:lnTo>
                          <a:pt x="34" y="7"/>
                        </a:lnTo>
                        <a:lnTo>
                          <a:pt x="34" y="29"/>
                        </a:lnTo>
                        <a:lnTo>
                          <a:pt x="0" y="2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30" name="Freeform 279"/>
                  <p:cNvSpPr>
                    <a:spLocks noChangeAspect="1"/>
                  </p:cNvSpPr>
                  <p:nvPr/>
                </p:nvSpPr>
                <p:spPr bwMode="auto">
                  <a:xfrm>
                    <a:off x="1389" y="1916"/>
                    <a:ext cx="33" cy="30"/>
                  </a:xfrm>
                  <a:custGeom>
                    <a:avLst/>
                    <a:gdLst>
                      <a:gd name="T0" fmla="*/ 0 w 33"/>
                      <a:gd name="T1" fmla="*/ 0 h 30"/>
                      <a:gd name="T2" fmla="*/ 33 w 33"/>
                      <a:gd name="T3" fmla="*/ 7 h 30"/>
                      <a:gd name="T4" fmla="*/ 33 w 33"/>
                      <a:gd name="T5" fmla="*/ 30 h 30"/>
                      <a:gd name="T6" fmla="*/ 0 w 33"/>
                      <a:gd name="T7" fmla="*/ 23 h 30"/>
                      <a:gd name="T8" fmla="*/ 0 w 33"/>
                      <a:gd name="T9" fmla="*/ 0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0" y="0"/>
                        </a:moveTo>
                        <a:lnTo>
                          <a:pt x="33" y="7"/>
                        </a:lnTo>
                        <a:lnTo>
                          <a:pt x="33" y="30"/>
                        </a:lnTo>
                        <a:lnTo>
                          <a:pt x="0" y="2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31" name="Freeform 280"/>
                  <p:cNvSpPr>
                    <a:spLocks noChangeAspect="1"/>
                  </p:cNvSpPr>
                  <p:nvPr/>
                </p:nvSpPr>
                <p:spPr bwMode="auto">
                  <a:xfrm>
                    <a:off x="1436" y="1928"/>
                    <a:ext cx="32" cy="30"/>
                  </a:xfrm>
                  <a:custGeom>
                    <a:avLst/>
                    <a:gdLst>
                      <a:gd name="T0" fmla="*/ 0 w 32"/>
                      <a:gd name="T1" fmla="*/ 0 h 30"/>
                      <a:gd name="T2" fmla="*/ 32 w 32"/>
                      <a:gd name="T3" fmla="*/ 7 h 30"/>
                      <a:gd name="T4" fmla="*/ 32 w 32"/>
                      <a:gd name="T5" fmla="*/ 30 h 30"/>
                      <a:gd name="T6" fmla="*/ 0 w 32"/>
                      <a:gd name="T7" fmla="*/ 21 h 30"/>
                      <a:gd name="T8" fmla="*/ 0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0" y="0"/>
                        </a:moveTo>
                        <a:lnTo>
                          <a:pt x="32" y="7"/>
                        </a:lnTo>
                        <a:lnTo>
                          <a:pt x="32" y="30"/>
                        </a:lnTo>
                        <a:lnTo>
                          <a:pt x="0" y="2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32" name="Freeform 281"/>
                  <p:cNvSpPr>
                    <a:spLocks noChangeAspect="1"/>
                  </p:cNvSpPr>
                  <p:nvPr/>
                </p:nvSpPr>
                <p:spPr bwMode="auto">
                  <a:xfrm>
                    <a:off x="1297" y="1895"/>
                    <a:ext cx="34" cy="30"/>
                  </a:xfrm>
                  <a:custGeom>
                    <a:avLst/>
                    <a:gdLst>
                      <a:gd name="T0" fmla="*/ 0 w 34"/>
                      <a:gd name="T1" fmla="*/ 0 h 30"/>
                      <a:gd name="T2" fmla="*/ 34 w 34"/>
                      <a:gd name="T3" fmla="*/ 7 h 30"/>
                      <a:gd name="T4" fmla="*/ 34 w 34"/>
                      <a:gd name="T5" fmla="*/ 30 h 30"/>
                      <a:gd name="T6" fmla="*/ 0 w 34"/>
                      <a:gd name="T7" fmla="*/ 25 h 30"/>
                      <a:gd name="T8" fmla="*/ 0 w 34"/>
                      <a:gd name="T9" fmla="*/ 0 h 30"/>
                      <a:gd name="T10" fmla="*/ 0 60000 65536"/>
                      <a:gd name="T11" fmla="*/ 0 60000 65536"/>
                      <a:gd name="T12" fmla="*/ 0 60000 65536"/>
                      <a:gd name="T13" fmla="*/ 0 60000 65536"/>
                      <a:gd name="T14" fmla="*/ 0 60000 65536"/>
                      <a:gd name="T15" fmla="*/ 0 w 34"/>
                      <a:gd name="T16" fmla="*/ 0 h 30"/>
                      <a:gd name="T17" fmla="*/ 34 w 34"/>
                      <a:gd name="T18" fmla="*/ 30 h 30"/>
                    </a:gdLst>
                    <a:ahLst/>
                    <a:cxnLst>
                      <a:cxn ang="T10">
                        <a:pos x="T0" y="T1"/>
                      </a:cxn>
                      <a:cxn ang="T11">
                        <a:pos x="T2" y="T3"/>
                      </a:cxn>
                      <a:cxn ang="T12">
                        <a:pos x="T4" y="T5"/>
                      </a:cxn>
                      <a:cxn ang="T13">
                        <a:pos x="T6" y="T7"/>
                      </a:cxn>
                      <a:cxn ang="T14">
                        <a:pos x="T8" y="T9"/>
                      </a:cxn>
                    </a:cxnLst>
                    <a:rect l="T15" t="T16" r="T17" b="T18"/>
                    <a:pathLst>
                      <a:path w="34" h="30">
                        <a:moveTo>
                          <a:pt x="0" y="0"/>
                        </a:moveTo>
                        <a:lnTo>
                          <a:pt x="34" y="7"/>
                        </a:lnTo>
                        <a:lnTo>
                          <a:pt x="34" y="30"/>
                        </a:lnTo>
                        <a:lnTo>
                          <a:pt x="0" y="2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grpSp>
      </p:grpSp>
      <p:grpSp>
        <p:nvGrpSpPr>
          <p:cNvPr id="154" name="Group 282"/>
          <p:cNvGrpSpPr>
            <a:grpSpLocks noChangeAspect="1"/>
          </p:cNvGrpSpPr>
          <p:nvPr/>
        </p:nvGrpSpPr>
        <p:grpSpPr bwMode="auto">
          <a:xfrm>
            <a:off x="2125776" y="2710815"/>
            <a:ext cx="681038" cy="1168400"/>
            <a:chOff x="1050" y="1828"/>
            <a:chExt cx="410" cy="820"/>
          </a:xfrm>
        </p:grpSpPr>
        <p:grpSp>
          <p:nvGrpSpPr>
            <p:cNvPr id="155" name="Group 283"/>
            <p:cNvGrpSpPr>
              <a:grpSpLocks noChangeAspect="1"/>
            </p:cNvGrpSpPr>
            <p:nvPr/>
          </p:nvGrpSpPr>
          <p:grpSpPr bwMode="auto">
            <a:xfrm>
              <a:off x="1050" y="1828"/>
              <a:ext cx="410" cy="820"/>
              <a:chOff x="1050" y="1828"/>
              <a:chExt cx="410" cy="820"/>
            </a:xfrm>
          </p:grpSpPr>
          <p:sp>
            <p:nvSpPr>
              <p:cNvPr id="161" name="Freeform 284"/>
              <p:cNvSpPr>
                <a:spLocks noChangeAspect="1"/>
              </p:cNvSpPr>
              <p:nvPr/>
            </p:nvSpPr>
            <p:spPr bwMode="auto">
              <a:xfrm>
                <a:off x="1050" y="1840"/>
                <a:ext cx="410" cy="220"/>
              </a:xfrm>
              <a:custGeom>
                <a:avLst/>
                <a:gdLst>
                  <a:gd name="T0" fmla="*/ 0 w 410"/>
                  <a:gd name="T1" fmla="*/ 161 h 220"/>
                  <a:gd name="T2" fmla="*/ 198 w 410"/>
                  <a:gd name="T3" fmla="*/ 220 h 220"/>
                  <a:gd name="T4" fmla="*/ 410 w 410"/>
                  <a:gd name="T5" fmla="*/ 41 h 220"/>
                  <a:gd name="T6" fmla="*/ 239 w 410"/>
                  <a:gd name="T7" fmla="*/ 0 h 220"/>
                  <a:gd name="T8" fmla="*/ 0 w 410"/>
                  <a:gd name="T9" fmla="*/ 161 h 220"/>
                  <a:gd name="T10" fmla="*/ 0 60000 65536"/>
                  <a:gd name="T11" fmla="*/ 0 60000 65536"/>
                  <a:gd name="T12" fmla="*/ 0 60000 65536"/>
                  <a:gd name="T13" fmla="*/ 0 60000 65536"/>
                  <a:gd name="T14" fmla="*/ 0 60000 65536"/>
                  <a:gd name="T15" fmla="*/ 0 w 410"/>
                  <a:gd name="T16" fmla="*/ 0 h 220"/>
                  <a:gd name="T17" fmla="*/ 410 w 410"/>
                  <a:gd name="T18" fmla="*/ 220 h 220"/>
                </a:gdLst>
                <a:ahLst/>
                <a:cxnLst>
                  <a:cxn ang="T10">
                    <a:pos x="T0" y="T1"/>
                  </a:cxn>
                  <a:cxn ang="T11">
                    <a:pos x="T2" y="T3"/>
                  </a:cxn>
                  <a:cxn ang="T12">
                    <a:pos x="T4" y="T5"/>
                  </a:cxn>
                  <a:cxn ang="T13">
                    <a:pos x="T6" y="T7"/>
                  </a:cxn>
                  <a:cxn ang="T14">
                    <a:pos x="T8" y="T9"/>
                  </a:cxn>
                </a:cxnLst>
                <a:rect l="T15" t="T16" r="T17" b="T18"/>
                <a:pathLst>
                  <a:path w="410" h="220">
                    <a:moveTo>
                      <a:pt x="0" y="161"/>
                    </a:moveTo>
                    <a:lnTo>
                      <a:pt x="198" y="220"/>
                    </a:lnTo>
                    <a:lnTo>
                      <a:pt x="410" y="41"/>
                    </a:lnTo>
                    <a:lnTo>
                      <a:pt x="239" y="0"/>
                    </a:lnTo>
                    <a:lnTo>
                      <a:pt x="0" y="161"/>
                    </a:lnTo>
                    <a:close/>
                  </a:path>
                </a:pathLst>
              </a:custGeom>
              <a:solidFill>
                <a:srgbClr val="D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62" name="Freeform 285"/>
              <p:cNvSpPr>
                <a:spLocks noChangeAspect="1"/>
              </p:cNvSpPr>
              <p:nvPr/>
            </p:nvSpPr>
            <p:spPr bwMode="auto">
              <a:xfrm>
                <a:off x="1050" y="2005"/>
                <a:ext cx="197" cy="643"/>
              </a:xfrm>
              <a:custGeom>
                <a:avLst/>
                <a:gdLst>
                  <a:gd name="T0" fmla="*/ 0 w 197"/>
                  <a:gd name="T1" fmla="*/ 0 h 643"/>
                  <a:gd name="T2" fmla="*/ 197 w 197"/>
                  <a:gd name="T3" fmla="*/ 58 h 643"/>
                  <a:gd name="T4" fmla="*/ 197 w 197"/>
                  <a:gd name="T5" fmla="*/ 643 h 643"/>
                  <a:gd name="T6" fmla="*/ 0 w 197"/>
                  <a:gd name="T7" fmla="*/ 547 h 643"/>
                  <a:gd name="T8" fmla="*/ 0 w 197"/>
                  <a:gd name="T9" fmla="*/ 0 h 643"/>
                  <a:gd name="T10" fmla="*/ 0 60000 65536"/>
                  <a:gd name="T11" fmla="*/ 0 60000 65536"/>
                  <a:gd name="T12" fmla="*/ 0 60000 65536"/>
                  <a:gd name="T13" fmla="*/ 0 60000 65536"/>
                  <a:gd name="T14" fmla="*/ 0 60000 65536"/>
                  <a:gd name="T15" fmla="*/ 0 w 197"/>
                  <a:gd name="T16" fmla="*/ 0 h 643"/>
                  <a:gd name="T17" fmla="*/ 197 w 197"/>
                  <a:gd name="T18" fmla="*/ 643 h 643"/>
                </a:gdLst>
                <a:ahLst/>
                <a:cxnLst>
                  <a:cxn ang="T10">
                    <a:pos x="T0" y="T1"/>
                  </a:cxn>
                  <a:cxn ang="T11">
                    <a:pos x="T2" y="T3"/>
                  </a:cxn>
                  <a:cxn ang="T12">
                    <a:pos x="T4" y="T5"/>
                  </a:cxn>
                  <a:cxn ang="T13">
                    <a:pos x="T6" y="T7"/>
                  </a:cxn>
                  <a:cxn ang="T14">
                    <a:pos x="T8" y="T9"/>
                  </a:cxn>
                </a:cxnLst>
                <a:rect l="T15" t="T16" r="T17" b="T18"/>
                <a:pathLst>
                  <a:path w="197" h="643">
                    <a:moveTo>
                      <a:pt x="0" y="0"/>
                    </a:moveTo>
                    <a:lnTo>
                      <a:pt x="197" y="58"/>
                    </a:lnTo>
                    <a:lnTo>
                      <a:pt x="197" y="643"/>
                    </a:lnTo>
                    <a:lnTo>
                      <a:pt x="0" y="547"/>
                    </a:lnTo>
                    <a:lnTo>
                      <a:pt x="0" y="0"/>
                    </a:lnTo>
                    <a:close/>
                  </a:path>
                </a:pathLst>
              </a:custGeom>
              <a:solidFill>
                <a:srgbClr val="BF5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63" name="Freeform 286"/>
              <p:cNvSpPr>
                <a:spLocks noChangeAspect="1"/>
              </p:cNvSpPr>
              <p:nvPr/>
            </p:nvSpPr>
            <p:spPr bwMode="auto">
              <a:xfrm>
                <a:off x="1250" y="1881"/>
                <a:ext cx="209" cy="767"/>
              </a:xfrm>
              <a:custGeom>
                <a:avLst/>
                <a:gdLst>
                  <a:gd name="T0" fmla="*/ 0 w 209"/>
                  <a:gd name="T1" fmla="*/ 182 h 767"/>
                  <a:gd name="T2" fmla="*/ 0 w 209"/>
                  <a:gd name="T3" fmla="*/ 767 h 767"/>
                  <a:gd name="T4" fmla="*/ 209 w 209"/>
                  <a:gd name="T5" fmla="*/ 489 h 767"/>
                  <a:gd name="T6" fmla="*/ 209 w 209"/>
                  <a:gd name="T7" fmla="*/ 0 h 767"/>
                  <a:gd name="T8" fmla="*/ 0 w 209"/>
                  <a:gd name="T9" fmla="*/ 182 h 767"/>
                  <a:gd name="T10" fmla="*/ 0 60000 65536"/>
                  <a:gd name="T11" fmla="*/ 0 60000 65536"/>
                  <a:gd name="T12" fmla="*/ 0 60000 65536"/>
                  <a:gd name="T13" fmla="*/ 0 60000 65536"/>
                  <a:gd name="T14" fmla="*/ 0 60000 65536"/>
                  <a:gd name="T15" fmla="*/ 0 w 209"/>
                  <a:gd name="T16" fmla="*/ 0 h 767"/>
                  <a:gd name="T17" fmla="*/ 209 w 209"/>
                  <a:gd name="T18" fmla="*/ 767 h 767"/>
                </a:gdLst>
                <a:ahLst/>
                <a:cxnLst>
                  <a:cxn ang="T10">
                    <a:pos x="T0" y="T1"/>
                  </a:cxn>
                  <a:cxn ang="T11">
                    <a:pos x="T2" y="T3"/>
                  </a:cxn>
                  <a:cxn ang="T12">
                    <a:pos x="T4" y="T5"/>
                  </a:cxn>
                  <a:cxn ang="T13">
                    <a:pos x="T6" y="T7"/>
                  </a:cxn>
                  <a:cxn ang="T14">
                    <a:pos x="T8" y="T9"/>
                  </a:cxn>
                </a:cxnLst>
                <a:rect l="T15" t="T16" r="T17" b="T18"/>
                <a:pathLst>
                  <a:path w="209" h="767">
                    <a:moveTo>
                      <a:pt x="0" y="182"/>
                    </a:moveTo>
                    <a:lnTo>
                      <a:pt x="0" y="767"/>
                    </a:lnTo>
                    <a:lnTo>
                      <a:pt x="209" y="489"/>
                    </a:lnTo>
                    <a:lnTo>
                      <a:pt x="209" y="0"/>
                    </a:lnTo>
                    <a:lnTo>
                      <a:pt x="0" y="182"/>
                    </a:lnTo>
                    <a:close/>
                  </a:path>
                </a:pathLst>
              </a:custGeom>
              <a:solidFill>
                <a:srgbClr val="9F3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nvGrpSpPr>
              <p:cNvPr id="164" name="Group 287"/>
              <p:cNvGrpSpPr>
                <a:grpSpLocks noChangeAspect="1"/>
              </p:cNvGrpSpPr>
              <p:nvPr/>
            </p:nvGrpSpPr>
            <p:grpSpPr bwMode="auto">
              <a:xfrm>
                <a:off x="1102" y="1828"/>
                <a:ext cx="311" cy="199"/>
                <a:chOff x="1102" y="1828"/>
                <a:chExt cx="311" cy="199"/>
              </a:xfrm>
            </p:grpSpPr>
            <p:sp>
              <p:nvSpPr>
                <p:cNvPr id="165" name="Freeform 288"/>
                <p:cNvSpPr>
                  <a:spLocks noChangeAspect="1"/>
                </p:cNvSpPr>
                <p:nvPr/>
              </p:nvSpPr>
              <p:spPr bwMode="auto">
                <a:xfrm>
                  <a:off x="1102" y="1828"/>
                  <a:ext cx="311" cy="163"/>
                </a:xfrm>
                <a:custGeom>
                  <a:avLst/>
                  <a:gdLst>
                    <a:gd name="T0" fmla="*/ 0 w 311"/>
                    <a:gd name="T1" fmla="*/ 121 h 163"/>
                    <a:gd name="T2" fmla="*/ 142 w 311"/>
                    <a:gd name="T3" fmla="*/ 163 h 163"/>
                    <a:gd name="T4" fmla="*/ 311 w 311"/>
                    <a:gd name="T5" fmla="*/ 27 h 163"/>
                    <a:gd name="T6" fmla="*/ 186 w 311"/>
                    <a:gd name="T7" fmla="*/ 0 h 163"/>
                    <a:gd name="T8" fmla="*/ 0 w 311"/>
                    <a:gd name="T9" fmla="*/ 121 h 163"/>
                    <a:gd name="T10" fmla="*/ 0 60000 65536"/>
                    <a:gd name="T11" fmla="*/ 0 60000 65536"/>
                    <a:gd name="T12" fmla="*/ 0 60000 65536"/>
                    <a:gd name="T13" fmla="*/ 0 60000 65536"/>
                    <a:gd name="T14" fmla="*/ 0 60000 65536"/>
                    <a:gd name="T15" fmla="*/ 0 w 311"/>
                    <a:gd name="T16" fmla="*/ 0 h 163"/>
                    <a:gd name="T17" fmla="*/ 311 w 311"/>
                    <a:gd name="T18" fmla="*/ 163 h 163"/>
                  </a:gdLst>
                  <a:ahLst/>
                  <a:cxnLst>
                    <a:cxn ang="T10">
                      <a:pos x="T0" y="T1"/>
                    </a:cxn>
                    <a:cxn ang="T11">
                      <a:pos x="T2" y="T3"/>
                    </a:cxn>
                    <a:cxn ang="T12">
                      <a:pos x="T4" y="T5"/>
                    </a:cxn>
                    <a:cxn ang="T13">
                      <a:pos x="T6" y="T7"/>
                    </a:cxn>
                    <a:cxn ang="T14">
                      <a:pos x="T8" y="T9"/>
                    </a:cxn>
                  </a:cxnLst>
                  <a:rect l="T15" t="T16" r="T17" b="T18"/>
                  <a:pathLst>
                    <a:path w="311" h="163">
                      <a:moveTo>
                        <a:pt x="0" y="121"/>
                      </a:moveTo>
                      <a:lnTo>
                        <a:pt x="142" y="163"/>
                      </a:lnTo>
                      <a:lnTo>
                        <a:pt x="311" y="27"/>
                      </a:lnTo>
                      <a:lnTo>
                        <a:pt x="186" y="0"/>
                      </a:lnTo>
                      <a:lnTo>
                        <a:pt x="0" y="121"/>
                      </a:lnTo>
                      <a:close/>
                    </a:path>
                  </a:pathLst>
                </a:custGeom>
                <a:solidFill>
                  <a:srgbClr val="D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66" name="Freeform 289"/>
                <p:cNvSpPr>
                  <a:spLocks noChangeAspect="1"/>
                </p:cNvSpPr>
                <p:nvPr/>
              </p:nvSpPr>
              <p:spPr bwMode="auto">
                <a:xfrm>
                  <a:off x="1245" y="1855"/>
                  <a:ext cx="168" cy="172"/>
                </a:xfrm>
                <a:custGeom>
                  <a:avLst/>
                  <a:gdLst>
                    <a:gd name="T0" fmla="*/ 0 w 168"/>
                    <a:gd name="T1" fmla="*/ 137 h 172"/>
                    <a:gd name="T2" fmla="*/ 168 w 168"/>
                    <a:gd name="T3" fmla="*/ 0 h 172"/>
                    <a:gd name="T4" fmla="*/ 168 w 168"/>
                    <a:gd name="T5" fmla="*/ 33 h 172"/>
                    <a:gd name="T6" fmla="*/ 0 w 168"/>
                    <a:gd name="T7" fmla="*/ 172 h 172"/>
                    <a:gd name="T8" fmla="*/ 0 w 168"/>
                    <a:gd name="T9" fmla="*/ 137 h 172"/>
                    <a:gd name="T10" fmla="*/ 0 60000 65536"/>
                    <a:gd name="T11" fmla="*/ 0 60000 65536"/>
                    <a:gd name="T12" fmla="*/ 0 60000 65536"/>
                    <a:gd name="T13" fmla="*/ 0 60000 65536"/>
                    <a:gd name="T14" fmla="*/ 0 60000 65536"/>
                    <a:gd name="T15" fmla="*/ 0 w 168"/>
                    <a:gd name="T16" fmla="*/ 0 h 172"/>
                    <a:gd name="T17" fmla="*/ 168 w 168"/>
                    <a:gd name="T18" fmla="*/ 172 h 172"/>
                  </a:gdLst>
                  <a:ahLst/>
                  <a:cxnLst>
                    <a:cxn ang="T10">
                      <a:pos x="T0" y="T1"/>
                    </a:cxn>
                    <a:cxn ang="T11">
                      <a:pos x="T2" y="T3"/>
                    </a:cxn>
                    <a:cxn ang="T12">
                      <a:pos x="T4" y="T5"/>
                    </a:cxn>
                    <a:cxn ang="T13">
                      <a:pos x="T6" y="T7"/>
                    </a:cxn>
                    <a:cxn ang="T14">
                      <a:pos x="T8" y="T9"/>
                    </a:cxn>
                  </a:cxnLst>
                  <a:rect l="T15" t="T16" r="T17" b="T18"/>
                  <a:pathLst>
                    <a:path w="168" h="172">
                      <a:moveTo>
                        <a:pt x="0" y="137"/>
                      </a:moveTo>
                      <a:lnTo>
                        <a:pt x="168" y="0"/>
                      </a:lnTo>
                      <a:lnTo>
                        <a:pt x="168" y="33"/>
                      </a:lnTo>
                      <a:lnTo>
                        <a:pt x="0" y="172"/>
                      </a:lnTo>
                      <a:lnTo>
                        <a:pt x="0" y="137"/>
                      </a:lnTo>
                      <a:close/>
                    </a:path>
                  </a:pathLst>
                </a:custGeom>
                <a:solidFill>
                  <a:srgbClr val="9F3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67" name="Freeform 290"/>
                <p:cNvSpPr>
                  <a:spLocks noChangeAspect="1"/>
                </p:cNvSpPr>
                <p:nvPr/>
              </p:nvSpPr>
              <p:spPr bwMode="auto">
                <a:xfrm>
                  <a:off x="1102" y="1954"/>
                  <a:ext cx="139" cy="73"/>
                </a:xfrm>
                <a:custGeom>
                  <a:avLst/>
                  <a:gdLst>
                    <a:gd name="T0" fmla="*/ 139 w 139"/>
                    <a:gd name="T1" fmla="*/ 38 h 73"/>
                    <a:gd name="T2" fmla="*/ 139 w 139"/>
                    <a:gd name="T3" fmla="*/ 73 h 73"/>
                    <a:gd name="T4" fmla="*/ 0 w 139"/>
                    <a:gd name="T5" fmla="*/ 31 h 73"/>
                    <a:gd name="T6" fmla="*/ 0 w 139"/>
                    <a:gd name="T7" fmla="*/ 0 h 73"/>
                    <a:gd name="T8" fmla="*/ 139 w 139"/>
                    <a:gd name="T9" fmla="*/ 38 h 73"/>
                    <a:gd name="T10" fmla="*/ 0 60000 65536"/>
                    <a:gd name="T11" fmla="*/ 0 60000 65536"/>
                    <a:gd name="T12" fmla="*/ 0 60000 65536"/>
                    <a:gd name="T13" fmla="*/ 0 60000 65536"/>
                    <a:gd name="T14" fmla="*/ 0 60000 65536"/>
                    <a:gd name="T15" fmla="*/ 0 w 139"/>
                    <a:gd name="T16" fmla="*/ 0 h 73"/>
                    <a:gd name="T17" fmla="*/ 139 w 139"/>
                    <a:gd name="T18" fmla="*/ 73 h 73"/>
                  </a:gdLst>
                  <a:ahLst/>
                  <a:cxnLst>
                    <a:cxn ang="T10">
                      <a:pos x="T0" y="T1"/>
                    </a:cxn>
                    <a:cxn ang="T11">
                      <a:pos x="T2" y="T3"/>
                    </a:cxn>
                    <a:cxn ang="T12">
                      <a:pos x="T4" y="T5"/>
                    </a:cxn>
                    <a:cxn ang="T13">
                      <a:pos x="T6" y="T7"/>
                    </a:cxn>
                    <a:cxn ang="T14">
                      <a:pos x="T8" y="T9"/>
                    </a:cxn>
                  </a:cxnLst>
                  <a:rect l="T15" t="T16" r="T17" b="T18"/>
                  <a:pathLst>
                    <a:path w="139" h="73">
                      <a:moveTo>
                        <a:pt x="139" y="38"/>
                      </a:moveTo>
                      <a:lnTo>
                        <a:pt x="139" y="73"/>
                      </a:lnTo>
                      <a:lnTo>
                        <a:pt x="0" y="31"/>
                      </a:lnTo>
                      <a:lnTo>
                        <a:pt x="0" y="0"/>
                      </a:lnTo>
                      <a:lnTo>
                        <a:pt x="139" y="38"/>
                      </a:lnTo>
                      <a:close/>
                    </a:path>
                  </a:pathLst>
                </a:custGeom>
                <a:solidFill>
                  <a:srgbClr val="BF5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grpSp>
          <p:nvGrpSpPr>
            <p:cNvPr id="156" name="Group 291"/>
            <p:cNvGrpSpPr>
              <a:grpSpLocks noChangeAspect="1"/>
            </p:cNvGrpSpPr>
            <p:nvPr/>
          </p:nvGrpSpPr>
          <p:grpSpPr bwMode="auto">
            <a:xfrm>
              <a:off x="1060" y="2027"/>
              <a:ext cx="174" cy="595"/>
              <a:chOff x="1060" y="2027"/>
              <a:chExt cx="174" cy="595"/>
            </a:xfrm>
          </p:grpSpPr>
          <p:sp>
            <p:nvSpPr>
              <p:cNvPr id="157" name="Freeform 292"/>
              <p:cNvSpPr>
                <a:spLocks noChangeAspect="1"/>
              </p:cNvSpPr>
              <p:nvPr/>
            </p:nvSpPr>
            <p:spPr bwMode="auto">
              <a:xfrm>
                <a:off x="1060" y="2027"/>
                <a:ext cx="174" cy="595"/>
              </a:xfrm>
              <a:custGeom>
                <a:avLst/>
                <a:gdLst>
                  <a:gd name="T0" fmla="*/ 0 w 174"/>
                  <a:gd name="T1" fmla="*/ 0 h 595"/>
                  <a:gd name="T2" fmla="*/ 174 w 174"/>
                  <a:gd name="T3" fmla="*/ 52 h 595"/>
                  <a:gd name="T4" fmla="*/ 174 w 174"/>
                  <a:gd name="T5" fmla="*/ 595 h 595"/>
                  <a:gd name="T6" fmla="*/ 0 w 174"/>
                  <a:gd name="T7" fmla="*/ 506 h 595"/>
                  <a:gd name="T8" fmla="*/ 0 w 174"/>
                  <a:gd name="T9" fmla="*/ 0 h 595"/>
                  <a:gd name="T10" fmla="*/ 0 60000 65536"/>
                  <a:gd name="T11" fmla="*/ 0 60000 65536"/>
                  <a:gd name="T12" fmla="*/ 0 60000 65536"/>
                  <a:gd name="T13" fmla="*/ 0 60000 65536"/>
                  <a:gd name="T14" fmla="*/ 0 60000 65536"/>
                  <a:gd name="T15" fmla="*/ 0 w 174"/>
                  <a:gd name="T16" fmla="*/ 0 h 595"/>
                  <a:gd name="T17" fmla="*/ 174 w 174"/>
                  <a:gd name="T18" fmla="*/ 595 h 595"/>
                </a:gdLst>
                <a:ahLst/>
                <a:cxnLst>
                  <a:cxn ang="T10">
                    <a:pos x="T0" y="T1"/>
                  </a:cxn>
                  <a:cxn ang="T11">
                    <a:pos x="T2" y="T3"/>
                  </a:cxn>
                  <a:cxn ang="T12">
                    <a:pos x="T4" y="T5"/>
                  </a:cxn>
                  <a:cxn ang="T13">
                    <a:pos x="T6" y="T7"/>
                  </a:cxn>
                  <a:cxn ang="T14">
                    <a:pos x="T8" y="T9"/>
                  </a:cxn>
                </a:cxnLst>
                <a:rect l="T15" t="T16" r="T17" b="T18"/>
                <a:pathLst>
                  <a:path w="174" h="595">
                    <a:moveTo>
                      <a:pt x="0" y="0"/>
                    </a:moveTo>
                    <a:lnTo>
                      <a:pt x="174" y="52"/>
                    </a:lnTo>
                    <a:lnTo>
                      <a:pt x="174" y="595"/>
                    </a:lnTo>
                    <a:lnTo>
                      <a:pt x="0" y="50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58" name="Freeform 293"/>
              <p:cNvSpPr>
                <a:spLocks noChangeAspect="1"/>
              </p:cNvSpPr>
              <p:nvPr/>
            </p:nvSpPr>
            <p:spPr bwMode="auto">
              <a:xfrm>
                <a:off x="1086" y="2032"/>
                <a:ext cx="14" cy="527"/>
              </a:xfrm>
              <a:custGeom>
                <a:avLst/>
                <a:gdLst>
                  <a:gd name="T0" fmla="*/ 0 w 14"/>
                  <a:gd name="T1" fmla="*/ 0 h 527"/>
                  <a:gd name="T2" fmla="*/ 0 w 14"/>
                  <a:gd name="T3" fmla="*/ 518 h 527"/>
                  <a:gd name="T4" fmla="*/ 14 w 14"/>
                  <a:gd name="T5" fmla="*/ 527 h 527"/>
                  <a:gd name="T6" fmla="*/ 14 w 14"/>
                  <a:gd name="T7" fmla="*/ 7 h 527"/>
                  <a:gd name="T8" fmla="*/ 0 w 14"/>
                  <a:gd name="T9" fmla="*/ 0 h 527"/>
                  <a:gd name="T10" fmla="*/ 0 60000 65536"/>
                  <a:gd name="T11" fmla="*/ 0 60000 65536"/>
                  <a:gd name="T12" fmla="*/ 0 60000 65536"/>
                  <a:gd name="T13" fmla="*/ 0 60000 65536"/>
                  <a:gd name="T14" fmla="*/ 0 60000 65536"/>
                  <a:gd name="T15" fmla="*/ 0 w 14"/>
                  <a:gd name="T16" fmla="*/ 0 h 527"/>
                  <a:gd name="T17" fmla="*/ 14 w 14"/>
                  <a:gd name="T18" fmla="*/ 527 h 527"/>
                </a:gdLst>
                <a:ahLst/>
                <a:cxnLst>
                  <a:cxn ang="T10">
                    <a:pos x="T0" y="T1"/>
                  </a:cxn>
                  <a:cxn ang="T11">
                    <a:pos x="T2" y="T3"/>
                  </a:cxn>
                  <a:cxn ang="T12">
                    <a:pos x="T4" y="T5"/>
                  </a:cxn>
                  <a:cxn ang="T13">
                    <a:pos x="T6" y="T7"/>
                  </a:cxn>
                  <a:cxn ang="T14">
                    <a:pos x="T8" y="T9"/>
                  </a:cxn>
                </a:cxnLst>
                <a:rect l="T15" t="T16" r="T17" b="T18"/>
                <a:pathLst>
                  <a:path w="14" h="527">
                    <a:moveTo>
                      <a:pt x="0" y="0"/>
                    </a:moveTo>
                    <a:lnTo>
                      <a:pt x="0" y="518"/>
                    </a:lnTo>
                    <a:lnTo>
                      <a:pt x="14" y="527"/>
                    </a:lnTo>
                    <a:lnTo>
                      <a:pt x="14" y="7"/>
                    </a:lnTo>
                    <a:lnTo>
                      <a:pt x="0" y="0"/>
                    </a:lnTo>
                    <a:close/>
                  </a:path>
                </a:pathLst>
              </a:custGeom>
              <a:solidFill>
                <a:srgbClr val="BF5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59" name="Freeform 294"/>
              <p:cNvSpPr>
                <a:spLocks noChangeAspect="1"/>
              </p:cNvSpPr>
              <p:nvPr/>
            </p:nvSpPr>
            <p:spPr bwMode="auto">
              <a:xfrm>
                <a:off x="1135" y="2044"/>
                <a:ext cx="15" cy="538"/>
              </a:xfrm>
              <a:custGeom>
                <a:avLst/>
                <a:gdLst>
                  <a:gd name="T0" fmla="*/ 0 w 15"/>
                  <a:gd name="T1" fmla="*/ 0 h 538"/>
                  <a:gd name="T2" fmla="*/ 0 w 15"/>
                  <a:gd name="T3" fmla="*/ 527 h 538"/>
                  <a:gd name="T4" fmla="*/ 14 w 15"/>
                  <a:gd name="T5" fmla="*/ 538 h 538"/>
                  <a:gd name="T6" fmla="*/ 15 w 15"/>
                  <a:gd name="T7" fmla="*/ 9 h 538"/>
                  <a:gd name="T8" fmla="*/ 0 w 15"/>
                  <a:gd name="T9" fmla="*/ 0 h 538"/>
                  <a:gd name="T10" fmla="*/ 0 60000 65536"/>
                  <a:gd name="T11" fmla="*/ 0 60000 65536"/>
                  <a:gd name="T12" fmla="*/ 0 60000 65536"/>
                  <a:gd name="T13" fmla="*/ 0 60000 65536"/>
                  <a:gd name="T14" fmla="*/ 0 60000 65536"/>
                  <a:gd name="T15" fmla="*/ 0 w 15"/>
                  <a:gd name="T16" fmla="*/ 0 h 538"/>
                  <a:gd name="T17" fmla="*/ 15 w 15"/>
                  <a:gd name="T18" fmla="*/ 538 h 538"/>
                </a:gdLst>
                <a:ahLst/>
                <a:cxnLst>
                  <a:cxn ang="T10">
                    <a:pos x="T0" y="T1"/>
                  </a:cxn>
                  <a:cxn ang="T11">
                    <a:pos x="T2" y="T3"/>
                  </a:cxn>
                  <a:cxn ang="T12">
                    <a:pos x="T4" y="T5"/>
                  </a:cxn>
                  <a:cxn ang="T13">
                    <a:pos x="T6" y="T7"/>
                  </a:cxn>
                  <a:cxn ang="T14">
                    <a:pos x="T8" y="T9"/>
                  </a:cxn>
                </a:cxnLst>
                <a:rect l="T15" t="T16" r="T17" b="T18"/>
                <a:pathLst>
                  <a:path w="15" h="538">
                    <a:moveTo>
                      <a:pt x="0" y="0"/>
                    </a:moveTo>
                    <a:lnTo>
                      <a:pt x="0" y="527"/>
                    </a:lnTo>
                    <a:lnTo>
                      <a:pt x="14" y="538"/>
                    </a:lnTo>
                    <a:lnTo>
                      <a:pt x="15" y="9"/>
                    </a:lnTo>
                    <a:lnTo>
                      <a:pt x="0" y="0"/>
                    </a:lnTo>
                    <a:close/>
                  </a:path>
                </a:pathLst>
              </a:custGeom>
              <a:solidFill>
                <a:srgbClr val="BF5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60" name="Freeform 295"/>
              <p:cNvSpPr>
                <a:spLocks noChangeAspect="1"/>
              </p:cNvSpPr>
              <p:nvPr/>
            </p:nvSpPr>
            <p:spPr bwMode="auto">
              <a:xfrm>
                <a:off x="1187" y="2063"/>
                <a:ext cx="17" cy="541"/>
              </a:xfrm>
              <a:custGeom>
                <a:avLst/>
                <a:gdLst>
                  <a:gd name="T0" fmla="*/ 2 w 17"/>
                  <a:gd name="T1" fmla="*/ 0 h 541"/>
                  <a:gd name="T2" fmla="*/ 0 w 17"/>
                  <a:gd name="T3" fmla="*/ 529 h 541"/>
                  <a:gd name="T4" fmla="*/ 17 w 17"/>
                  <a:gd name="T5" fmla="*/ 541 h 541"/>
                  <a:gd name="T6" fmla="*/ 15 w 17"/>
                  <a:gd name="T7" fmla="*/ 6 h 541"/>
                  <a:gd name="T8" fmla="*/ 2 w 17"/>
                  <a:gd name="T9" fmla="*/ 0 h 541"/>
                  <a:gd name="T10" fmla="*/ 0 60000 65536"/>
                  <a:gd name="T11" fmla="*/ 0 60000 65536"/>
                  <a:gd name="T12" fmla="*/ 0 60000 65536"/>
                  <a:gd name="T13" fmla="*/ 0 60000 65536"/>
                  <a:gd name="T14" fmla="*/ 0 60000 65536"/>
                  <a:gd name="T15" fmla="*/ 0 w 17"/>
                  <a:gd name="T16" fmla="*/ 0 h 541"/>
                  <a:gd name="T17" fmla="*/ 17 w 17"/>
                  <a:gd name="T18" fmla="*/ 541 h 541"/>
                </a:gdLst>
                <a:ahLst/>
                <a:cxnLst>
                  <a:cxn ang="T10">
                    <a:pos x="T0" y="T1"/>
                  </a:cxn>
                  <a:cxn ang="T11">
                    <a:pos x="T2" y="T3"/>
                  </a:cxn>
                  <a:cxn ang="T12">
                    <a:pos x="T4" y="T5"/>
                  </a:cxn>
                  <a:cxn ang="T13">
                    <a:pos x="T6" y="T7"/>
                  </a:cxn>
                  <a:cxn ang="T14">
                    <a:pos x="T8" y="T9"/>
                  </a:cxn>
                </a:cxnLst>
                <a:rect l="T15" t="T16" r="T17" b="T18"/>
                <a:pathLst>
                  <a:path w="17" h="541">
                    <a:moveTo>
                      <a:pt x="2" y="0"/>
                    </a:moveTo>
                    <a:lnTo>
                      <a:pt x="0" y="529"/>
                    </a:lnTo>
                    <a:lnTo>
                      <a:pt x="17" y="541"/>
                    </a:lnTo>
                    <a:lnTo>
                      <a:pt x="15" y="6"/>
                    </a:lnTo>
                    <a:lnTo>
                      <a:pt x="2" y="0"/>
                    </a:lnTo>
                    <a:close/>
                  </a:path>
                </a:pathLst>
              </a:custGeom>
              <a:solidFill>
                <a:srgbClr val="BF5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sp>
        <p:nvSpPr>
          <p:cNvPr id="168" name="Rectangle 296"/>
          <p:cNvSpPr>
            <a:spLocks noChangeAspect="1" noChangeArrowheads="1"/>
          </p:cNvSpPr>
          <p:nvPr/>
        </p:nvSpPr>
        <p:spPr bwMode="auto">
          <a:xfrm>
            <a:off x="4899106" y="2436177"/>
            <a:ext cx="862417" cy="1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lnSpc>
                <a:spcPct val="80000"/>
              </a:lnSpc>
              <a:spcBef>
                <a:spcPct val="20000"/>
              </a:spcBef>
            </a:pPr>
            <a:r>
              <a:rPr lang="en-US" sz="1100" dirty="0" smtClean="0">
                <a:solidFill>
                  <a:srgbClr val="000000"/>
                </a:solidFill>
                <a:latin typeface="+mj-lt"/>
              </a:rPr>
              <a:t>MBS Beacon </a:t>
            </a:r>
            <a:endParaRPr lang="en-US" sz="1100" dirty="0">
              <a:latin typeface="+mj-lt"/>
            </a:endParaRPr>
          </a:p>
        </p:txBody>
      </p:sp>
      <p:grpSp>
        <p:nvGrpSpPr>
          <p:cNvPr id="169" name="Group 297"/>
          <p:cNvGrpSpPr>
            <a:grpSpLocks noChangeAspect="1"/>
          </p:cNvGrpSpPr>
          <p:nvPr/>
        </p:nvGrpSpPr>
        <p:grpSpPr bwMode="auto">
          <a:xfrm>
            <a:off x="5164252" y="2631440"/>
            <a:ext cx="284163" cy="885825"/>
            <a:chOff x="2657" y="2634"/>
            <a:chExt cx="219" cy="781"/>
          </a:xfrm>
        </p:grpSpPr>
        <p:sp>
          <p:nvSpPr>
            <p:cNvPr id="170" name="Freeform 298"/>
            <p:cNvSpPr>
              <a:spLocks noChangeAspect="1"/>
            </p:cNvSpPr>
            <p:nvPr/>
          </p:nvSpPr>
          <p:spPr bwMode="auto">
            <a:xfrm>
              <a:off x="2745" y="2785"/>
              <a:ext cx="42" cy="68"/>
            </a:xfrm>
            <a:custGeom>
              <a:avLst/>
              <a:gdLst>
                <a:gd name="T0" fmla="*/ 1 w 72"/>
                <a:gd name="T1" fmla="*/ 1 h 116"/>
                <a:gd name="T2" fmla="*/ 1 w 72"/>
                <a:gd name="T3" fmla="*/ 0 h 116"/>
                <a:gd name="T4" fmla="*/ 1 w 72"/>
                <a:gd name="T5" fmla="*/ 1 h 116"/>
                <a:gd name="T6" fmla="*/ 1 w 72"/>
                <a:gd name="T7" fmla="*/ 1 h 116"/>
                <a:gd name="T8" fmla="*/ 1 w 72"/>
                <a:gd name="T9" fmla="*/ 1 h 116"/>
                <a:gd name="T10" fmla="*/ 0 w 72"/>
                <a:gd name="T11" fmla="*/ 1 h 116"/>
                <a:gd name="T12" fmla="*/ 1 w 72"/>
                <a:gd name="T13" fmla="*/ 1 h 116"/>
                <a:gd name="T14" fmla="*/ 0 60000 65536"/>
                <a:gd name="T15" fmla="*/ 0 60000 65536"/>
                <a:gd name="T16" fmla="*/ 0 60000 65536"/>
                <a:gd name="T17" fmla="*/ 0 60000 65536"/>
                <a:gd name="T18" fmla="*/ 0 60000 65536"/>
                <a:gd name="T19" fmla="*/ 0 60000 65536"/>
                <a:gd name="T20" fmla="*/ 0 60000 65536"/>
                <a:gd name="T21" fmla="*/ 0 w 72"/>
                <a:gd name="T22" fmla="*/ 0 h 116"/>
                <a:gd name="T23" fmla="*/ 72 w 72"/>
                <a:gd name="T24" fmla="*/ 116 h 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116">
                  <a:moveTo>
                    <a:pt x="13" y="22"/>
                  </a:moveTo>
                  <a:lnTo>
                    <a:pt x="37" y="0"/>
                  </a:lnTo>
                  <a:lnTo>
                    <a:pt x="59" y="22"/>
                  </a:lnTo>
                  <a:lnTo>
                    <a:pt x="72" y="94"/>
                  </a:lnTo>
                  <a:lnTo>
                    <a:pt x="37" y="116"/>
                  </a:lnTo>
                  <a:lnTo>
                    <a:pt x="0" y="94"/>
                  </a:lnTo>
                  <a:lnTo>
                    <a:pt x="13" y="22"/>
                  </a:lnTo>
                  <a:close/>
                </a:path>
              </a:pathLst>
            </a:custGeom>
            <a:solidFill>
              <a:srgbClr val="FFFFFF"/>
            </a:solidFill>
            <a:ln w="12700">
              <a:solidFill>
                <a:srgbClr val="000000"/>
              </a:solidFill>
              <a:round/>
              <a:headEnd/>
              <a:tailEnd/>
            </a:ln>
          </p:spPr>
          <p:txBody>
            <a:bodyPr/>
            <a:lstStyle/>
            <a:p>
              <a:endParaRPr lang="en-US" dirty="0"/>
            </a:p>
          </p:txBody>
        </p:sp>
        <p:sp>
          <p:nvSpPr>
            <p:cNvPr id="171" name="Freeform 299"/>
            <p:cNvSpPr>
              <a:spLocks noChangeAspect="1"/>
            </p:cNvSpPr>
            <p:nvPr/>
          </p:nvSpPr>
          <p:spPr bwMode="auto">
            <a:xfrm>
              <a:off x="2657" y="3305"/>
              <a:ext cx="219" cy="54"/>
            </a:xfrm>
            <a:custGeom>
              <a:avLst/>
              <a:gdLst>
                <a:gd name="T0" fmla="*/ 0 w 375"/>
                <a:gd name="T1" fmla="*/ 1 h 93"/>
                <a:gd name="T2" fmla="*/ 1 w 375"/>
                <a:gd name="T3" fmla="*/ 0 h 93"/>
                <a:gd name="T4" fmla="*/ 1 w 375"/>
                <a:gd name="T5" fmla="*/ 1 h 93"/>
                <a:gd name="T6" fmla="*/ 0 60000 65536"/>
                <a:gd name="T7" fmla="*/ 0 60000 65536"/>
                <a:gd name="T8" fmla="*/ 0 60000 65536"/>
                <a:gd name="T9" fmla="*/ 0 w 375"/>
                <a:gd name="T10" fmla="*/ 0 h 93"/>
                <a:gd name="T11" fmla="*/ 375 w 375"/>
                <a:gd name="T12" fmla="*/ 93 h 93"/>
              </a:gdLst>
              <a:ahLst/>
              <a:cxnLst>
                <a:cxn ang="T6">
                  <a:pos x="T0" y="T1"/>
                </a:cxn>
                <a:cxn ang="T7">
                  <a:pos x="T2" y="T3"/>
                </a:cxn>
                <a:cxn ang="T8">
                  <a:pos x="T4" y="T5"/>
                </a:cxn>
              </a:cxnLst>
              <a:rect l="T9" t="T10" r="T11" b="T12"/>
              <a:pathLst>
                <a:path w="375" h="93">
                  <a:moveTo>
                    <a:pt x="0" y="93"/>
                  </a:moveTo>
                  <a:lnTo>
                    <a:pt x="188" y="0"/>
                  </a:lnTo>
                  <a:lnTo>
                    <a:pt x="375" y="93"/>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72" name="Freeform 300"/>
            <p:cNvSpPr>
              <a:spLocks noChangeAspect="1"/>
            </p:cNvSpPr>
            <p:nvPr/>
          </p:nvSpPr>
          <p:spPr bwMode="auto">
            <a:xfrm>
              <a:off x="2657" y="2757"/>
              <a:ext cx="219" cy="658"/>
            </a:xfrm>
            <a:custGeom>
              <a:avLst/>
              <a:gdLst>
                <a:gd name="T0" fmla="*/ 1 w 375"/>
                <a:gd name="T1" fmla="*/ 0 h 1126"/>
                <a:gd name="T2" fmla="*/ 1 w 375"/>
                <a:gd name="T3" fmla="*/ 1 h 1126"/>
                <a:gd name="T4" fmla="*/ 0 w 375"/>
                <a:gd name="T5" fmla="*/ 1 h 1126"/>
                <a:gd name="T6" fmla="*/ 1 w 375"/>
                <a:gd name="T7" fmla="*/ 0 h 1126"/>
                <a:gd name="T8" fmla="*/ 1 w 375"/>
                <a:gd name="T9" fmla="*/ 1 h 1126"/>
                <a:gd name="T10" fmla="*/ 1 w 375"/>
                <a:gd name="T11" fmla="*/ 1 h 1126"/>
                <a:gd name="T12" fmla="*/ 0 60000 65536"/>
                <a:gd name="T13" fmla="*/ 0 60000 65536"/>
                <a:gd name="T14" fmla="*/ 0 60000 65536"/>
                <a:gd name="T15" fmla="*/ 0 60000 65536"/>
                <a:gd name="T16" fmla="*/ 0 60000 65536"/>
                <a:gd name="T17" fmla="*/ 0 60000 65536"/>
                <a:gd name="T18" fmla="*/ 0 w 375"/>
                <a:gd name="T19" fmla="*/ 0 h 1126"/>
                <a:gd name="T20" fmla="*/ 375 w 375"/>
                <a:gd name="T21" fmla="*/ 1126 h 1126"/>
              </a:gdLst>
              <a:ahLst/>
              <a:cxnLst>
                <a:cxn ang="T12">
                  <a:pos x="T0" y="T1"/>
                </a:cxn>
                <a:cxn ang="T13">
                  <a:pos x="T2" y="T3"/>
                </a:cxn>
                <a:cxn ang="T14">
                  <a:pos x="T4" y="T5"/>
                </a:cxn>
                <a:cxn ang="T15">
                  <a:pos x="T6" y="T7"/>
                </a:cxn>
                <a:cxn ang="T16">
                  <a:pos x="T8" y="T9"/>
                </a:cxn>
                <a:cxn ang="T17">
                  <a:pos x="T10" y="T11"/>
                </a:cxn>
              </a:cxnLst>
              <a:rect l="T18" t="T19" r="T20" b="T21"/>
              <a:pathLst>
                <a:path w="375" h="1126">
                  <a:moveTo>
                    <a:pt x="188" y="0"/>
                  </a:moveTo>
                  <a:lnTo>
                    <a:pt x="188" y="1126"/>
                  </a:lnTo>
                  <a:lnTo>
                    <a:pt x="0" y="1032"/>
                  </a:lnTo>
                  <a:lnTo>
                    <a:pt x="188" y="0"/>
                  </a:lnTo>
                  <a:lnTo>
                    <a:pt x="375" y="1032"/>
                  </a:lnTo>
                  <a:lnTo>
                    <a:pt x="188" y="1126"/>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73" name="Freeform 301"/>
            <p:cNvSpPr>
              <a:spLocks noChangeAspect="1"/>
            </p:cNvSpPr>
            <p:nvPr/>
          </p:nvSpPr>
          <p:spPr bwMode="auto">
            <a:xfrm>
              <a:off x="2738" y="2907"/>
              <a:ext cx="56" cy="14"/>
            </a:xfrm>
            <a:custGeom>
              <a:avLst/>
              <a:gdLst>
                <a:gd name="T0" fmla="*/ 0 w 94"/>
                <a:gd name="T1" fmla="*/ 0 h 24"/>
                <a:gd name="T2" fmla="*/ 1 w 94"/>
                <a:gd name="T3" fmla="*/ 1 h 24"/>
                <a:gd name="T4" fmla="*/ 1 w 94"/>
                <a:gd name="T5" fmla="*/ 0 h 24"/>
                <a:gd name="T6" fmla="*/ 0 60000 65536"/>
                <a:gd name="T7" fmla="*/ 0 60000 65536"/>
                <a:gd name="T8" fmla="*/ 0 60000 65536"/>
                <a:gd name="T9" fmla="*/ 0 w 94"/>
                <a:gd name="T10" fmla="*/ 0 h 24"/>
                <a:gd name="T11" fmla="*/ 94 w 94"/>
                <a:gd name="T12" fmla="*/ 24 h 24"/>
              </a:gdLst>
              <a:ahLst/>
              <a:cxnLst>
                <a:cxn ang="T6">
                  <a:pos x="T0" y="T1"/>
                </a:cxn>
                <a:cxn ang="T7">
                  <a:pos x="T2" y="T3"/>
                </a:cxn>
                <a:cxn ang="T8">
                  <a:pos x="T4" y="T5"/>
                </a:cxn>
              </a:cxnLst>
              <a:rect l="T9" t="T10" r="T11" b="T12"/>
              <a:pathLst>
                <a:path w="94" h="24">
                  <a:moveTo>
                    <a:pt x="0" y="0"/>
                  </a:moveTo>
                  <a:lnTo>
                    <a:pt x="48" y="24"/>
                  </a:lnTo>
                  <a:lnTo>
                    <a:pt x="9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74" name="Freeform 302"/>
            <p:cNvSpPr>
              <a:spLocks noChangeAspect="1"/>
            </p:cNvSpPr>
            <p:nvPr/>
          </p:nvSpPr>
          <p:spPr bwMode="auto">
            <a:xfrm>
              <a:off x="2729" y="2958"/>
              <a:ext cx="73" cy="19"/>
            </a:xfrm>
            <a:custGeom>
              <a:avLst/>
              <a:gdLst>
                <a:gd name="T0" fmla="*/ 0 w 126"/>
                <a:gd name="T1" fmla="*/ 0 h 32"/>
                <a:gd name="T2" fmla="*/ 1 w 126"/>
                <a:gd name="T3" fmla="*/ 1 h 32"/>
                <a:gd name="T4" fmla="*/ 1 w 126"/>
                <a:gd name="T5" fmla="*/ 0 h 32"/>
                <a:gd name="T6" fmla="*/ 0 60000 65536"/>
                <a:gd name="T7" fmla="*/ 0 60000 65536"/>
                <a:gd name="T8" fmla="*/ 0 60000 65536"/>
                <a:gd name="T9" fmla="*/ 0 w 126"/>
                <a:gd name="T10" fmla="*/ 0 h 32"/>
                <a:gd name="T11" fmla="*/ 126 w 126"/>
                <a:gd name="T12" fmla="*/ 32 h 32"/>
              </a:gdLst>
              <a:ahLst/>
              <a:cxnLst>
                <a:cxn ang="T6">
                  <a:pos x="T0" y="T1"/>
                </a:cxn>
                <a:cxn ang="T7">
                  <a:pos x="T2" y="T3"/>
                </a:cxn>
                <a:cxn ang="T8">
                  <a:pos x="T4" y="T5"/>
                </a:cxn>
              </a:cxnLst>
              <a:rect l="T9" t="T10" r="T11" b="T12"/>
              <a:pathLst>
                <a:path w="126" h="32">
                  <a:moveTo>
                    <a:pt x="0" y="0"/>
                  </a:moveTo>
                  <a:lnTo>
                    <a:pt x="64" y="32"/>
                  </a:lnTo>
                  <a:lnTo>
                    <a:pt x="126"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75" name="Freeform 303"/>
            <p:cNvSpPr>
              <a:spLocks noChangeAspect="1"/>
            </p:cNvSpPr>
            <p:nvPr/>
          </p:nvSpPr>
          <p:spPr bwMode="auto">
            <a:xfrm>
              <a:off x="2720" y="3007"/>
              <a:ext cx="89" cy="25"/>
            </a:xfrm>
            <a:custGeom>
              <a:avLst/>
              <a:gdLst>
                <a:gd name="T0" fmla="*/ 0 w 154"/>
                <a:gd name="T1" fmla="*/ 1 h 42"/>
                <a:gd name="T2" fmla="*/ 1 w 154"/>
                <a:gd name="T3" fmla="*/ 1 h 42"/>
                <a:gd name="T4" fmla="*/ 1 w 154"/>
                <a:gd name="T5" fmla="*/ 0 h 42"/>
                <a:gd name="T6" fmla="*/ 0 60000 65536"/>
                <a:gd name="T7" fmla="*/ 0 60000 65536"/>
                <a:gd name="T8" fmla="*/ 0 60000 65536"/>
                <a:gd name="T9" fmla="*/ 0 w 154"/>
                <a:gd name="T10" fmla="*/ 0 h 42"/>
                <a:gd name="T11" fmla="*/ 154 w 154"/>
                <a:gd name="T12" fmla="*/ 42 h 42"/>
              </a:gdLst>
              <a:ahLst/>
              <a:cxnLst>
                <a:cxn ang="T6">
                  <a:pos x="T0" y="T1"/>
                </a:cxn>
                <a:cxn ang="T7">
                  <a:pos x="T2" y="T3"/>
                </a:cxn>
                <a:cxn ang="T8">
                  <a:pos x="T4" y="T5"/>
                </a:cxn>
              </a:cxnLst>
              <a:rect l="T9" t="T10" r="T11" b="T12"/>
              <a:pathLst>
                <a:path w="154" h="42">
                  <a:moveTo>
                    <a:pt x="0" y="3"/>
                  </a:moveTo>
                  <a:lnTo>
                    <a:pt x="79" y="42"/>
                  </a:lnTo>
                  <a:lnTo>
                    <a:pt x="15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76" name="Freeform 304"/>
            <p:cNvSpPr>
              <a:spLocks noChangeAspect="1"/>
            </p:cNvSpPr>
            <p:nvPr/>
          </p:nvSpPr>
          <p:spPr bwMode="auto">
            <a:xfrm>
              <a:off x="2711" y="3060"/>
              <a:ext cx="109" cy="26"/>
            </a:xfrm>
            <a:custGeom>
              <a:avLst/>
              <a:gdLst>
                <a:gd name="T0" fmla="*/ 0 w 187"/>
                <a:gd name="T1" fmla="*/ 0 h 46"/>
                <a:gd name="T2" fmla="*/ 1 w 187"/>
                <a:gd name="T3" fmla="*/ 1 h 46"/>
                <a:gd name="T4" fmla="*/ 1 w 187"/>
                <a:gd name="T5" fmla="*/ 0 h 46"/>
                <a:gd name="T6" fmla="*/ 0 60000 65536"/>
                <a:gd name="T7" fmla="*/ 0 60000 65536"/>
                <a:gd name="T8" fmla="*/ 0 60000 65536"/>
                <a:gd name="T9" fmla="*/ 0 w 187"/>
                <a:gd name="T10" fmla="*/ 0 h 46"/>
                <a:gd name="T11" fmla="*/ 187 w 187"/>
                <a:gd name="T12" fmla="*/ 46 h 46"/>
              </a:gdLst>
              <a:ahLst/>
              <a:cxnLst>
                <a:cxn ang="T6">
                  <a:pos x="T0" y="T1"/>
                </a:cxn>
                <a:cxn ang="T7">
                  <a:pos x="T2" y="T3"/>
                </a:cxn>
                <a:cxn ang="T8">
                  <a:pos x="T4" y="T5"/>
                </a:cxn>
              </a:cxnLst>
              <a:rect l="T9" t="T10" r="T11" b="T12"/>
              <a:pathLst>
                <a:path w="187" h="46">
                  <a:moveTo>
                    <a:pt x="0" y="0"/>
                  </a:moveTo>
                  <a:lnTo>
                    <a:pt x="94" y="46"/>
                  </a:lnTo>
                  <a:lnTo>
                    <a:pt x="187"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77" name="Freeform 305"/>
            <p:cNvSpPr>
              <a:spLocks noChangeAspect="1"/>
            </p:cNvSpPr>
            <p:nvPr/>
          </p:nvSpPr>
          <p:spPr bwMode="auto">
            <a:xfrm>
              <a:off x="2701" y="3109"/>
              <a:ext cx="128" cy="31"/>
            </a:xfrm>
            <a:custGeom>
              <a:avLst/>
              <a:gdLst>
                <a:gd name="T0" fmla="*/ 0 w 219"/>
                <a:gd name="T1" fmla="*/ 0 h 55"/>
                <a:gd name="T2" fmla="*/ 1 w 219"/>
                <a:gd name="T3" fmla="*/ 1 h 55"/>
                <a:gd name="T4" fmla="*/ 1 w 219"/>
                <a:gd name="T5" fmla="*/ 0 h 55"/>
                <a:gd name="T6" fmla="*/ 0 60000 65536"/>
                <a:gd name="T7" fmla="*/ 0 60000 65536"/>
                <a:gd name="T8" fmla="*/ 0 60000 65536"/>
                <a:gd name="T9" fmla="*/ 0 w 219"/>
                <a:gd name="T10" fmla="*/ 0 h 55"/>
                <a:gd name="T11" fmla="*/ 219 w 219"/>
                <a:gd name="T12" fmla="*/ 55 h 55"/>
              </a:gdLst>
              <a:ahLst/>
              <a:cxnLst>
                <a:cxn ang="T6">
                  <a:pos x="T0" y="T1"/>
                </a:cxn>
                <a:cxn ang="T7">
                  <a:pos x="T2" y="T3"/>
                </a:cxn>
                <a:cxn ang="T8">
                  <a:pos x="T4" y="T5"/>
                </a:cxn>
              </a:cxnLst>
              <a:rect l="T9" t="T10" r="T11" b="T12"/>
              <a:pathLst>
                <a:path w="219" h="55">
                  <a:moveTo>
                    <a:pt x="0" y="0"/>
                  </a:moveTo>
                  <a:lnTo>
                    <a:pt x="111" y="55"/>
                  </a:lnTo>
                  <a:lnTo>
                    <a:pt x="219"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78" name="Freeform 306"/>
            <p:cNvSpPr>
              <a:spLocks noChangeAspect="1"/>
            </p:cNvSpPr>
            <p:nvPr/>
          </p:nvSpPr>
          <p:spPr bwMode="auto">
            <a:xfrm>
              <a:off x="2692" y="3158"/>
              <a:ext cx="145" cy="38"/>
            </a:xfrm>
            <a:custGeom>
              <a:avLst/>
              <a:gdLst>
                <a:gd name="T0" fmla="*/ 0 w 248"/>
                <a:gd name="T1" fmla="*/ 1 h 65"/>
                <a:gd name="T2" fmla="*/ 1 w 248"/>
                <a:gd name="T3" fmla="*/ 1 h 65"/>
                <a:gd name="T4" fmla="*/ 1 w 248"/>
                <a:gd name="T5" fmla="*/ 0 h 65"/>
                <a:gd name="T6" fmla="*/ 0 60000 65536"/>
                <a:gd name="T7" fmla="*/ 0 60000 65536"/>
                <a:gd name="T8" fmla="*/ 0 60000 65536"/>
                <a:gd name="T9" fmla="*/ 0 w 248"/>
                <a:gd name="T10" fmla="*/ 0 h 65"/>
                <a:gd name="T11" fmla="*/ 248 w 248"/>
                <a:gd name="T12" fmla="*/ 65 h 65"/>
              </a:gdLst>
              <a:ahLst/>
              <a:cxnLst>
                <a:cxn ang="T6">
                  <a:pos x="T0" y="T1"/>
                </a:cxn>
                <a:cxn ang="T7">
                  <a:pos x="T2" y="T3"/>
                </a:cxn>
                <a:cxn ang="T8">
                  <a:pos x="T4" y="T5"/>
                </a:cxn>
              </a:cxnLst>
              <a:rect l="T9" t="T10" r="T11" b="T12"/>
              <a:pathLst>
                <a:path w="248" h="65">
                  <a:moveTo>
                    <a:pt x="0" y="2"/>
                  </a:moveTo>
                  <a:lnTo>
                    <a:pt x="126" y="65"/>
                  </a:lnTo>
                  <a:lnTo>
                    <a:pt x="248"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79" name="Freeform 307"/>
            <p:cNvSpPr>
              <a:spLocks noChangeAspect="1"/>
            </p:cNvSpPr>
            <p:nvPr/>
          </p:nvSpPr>
          <p:spPr bwMode="auto">
            <a:xfrm>
              <a:off x="2683" y="3210"/>
              <a:ext cx="165" cy="40"/>
            </a:xfrm>
            <a:custGeom>
              <a:avLst/>
              <a:gdLst>
                <a:gd name="T0" fmla="*/ 0 w 282"/>
                <a:gd name="T1" fmla="*/ 0 h 70"/>
                <a:gd name="T2" fmla="*/ 1 w 282"/>
                <a:gd name="T3" fmla="*/ 1 h 70"/>
                <a:gd name="T4" fmla="*/ 1 w 282"/>
                <a:gd name="T5" fmla="*/ 0 h 70"/>
                <a:gd name="T6" fmla="*/ 0 60000 65536"/>
                <a:gd name="T7" fmla="*/ 0 60000 65536"/>
                <a:gd name="T8" fmla="*/ 0 60000 65536"/>
                <a:gd name="T9" fmla="*/ 0 w 282"/>
                <a:gd name="T10" fmla="*/ 0 h 70"/>
                <a:gd name="T11" fmla="*/ 282 w 282"/>
                <a:gd name="T12" fmla="*/ 70 h 70"/>
              </a:gdLst>
              <a:ahLst/>
              <a:cxnLst>
                <a:cxn ang="T6">
                  <a:pos x="T0" y="T1"/>
                </a:cxn>
                <a:cxn ang="T7">
                  <a:pos x="T2" y="T3"/>
                </a:cxn>
                <a:cxn ang="T8">
                  <a:pos x="T4" y="T5"/>
                </a:cxn>
              </a:cxnLst>
              <a:rect l="T9" t="T10" r="T11" b="T12"/>
              <a:pathLst>
                <a:path w="282" h="70">
                  <a:moveTo>
                    <a:pt x="0" y="0"/>
                  </a:moveTo>
                  <a:lnTo>
                    <a:pt x="142" y="70"/>
                  </a:lnTo>
                  <a:lnTo>
                    <a:pt x="282"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0" name="Freeform 308"/>
            <p:cNvSpPr>
              <a:spLocks noChangeAspect="1"/>
            </p:cNvSpPr>
            <p:nvPr/>
          </p:nvSpPr>
          <p:spPr bwMode="auto">
            <a:xfrm>
              <a:off x="2675" y="3259"/>
              <a:ext cx="182" cy="46"/>
            </a:xfrm>
            <a:custGeom>
              <a:avLst/>
              <a:gdLst>
                <a:gd name="T0" fmla="*/ 0 w 314"/>
                <a:gd name="T1" fmla="*/ 0 h 78"/>
                <a:gd name="T2" fmla="*/ 1 w 314"/>
                <a:gd name="T3" fmla="*/ 1 h 78"/>
                <a:gd name="T4" fmla="*/ 1 w 314"/>
                <a:gd name="T5" fmla="*/ 0 h 78"/>
                <a:gd name="T6" fmla="*/ 0 60000 65536"/>
                <a:gd name="T7" fmla="*/ 0 60000 65536"/>
                <a:gd name="T8" fmla="*/ 0 60000 65536"/>
                <a:gd name="T9" fmla="*/ 0 w 314"/>
                <a:gd name="T10" fmla="*/ 0 h 78"/>
                <a:gd name="T11" fmla="*/ 314 w 314"/>
                <a:gd name="T12" fmla="*/ 78 h 78"/>
              </a:gdLst>
              <a:ahLst/>
              <a:cxnLst>
                <a:cxn ang="T6">
                  <a:pos x="T0" y="T1"/>
                </a:cxn>
                <a:cxn ang="T7">
                  <a:pos x="T2" y="T3"/>
                </a:cxn>
                <a:cxn ang="T8">
                  <a:pos x="T4" y="T5"/>
                </a:cxn>
              </a:cxnLst>
              <a:rect l="T9" t="T10" r="T11" b="T12"/>
              <a:pathLst>
                <a:path w="314" h="78">
                  <a:moveTo>
                    <a:pt x="0" y="0"/>
                  </a:moveTo>
                  <a:lnTo>
                    <a:pt x="158" y="78"/>
                  </a:lnTo>
                  <a:lnTo>
                    <a:pt x="31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1" name="Freeform 309"/>
            <p:cNvSpPr>
              <a:spLocks noChangeAspect="1"/>
            </p:cNvSpPr>
            <p:nvPr/>
          </p:nvSpPr>
          <p:spPr bwMode="auto">
            <a:xfrm>
              <a:off x="2666" y="3308"/>
              <a:ext cx="198" cy="51"/>
            </a:xfrm>
            <a:custGeom>
              <a:avLst/>
              <a:gdLst>
                <a:gd name="T0" fmla="*/ 0 w 341"/>
                <a:gd name="T1" fmla="*/ 1 h 87"/>
                <a:gd name="T2" fmla="*/ 1 w 341"/>
                <a:gd name="T3" fmla="*/ 1 h 87"/>
                <a:gd name="T4" fmla="*/ 1 w 341"/>
                <a:gd name="T5" fmla="*/ 0 h 87"/>
                <a:gd name="T6" fmla="*/ 0 60000 65536"/>
                <a:gd name="T7" fmla="*/ 0 60000 65536"/>
                <a:gd name="T8" fmla="*/ 0 60000 65536"/>
                <a:gd name="T9" fmla="*/ 0 w 341"/>
                <a:gd name="T10" fmla="*/ 0 h 87"/>
                <a:gd name="T11" fmla="*/ 341 w 341"/>
                <a:gd name="T12" fmla="*/ 87 h 87"/>
              </a:gdLst>
              <a:ahLst/>
              <a:cxnLst>
                <a:cxn ang="T6">
                  <a:pos x="T0" y="T1"/>
                </a:cxn>
                <a:cxn ang="T7">
                  <a:pos x="T2" y="T3"/>
                </a:cxn>
                <a:cxn ang="T8">
                  <a:pos x="T4" y="T5"/>
                </a:cxn>
              </a:cxnLst>
              <a:rect l="T9" t="T10" r="T11" b="T12"/>
              <a:pathLst>
                <a:path w="341" h="87">
                  <a:moveTo>
                    <a:pt x="0" y="1"/>
                  </a:moveTo>
                  <a:lnTo>
                    <a:pt x="173" y="87"/>
                  </a:lnTo>
                  <a:lnTo>
                    <a:pt x="341"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2" name="Freeform 310"/>
            <p:cNvSpPr>
              <a:spLocks noChangeAspect="1"/>
            </p:cNvSpPr>
            <p:nvPr/>
          </p:nvSpPr>
          <p:spPr bwMode="auto">
            <a:xfrm>
              <a:off x="2657" y="2730"/>
              <a:ext cx="81" cy="27"/>
            </a:xfrm>
            <a:custGeom>
              <a:avLst/>
              <a:gdLst>
                <a:gd name="T0" fmla="*/ 1 w 140"/>
                <a:gd name="T1" fmla="*/ 1 h 46"/>
                <a:gd name="T2" fmla="*/ 1 w 140"/>
                <a:gd name="T3" fmla="*/ 1 h 46"/>
                <a:gd name="T4" fmla="*/ 1 w 140"/>
                <a:gd name="T5" fmla="*/ 1 h 46"/>
                <a:gd name="T6" fmla="*/ 0 w 140"/>
                <a:gd name="T7" fmla="*/ 0 h 46"/>
                <a:gd name="T8" fmla="*/ 0 60000 65536"/>
                <a:gd name="T9" fmla="*/ 0 60000 65536"/>
                <a:gd name="T10" fmla="*/ 0 60000 65536"/>
                <a:gd name="T11" fmla="*/ 0 60000 65536"/>
                <a:gd name="T12" fmla="*/ 0 w 140"/>
                <a:gd name="T13" fmla="*/ 0 h 46"/>
                <a:gd name="T14" fmla="*/ 140 w 140"/>
                <a:gd name="T15" fmla="*/ 46 h 46"/>
              </a:gdLst>
              <a:ahLst/>
              <a:cxnLst>
                <a:cxn ang="T8">
                  <a:pos x="T0" y="T1"/>
                </a:cxn>
                <a:cxn ang="T9">
                  <a:pos x="T2" y="T3"/>
                </a:cxn>
                <a:cxn ang="T10">
                  <a:pos x="T4" y="T5"/>
                </a:cxn>
                <a:cxn ang="T11">
                  <a:pos x="T6" y="T7"/>
                </a:cxn>
              </a:cxnLst>
              <a:rect l="T12" t="T13" r="T14" b="T15"/>
              <a:pathLst>
                <a:path w="140" h="46">
                  <a:moveTo>
                    <a:pt x="140" y="46"/>
                  </a:moveTo>
                  <a:lnTo>
                    <a:pt x="45" y="39"/>
                  </a:lnTo>
                  <a:lnTo>
                    <a:pt x="95" y="6"/>
                  </a:lnTo>
                  <a:lnTo>
                    <a:pt x="0"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3" name="Freeform 311"/>
            <p:cNvSpPr>
              <a:spLocks noChangeAspect="1"/>
            </p:cNvSpPr>
            <p:nvPr/>
          </p:nvSpPr>
          <p:spPr bwMode="auto">
            <a:xfrm>
              <a:off x="2780" y="2727"/>
              <a:ext cx="96" cy="33"/>
            </a:xfrm>
            <a:custGeom>
              <a:avLst/>
              <a:gdLst>
                <a:gd name="T0" fmla="*/ 1 w 165"/>
                <a:gd name="T1" fmla="*/ 1 h 56"/>
                <a:gd name="T2" fmla="*/ 1 w 165"/>
                <a:gd name="T3" fmla="*/ 1 h 56"/>
                <a:gd name="T4" fmla="*/ 1 w 165"/>
                <a:gd name="T5" fmla="*/ 0 h 56"/>
                <a:gd name="T6" fmla="*/ 0 w 165"/>
                <a:gd name="T7" fmla="*/ 1 h 56"/>
                <a:gd name="T8" fmla="*/ 0 60000 65536"/>
                <a:gd name="T9" fmla="*/ 0 60000 65536"/>
                <a:gd name="T10" fmla="*/ 0 60000 65536"/>
                <a:gd name="T11" fmla="*/ 0 60000 65536"/>
                <a:gd name="T12" fmla="*/ 0 w 165"/>
                <a:gd name="T13" fmla="*/ 0 h 56"/>
                <a:gd name="T14" fmla="*/ 165 w 165"/>
                <a:gd name="T15" fmla="*/ 56 h 56"/>
              </a:gdLst>
              <a:ahLst/>
              <a:cxnLst>
                <a:cxn ang="T8">
                  <a:pos x="T0" y="T1"/>
                </a:cxn>
                <a:cxn ang="T9">
                  <a:pos x="T2" y="T3"/>
                </a:cxn>
                <a:cxn ang="T10">
                  <a:pos x="T4" y="T5"/>
                </a:cxn>
                <a:cxn ang="T11">
                  <a:pos x="T6" y="T7"/>
                </a:cxn>
              </a:cxnLst>
              <a:rect l="T12" t="T13" r="T14" b="T15"/>
              <a:pathLst>
                <a:path w="165" h="56">
                  <a:moveTo>
                    <a:pt x="165" y="5"/>
                  </a:moveTo>
                  <a:lnTo>
                    <a:pt x="69" y="56"/>
                  </a:lnTo>
                  <a:lnTo>
                    <a:pt x="96" y="0"/>
                  </a:lnTo>
                  <a:lnTo>
                    <a:pt x="0" y="51"/>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4" name="Freeform 312"/>
            <p:cNvSpPr>
              <a:spLocks noChangeAspect="1"/>
            </p:cNvSpPr>
            <p:nvPr/>
          </p:nvSpPr>
          <p:spPr bwMode="auto">
            <a:xfrm>
              <a:off x="2752" y="2634"/>
              <a:ext cx="28" cy="110"/>
            </a:xfrm>
            <a:custGeom>
              <a:avLst/>
              <a:gdLst>
                <a:gd name="T0" fmla="*/ 1 w 46"/>
                <a:gd name="T1" fmla="*/ 1 h 188"/>
                <a:gd name="T2" fmla="*/ 0 w 46"/>
                <a:gd name="T3" fmla="*/ 1 h 188"/>
                <a:gd name="T4" fmla="*/ 1 w 46"/>
                <a:gd name="T5" fmla="*/ 1 h 188"/>
                <a:gd name="T6" fmla="*/ 1 w 46"/>
                <a:gd name="T7" fmla="*/ 0 h 188"/>
                <a:gd name="T8" fmla="*/ 0 60000 65536"/>
                <a:gd name="T9" fmla="*/ 0 60000 65536"/>
                <a:gd name="T10" fmla="*/ 0 60000 65536"/>
                <a:gd name="T11" fmla="*/ 0 60000 65536"/>
                <a:gd name="T12" fmla="*/ 0 w 46"/>
                <a:gd name="T13" fmla="*/ 0 h 188"/>
                <a:gd name="T14" fmla="*/ 46 w 46"/>
                <a:gd name="T15" fmla="*/ 188 h 188"/>
              </a:gdLst>
              <a:ahLst/>
              <a:cxnLst>
                <a:cxn ang="T8">
                  <a:pos x="T0" y="T1"/>
                </a:cxn>
                <a:cxn ang="T9">
                  <a:pos x="T2" y="T3"/>
                </a:cxn>
                <a:cxn ang="T10">
                  <a:pos x="T4" y="T5"/>
                </a:cxn>
                <a:cxn ang="T11">
                  <a:pos x="T6" y="T7"/>
                </a:cxn>
              </a:cxnLst>
              <a:rect l="T12" t="T13" r="T14" b="T15"/>
              <a:pathLst>
                <a:path w="46" h="188">
                  <a:moveTo>
                    <a:pt x="24" y="188"/>
                  </a:moveTo>
                  <a:lnTo>
                    <a:pt x="0" y="71"/>
                  </a:lnTo>
                  <a:lnTo>
                    <a:pt x="46" y="118"/>
                  </a:lnTo>
                  <a:lnTo>
                    <a:pt x="2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grpSp>
      <p:grpSp>
        <p:nvGrpSpPr>
          <p:cNvPr id="185" name="Group 313"/>
          <p:cNvGrpSpPr>
            <a:grpSpLocks noChangeAspect="1"/>
          </p:cNvGrpSpPr>
          <p:nvPr/>
        </p:nvGrpSpPr>
        <p:grpSpPr bwMode="auto">
          <a:xfrm>
            <a:off x="1330157" y="3187774"/>
            <a:ext cx="361950" cy="1114425"/>
            <a:chOff x="2657" y="2634"/>
            <a:chExt cx="219" cy="781"/>
          </a:xfrm>
        </p:grpSpPr>
        <p:sp>
          <p:nvSpPr>
            <p:cNvPr id="186" name="Freeform 314"/>
            <p:cNvSpPr>
              <a:spLocks noChangeAspect="1"/>
            </p:cNvSpPr>
            <p:nvPr/>
          </p:nvSpPr>
          <p:spPr bwMode="auto">
            <a:xfrm>
              <a:off x="2745" y="2785"/>
              <a:ext cx="42" cy="68"/>
            </a:xfrm>
            <a:custGeom>
              <a:avLst/>
              <a:gdLst>
                <a:gd name="T0" fmla="*/ 1 w 72"/>
                <a:gd name="T1" fmla="*/ 1 h 116"/>
                <a:gd name="T2" fmla="*/ 1 w 72"/>
                <a:gd name="T3" fmla="*/ 0 h 116"/>
                <a:gd name="T4" fmla="*/ 1 w 72"/>
                <a:gd name="T5" fmla="*/ 1 h 116"/>
                <a:gd name="T6" fmla="*/ 1 w 72"/>
                <a:gd name="T7" fmla="*/ 1 h 116"/>
                <a:gd name="T8" fmla="*/ 1 w 72"/>
                <a:gd name="T9" fmla="*/ 1 h 116"/>
                <a:gd name="T10" fmla="*/ 0 w 72"/>
                <a:gd name="T11" fmla="*/ 1 h 116"/>
                <a:gd name="T12" fmla="*/ 1 w 72"/>
                <a:gd name="T13" fmla="*/ 1 h 116"/>
                <a:gd name="T14" fmla="*/ 0 60000 65536"/>
                <a:gd name="T15" fmla="*/ 0 60000 65536"/>
                <a:gd name="T16" fmla="*/ 0 60000 65536"/>
                <a:gd name="T17" fmla="*/ 0 60000 65536"/>
                <a:gd name="T18" fmla="*/ 0 60000 65536"/>
                <a:gd name="T19" fmla="*/ 0 60000 65536"/>
                <a:gd name="T20" fmla="*/ 0 60000 65536"/>
                <a:gd name="T21" fmla="*/ 0 w 72"/>
                <a:gd name="T22" fmla="*/ 0 h 116"/>
                <a:gd name="T23" fmla="*/ 72 w 72"/>
                <a:gd name="T24" fmla="*/ 116 h 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116">
                  <a:moveTo>
                    <a:pt x="13" y="22"/>
                  </a:moveTo>
                  <a:lnTo>
                    <a:pt x="37" y="0"/>
                  </a:lnTo>
                  <a:lnTo>
                    <a:pt x="59" y="22"/>
                  </a:lnTo>
                  <a:lnTo>
                    <a:pt x="72" y="94"/>
                  </a:lnTo>
                  <a:lnTo>
                    <a:pt x="37" y="116"/>
                  </a:lnTo>
                  <a:lnTo>
                    <a:pt x="0" y="94"/>
                  </a:lnTo>
                  <a:lnTo>
                    <a:pt x="13" y="22"/>
                  </a:lnTo>
                  <a:close/>
                </a:path>
              </a:pathLst>
            </a:custGeom>
            <a:solidFill>
              <a:srgbClr val="FFFFFF"/>
            </a:solidFill>
            <a:ln w="12700">
              <a:solidFill>
                <a:srgbClr val="000000"/>
              </a:solidFill>
              <a:round/>
              <a:headEnd/>
              <a:tailEnd/>
            </a:ln>
          </p:spPr>
          <p:txBody>
            <a:bodyPr/>
            <a:lstStyle/>
            <a:p>
              <a:endParaRPr lang="en-US" dirty="0"/>
            </a:p>
          </p:txBody>
        </p:sp>
        <p:sp>
          <p:nvSpPr>
            <p:cNvPr id="187" name="Freeform 315"/>
            <p:cNvSpPr>
              <a:spLocks noChangeAspect="1"/>
            </p:cNvSpPr>
            <p:nvPr/>
          </p:nvSpPr>
          <p:spPr bwMode="auto">
            <a:xfrm>
              <a:off x="2657" y="3305"/>
              <a:ext cx="219" cy="54"/>
            </a:xfrm>
            <a:custGeom>
              <a:avLst/>
              <a:gdLst>
                <a:gd name="T0" fmla="*/ 0 w 375"/>
                <a:gd name="T1" fmla="*/ 1 h 93"/>
                <a:gd name="T2" fmla="*/ 1 w 375"/>
                <a:gd name="T3" fmla="*/ 0 h 93"/>
                <a:gd name="T4" fmla="*/ 1 w 375"/>
                <a:gd name="T5" fmla="*/ 1 h 93"/>
                <a:gd name="T6" fmla="*/ 0 60000 65536"/>
                <a:gd name="T7" fmla="*/ 0 60000 65536"/>
                <a:gd name="T8" fmla="*/ 0 60000 65536"/>
                <a:gd name="T9" fmla="*/ 0 w 375"/>
                <a:gd name="T10" fmla="*/ 0 h 93"/>
                <a:gd name="T11" fmla="*/ 375 w 375"/>
                <a:gd name="T12" fmla="*/ 93 h 93"/>
              </a:gdLst>
              <a:ahLst/>
              <a:cxnLst>
                <a:cxn ang="T6">
                  <a:pos x="T0" y="T1"/>
                </a:cxn>
                <a:cxn ang="T7">
                  <a:pos x="T2" y="T3"/>
                </a:cxn>
                <a:cxn ang="T8">
                  <a:pos x="T4" y="T5"/>
                </a:cxn>
              </a:cxnLst>
              <a:rect l="T9" t="T10" r="T11" b="T12"/>
              <a:pathLst>
                <a:path w="375" h="93">
                  <a:moveTo>
                    <a:pt x="0" y="93"/>
                  </a:moveTo>
                  <a:lnTo>
                    <a:pt x="188" y="0"/>
                  </a:lnTo>
                  <a:lnTo>
                    <a:pt x="375" y="93"/>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8" name="Freeform 316"/>
            <p:cNvSpPr>
              <a:spLocks noChangeAspect="1"/>
            </p:cNvSpPr>
            <p:nvPr/>
          </p:nvSpPr>
          <p:spPr bwMode="auto">
            <a:xfrm>
              <a:off x="2657" y="2757"/>
              <a:ext cx="219" cy="658"/>
            </a:xfrm>
            <a:custGeom>
              <a:avLst/>
              <a:gdLst>
                <a:gd name="T0" fmla="*/ 1 w 375"/>
                <a:gd name="T1" fmla="*/ 0 h 1126"/>
                <a:gd name="T2" fmla="*/ 1 w 375"/>
                <a:gd name="T3" fmla="*/ 1 h 1126"/>
                <a:gd name="T4" fmla="*/ 0 w 375"/>
                <a:gd name="T5" fmla="*/ 1 h 1126"/>
                <a:gd name="T6" fmla="*/ 1 w 375"/>
                <a:gd name="T7" fmla="*/ 0 h 1126"/>
                <a:gd name="T8" fmla="*/ 1 w 375"/>
                <a:gd name="T9" fmla="*/ 1 h 1126"/>
                <a:gd name="T10" fmla="*/ 1 w 375"/>
                <a:gd name="T11" fmla="*/ 1 h 1126"/>
                <a:gd name="T12" fmla="*/ 0 60000 65536"/>
                <a:gd name="T13" fmla="*/ 0 60000 65536"/>
                <a:gd name="T14" fmla="*/ 0 60000 65536"/>
                <a:gd name="T15" fmla="*/ 0 60000 65536"/>
                <a:gd name="T16" fmla="*/ 0 60000 65536"/>
                <a:gd name="T17" fmla="*/ 0 60000 65536"/>
                <a:gd name="T18" fmla="*/ 0 w 375"/>
                <a:gd name="T19" fmla="*/ 0 h 1126"/>
                <a:gd name="T20" fmla="*/ 375 w 375"/>
                <a:gd name="T21" fmla="*/ 1126 h 1126"/>
              </a:gdLst>
              <a:ahLst/>
              <a:cxnLst>
                <a:cxn ang="T12">
                  <a:pos x="T0" y="T1"/>
                </a:cxn>
                <a:cxn ang="T13">
                  <a:pos x="T2" y="T3"/>
                </a:cxn>
                <a:cxn ang="T14">
                  <a:pos x="T4" y="T5"/>
                </a:cxn>
                <a:cxn ang="T15">
                  <a:pos x="T6" y="T7"/>
                </a:cxn>
                <a:cxn ang="T16">
                  <a:pos x="T8" y="T9"/>
                </a:cxn>
                <a:cxn ang="T17">
                  <a:pos x="T10" y="T11"/>
                </a:cxn>
              </a:cxnLst>
              <a:rect l="T18" t="T19" r="T20" b="T21"/>
              <a:pathLst>
                <a:path w="375" h="1126">
                  <a:moveTo>
                    <a:pt x="188" y="0"/>
                  </a:moveTo>
                  <a:lnTo>
                    <a:pt x="188" y="1126"/>
                  </a:lnTo>
                  <a:lnTo>
                    <a:pt x="0" y="1032"/>
                  </a:lnTo>
                  <a:lnTo>
                    <a:pt x="188" y="0"/>
                  </a:lnTo>
                  <a:lnTo>
                    <a:pt x="375" y="1032"/>
                  </a:lnTo>
                  <a:lnTo>
                    <a:pt x="188" y="1126"/>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89" name="Freeform 317"/>
            <p:cNvSpPr>
              <a:spLocks noChangeAspect="1"/>
            </p:cNvSpPr>
            <p:nvPr/>
          </p:nvSpPr>
          <p:spPr bwMode="auto">
            <a:xfrm>
              <a:off x="2738" y="2907"/>
              <a:ext cx="56" cy="14"/>
            </a:xfrm>
            <a:custGeom>
              <a:avLst/>
              <a:gdLst>
                <a:gd name="T0" fmla="*/ 0 w 94"/>
                <a:gd name="T1" fmla="*/ 0 h 24"/>
                <a:gd name="T2" fmla="*/ 1 w 94"/>
                <a:gd name="T3" fmla="*/ 1 h 24"/>
                <a:gd name="T4" fmla="*/ 1 w 94"/>
                <a:gd name="T5" fmla="*/ 0 h 24"/>
                <a:gd name="T6" fmla="*/ 0 60000 65536"/>
                <a:gd name="T7" fmla="*/ 0 60000 65536"/>
                <a:gd name="T8" fmla="*/ 0 60000 65536"/>
                <a:gd name="T9" fmla="*/ 0 w 94"/>
                <a:gd name="T10" fmla="*/ 0 h 24"/>
                <a:gd name="T11" fmla="*/ 94 w 94"/>
                <a:gd name="T12" fmla="*/ 24 h 24"/>
              </a:gdLst>
              <a:ahLst/>
              <a:cxnLst>
                <a:cxn ang="T6">
                  <a:pos x="T0" y="T1"/>
                </a:cxn>
                <a:cxn ang="T7">
                  <a:pos x="T2" y="T3"/>
                </a:cxn>
                <a:cxn ang="T8">
                  <a:pos x="T4" y="T5"/>
                </a:cxn>
              </a:cxnLst>
              <a:rect l="T9" t="T10" r="T11" b="T12"/>
              <a:pathLst>
                <a:path w="94" h="24">
                  <a:moveTo>
                    <a:pt x="0" y="0"/>
                  </a:moveTo>
                  <a:lnTo>
                    <a:pt x="48" y="24"/>
                  </a:lnTo>
                  <a:lnTo>
                    <a:pt x="9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0" name="Freeform 318"/>
            <p:cNvSpPr>
              <a:spLocks noChangeAspect="1"/>
            </p:cNvSpPr>
            <p:nvPr/>
          </p:nvSpPr>
          <p:spPr bwMode="auto">
            <a:xfrm>
              <a:off x="2729" y="2958"/>
              <a:ext cx="73" cy="19"/>
            </a:xfrm>
            <a:custGeom>
              <a:avLst/>
              <a:gdLst>
                <a:gd name="T0" fmla="*/ 0 w 126"/>
                <a:gd name="T1" fmla="*/ 0 h 32"/>
                <a:gd name="T2" fmla="*/ 1 w 126"/>
                <a:gd name="T3" fmla="*/ 1 h 32"/>
                <a:gd name="T4" fmla="*/ 1 w 126"/>
                <a:gd name="T5" fmla="*/ 0 h 32"/>
                <a:gd name="T6" fmla="*/ 0 60000 65536"/>
                <a:gd name="T7" fmla="*/ 0 60000 65536"/>
                <a:gd name="T8" fmla="*/ 0 60000 65536"/>
                <a:gd name="T9" fmla="*/ 0 w 126"/>
                <a:gd name="T10" fmla="*/ 0 h 32"/>
                <a:gd name="T11" fmla="*/ 126 w 126"/>
                <a:gd name="T12" fmla="*/ 32 h 32"/>
              </a:gdLst>
              <a:ahLst/>
              <a:cxnLst>
                <a:cxn ang="T6">
                  <a:pos x="T0" y="T1"/>
                </a:cxn>
                <a:cxn ang="T7">
                  <a:pos x="T2" y="T3"/>
                </a:cxn>
                <a:cxn ang="T8">
                  <a:pos x="T4" y="T5"/>
                </a:cxn>
              </a:cxnLst>
              <a:rect l="T9" t="T10" r="T11" b="T12"/>
              <a:pathLst>
                <a:path w="126" h="32">
                  <a:moveTo>
                    <a:pt x="0" y="0"/>
                  </a:moveTo>
                  <a:lnTo>
                    <a:pt x="64" y="32"/>
                  </a:lnTo>
                  <a:lnTo>
                    <a:pt x="126"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1" name="Freeform 319"/>
            <p:cNvSpPr>
              <a:spLocks noChangeAspect="1"/>
            </p:cNvSpPr>
            <p:nvPr/>
          </p:nvSpPr>
          <p:spPr bwMode="auto">
            <a:xfrm>
              <a:off x="2720" y="3007"/>
              <a:ext cx="89" cy="25"/>
            </a:xfrm>
            <a:custGeom>
              <a:avLst/>
              <a:gdLst>
                <a:gd name="T0" fmla="*/ 0 w 154"/>
                <a:gd name="T1" fmla="*/ 1 h 42"/>
                <a:gd name="T2" fmla="*/ 1 w 154"/>
                <a:gd name="T3" fmla="*/ 1 h 42"/>
                <a:gd name="T4" fmla="*/ 1 w 154"/>
                <a:gd name="T5" fmla="*/ 0 h 42"/>
                <a:gd name="T6" fmla="*/ 0 60000 65536"/>
                <a:gd name="T7" fmla="*/ 0 60000 65536"/>
                <a:gd name="T8" fmla="*/ 0 60000 65536"/>
                <a:gd name="T9" fmla="*/ 0 w 154"/>
                <a:gd name="T10" fmla="*/ 0 h 42"/>
                <a:gd name="T11" fmla="*/ 154 w 154"/>
                <a:gd name="T12" fmla="*/ 42 h 42"/>
              </a:gdLst>
              <a:ahLst/>
              <a:cxnLst>
                <a:cxn ang="T6">
                  <a:pos x="T0" y="T1"/>
                </a:cxn>
                <a:cxn ang="T7">
                  <a:pos x="T2" y="T3"/>
                </a:cxn>
                <a:cxn ang="T8">
                  <a:pos x="T4" y="T5"/>
                </a:cxn>
              </a:cxnLst>
              <a:rect l="T9" t="T10" r="T11" b="T12"/>
              <a:pathLst>
                <a:path w="154" h="42">
                  <a:moveTo>
                    <a:pt x="0" y="3"/>
                  </a:moveTo>
                  <a:lnTo>
                    <a:pt x="79" y="42"/>
                  </a:lnTo>
                  <a:lnTo>
                    <a:pt x="15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2" name="Freeform 320"/>
            <p:cNvSpPr>
              <a:spLocks noChangeAspect="1"/>
            </p:cNvSpPr>
            <p:nvPr/>
          </p:nvSpPr>
          <p:spPr bwMode="auto">
            <a:xfrm>
              <a:off x="2711" y="3060"/>
              <a:ext cx="109" cy="26"/>
            </a:xfrm>
            <a:custGeom>
              <a:avLst/>
              <a:gdLst>
                <a:gd name="T0" fmla="*/ 0 w 187"/>
                <a:gd name="T1" fmla="*/ 0 h 46"/>
                <a:gd name="T2" fmla="*/ 1 w 187"/>
                <a:gd name="T3" fmla="*/ 1 h 46"/>
                <a:gd name="T4" fmla="*/ 1 w 187"/>
                <a:gd name="T5" fmla="*/ 0 h 46"/>
                <a:gd name="T6" fmla="*/ 0 60000 65536"/>
                <a:gd name="T7" fmla="*/ 0 60000 65536"/>
                <a:gd name="T8" fmla="*/ 0 60000 65536"/>
                <a:gd name="T9" fmla="*/ 0 w 187"/>
                <a:gd name="T10" fmla="*/ 0 h 46"/>
                <a:gd name="T11" fmla="*/ 187 w 187"/>
                <a:gd name="T12" fmla="*/ 46 h 46"/>
              </a:gdLst>
              <a:ahLst/>
              <a:cxnLst>
                <a:cxn ang="T6">
                  <a:pos x="T0" y="T1"/>
                </a:cxn>
                <a:cxn ang="T7">
                  <a:pos x="T2" y="T3"/>
                </a:cxn>
                <a:cxn ang="T8">
                  <a:pos x="T4" y="T5"/>
                </a:cxn>
              </a:cxnLst>
              <a:rect l="T9" t="T10" r="T11" b="T12"/>
              <a:pathLst>
                <a:path w="187" h="46">
                  <a:moveTo>
                    <a:pt x="0" y="0"/>
                  </a:moveTo>
                  <a:lnTo>
                    <a:pt x="94" y="46"/>
                  </a:lnTo>
                  <a:lnTo>
                    <a:pt x="187"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3" name="Freeform 321"/>
            <p:cNvSpPr>
              <a:spLocks noChangeAspect="1"/>
            </p:cNvSpPr>
            <p:nvPr/>
          </p:nvSpPr>
          <p:spPr bwMode="auto">
            <a:xfrm>
              <a:off x="2701" y="3109"/>
              <a:ext cx="128" cy="31"/>
            </a:xfrm>
            <a:custGeom>
              <a:avLst/>
              <a:gdLst>
                <a:gd name="T0" fmla="*/ 0 w 219"/>
                <a:gd name="T1" fmla="*/ 0 h 55"/>
                <a:gd name="T2" fmla="*/ 1 w 219"/>
                <a:gd name="T3" fmla="*/ 1 h 55"/>
                <a:gd name="T4" fmla="*/ 1 w 219"/>
                <a:gd name="T5" fmla="*/ 0 h 55"/>
                <a:gd name="T6" fmla="*/ 0 60000 65536"/>
                <a:gd name="T7" fmla="*/ 0 60000 65536"/>
                <a:gd name="T8" fmla="*/ 0 60000 65536"/>
                <a:gd name="T9" fmla="*/ 0 w 219"/>
                <a:gd name="T10" fmla="*/ 0 h 55"/>
                <a:gd name="T11" fmla="*/ 219 w 219"/>
                <a:gd name="T12" fmla="*/ 55 h 55"/>
              </a:gdLst>
              <a:ahLst/>
              <a:cxnLst>
                <a:cxn ang="T6">
                  <a:pos x="T0" y="T1"/>
                </a:cxn>
                <a:cxn ang="T7">
                  <a:pos x="T2" y="T3"/>
                </a:cxn>
                <a:cxn ang="T8">
                  <a:pos x="T4" y="T5"/>
                </a:cxn>
              </a:cxnLst>
              <a:rect l="T9" t="T10" r="T11" b="T12"/>
              <a:pathLst>
                <a:path w="219" h="55">
                  <a:moveTo>
                    <a:pt x="0" y="0"/>
                  </a:moveTo>
                  <a:lnTo>
                    <a:pt x="111" y="55"/>
                  </a:lnTo>
                  <a:lnTo>
                    <a:pt x="219"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4" name="Freeform 322"/>
            <p:cNvSpPr>
              <a:spLocks noChangeAspect="1"/>
            </p:cNvSpPr>
            <p:nvPr/>
          </p:nvSpPr>
          <p:spPr bwMode="auto">
            <a:xfrm>
              <a:off x="2692" y="3158"/>
              <a:ext cx="145" cy="38"/>
            </a:xfrm>
            <a:custGeom>
              <a:avLst/>
              <a:gdLst>
                <a:gd name="T0" fmla="*/ 0 w 248"/>
                <a:gd name="T1" fmla="*/ 1 h 65"/>
                <a:gd name="T2" fmla="*/ 1 w 248"/>
                <a:gd name="T3" fmla="*/ 1 h 65"/>
                <a:gd name="T4" fmla="*/ 1 w 248"/>
                <a:gd name="T5" fmla="*/ 0 h 65"/>
                <a:gd name="T6" fmla="*/ 0 60000 65536"/>
                <a:gd name="T7" fmla="*/ 0 60000 65536"/>
                <a:gd name="T8" fmla="*/ 0 60000 65536"/>
                <a:gd name="T9" fmla="*/ 0 w 248"/>
                <a:gd name="T10" fmla="*/ 0 h 65"/>
                <a:gd name="T11" fmla="*/ 248 w 248"/>
                <a:gd name="T12" fmla="*/ 65 h 65"/>
              </a:gdLst>
              <a:ahLst/>
              <a:cxnLst>
                <a:cxn ang="T6">
                  <a:pos x="T0" y="T1"/>
                </a:cxn>
                <a:cxn ang="T7">
                  <a:pos x="T2" y="T3"/>
                </a:cxn>
                <a:cxn ang="T8">
                  <a:pos x="T4" y="T5"/>
                </a:cxn>
              </a:cxnLst>
              <a:rect l="T9" t="T10" r="T11" b="T12"/>
              <a:pathLst>
                <a:path w="248" h="65">
                  <a:moveTo>
                    <a:pt x="0" y="2"/>
                  </a:moveTo>
                  <a:lnTo>
                    <a:pt x="126" y="65"/>
                  </a:lnTo>
                  <a:lnTo>
                    <a:pt x="248"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5" name="Freeform 323"/>
            <p:cNvSpPr>
              <a:spLocks noChangeAspect="1"/>
            </p:cNvSpPr>
            <p:nvPr/>
          </p:nvSpPr>
          <p:spPr bwMode="auto">
            <a:xfrm>
              <a:off x="2683" y="3210"/>
              <a:ext cx="165" cy="40"/>
            </a:xfrm>
            <a:custGeom>
              <a:avLst/>
              <a:gdLst>
                <a:gd name="T0" fmla="*/ 0 w 282"/>
                <a:gd name="T1" fmla="*/ 0 h 70"/>
                <a:gd name="T2" fmla="*/ 1 w 282"/>
                <a:gd name="T3" fmla="*/ 1 h 70"/>
                <a:gd name="T4" fmla="*/ 1 w 282"/>
                <a:gd name="T5" fmla="*/ 0 h 70"/>
                <a:gd name="T6" fmla="*/ 0 60000 65536"/>
                <a:gd name="T7" fmla="*/ 0 60000 65536"/>
                <a:gd name="T8" fmla="*/ 0 60000 65536"/>
                <a:gd name="T9" fmla="*/ 0 w 282"/>
                <a:gd name="T10" fmla="*/ 0 h 70"/>
                <a:gd name="T11" fmla="*/ 282 w 282"/>
                <a:gd name="T12" fmla="*/ 70 h 70"/>
              </a:gdLst>
              <a:ahLst/>
              <a:cxnLst>
                <a:cxn ang="T6">
                  <a:pos x="T0" y="T1"/>
                </a:cxn>
                <a:cxn ang="T7">
                  <a:pos x="T2" y="T3"/>
                </a:cxn>
                <a:cxn ang="T8">
                  <a:pos x="T4" y="T5"/>
                </a:cxn>
              </a:cxnLst>
              <a:rect l="T9" t="T10" r="T11" b="T12"/>
              <a:pathLst>
                <a:path w="282" h="70">
                  <a:moveTo>
                    <a:pt x="0" y="0"/>
                  </a:moveTo>
                  <a:lnTo>
                    <a:pt x="142" y="70"/>
                  </a:lnTo>
                  <a:lnTo>
                    <a:pt x="282"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6" name="Freeform 324"/>
            <p:cNvSpPr>
              <a:spLocks noChangeAspect="1"/>
            </p:cNvSpPr>
            <p:nvPr/>
          </p:nvSpPr>
          <p:spPr bwMode="auto">
            <a:xfrm>
              <a:off x="2675" y="3259"/>
              <a:ext cx="182" cy="46"/>
            </a:xfrm>
            <a:custGeom>
              <a:avLst/>
              <a:gdLst>
                <a:gd name="T0" fmla="*/ 0 w 314"/>
                <a:gd name="T1" fmla="*/ 0 h 78"/>
                <a:gd name="T2" fmla="*/ 1 w 314"/>
                <a:gd name="T3" fmla="*/ 1 h 78"/>
                <a:gd name="T4" fmla="*/ 1 w 314"/>
                <a:gd name="T5" fmla="*/ 0 h 78"/>
                <a:gd name="T6" fmla="*/ 0 60000 65536"/>
                <a:gd name="T7" fmla="*/ 0 60000 65536"/>
                <a:gd name="T8" fmla="*/ 0 60000 65536"/>
                <a:gd name="T9" fmla="*/ 0 w 314"/>
                <a:gd name="T10" fmla="*/ 0 h 78"/>
                <a:gd name="T11" fmla="*/ 314 w 314"/>
                <a:gd name="T12" fmla="*/ 78 h 78"/>
              </a:gdLst>
              <a:ahLst/>
              <a:cxnLst>
                <a:cxn ang="T6">
                  <a:pos x="T0" y="T1"/>
                </a:cxn>
                <a:cxn ang="T7">
                  <a:pos x="T2" y="T3"/>
                </a:cxn>
                <a:cxn ang="T8">
                  <a:pos x="T4" y="T5"/>
                </a:cxn>
              </a:cxnLst>
              <a:rect l="T9" t="T10" r="T11" b="T12"/>
              <a:pathLst>
                <a:path w="314" h="78">
                  <a:moveTo>
                    <a:pt x="0" y="0"/>
                  </a:moveTo>
                  <a:lnTo>
                    <a:pt x="158" y="78"/>
                  </a:lnTo>
                  <a:lnTo>
                    <a:pt x="31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7" name="Freeform 325"/>
            <p:cNvSpPr>
              <a:spLocks noChangeAspect="1"/>
            </p:cNvSpPr>
            <p:nvPr/>
          </p:nvSpPr>
          <p:spPr bwMode="auto">
            <a:xfrm>
              <a:off x="2666" y="3308"/>
              <a:ext cx="198" cy="51"/>
            </a:xfrm>
            <a:custGeom>
              <a:avLst/>
              <a:gdLst>
                <a:gd name="T0" fmla="*/ 0 w 341"/>
                <a:gd name="T1" fmla="*/ 1 h 87"/>
                <a:gd name="T2" fmla="*/ 1 w 341"/>
                <a:gd name="T3" fmla="*/ 1 h 87"/>
                <a:gd name="T4" fmla="*/ 1 w 341"/>
                <a:gd name="T5" fmla="*/ 0 h 87"/>
                <a:gd name="T6" fmla="*/ 0 60000 65536"/>
                <a:gd name="T7" fmla="*/ 0 60000 65536"/>
                <a:gd name="T8" fmla="*/ 0 60000 65536"/>
                <a:gd name="T9" fmla="*/ 0 w 341"/>
                <a:gd name="T10" fmla="*/ 0 h 87"/>
                <a:gd name="T11" fmla="*/ 341 w 341"/>
                <a:gd name="T12" fmla="*/ 87 h 87"/>
              </a:gdLst>
              <a:ahLst/>
              <a:cxnLst>
                <a:cxn ang="T6">
                  <a:pos x="T0" y="T1"/>
                </a:cxn>
                <a:cxn ang="T7">
                  <a:pos x="T2" y="T3"/>
                </a:cxn>
                <a:cxn ang="T8">
                  <a:pos x="T4" y="T5"/>
                </a:cxn>
              </a:cxnLst>
              <a:rect l="T9" t="T10" r="T11" b="T12"/>
              <a:pathLst>
                <a:path w="341" h="87">
                  <a:moveTo>
                    <a:pt x="0" y="1"/>
                  </a:moveTo>
                  <a:lnTo>
                    <a:pt x="173" y="87"/>
                  </a:lnTo>
                  <a:lnTo>
                    <a:pt x="341"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8" name="Freeform 326"/>
            <p:cNvSpPr>
              <a:spLocks noChangeAspect="1"/>
            </p:cNvSpPr>
            <p:nvPr/>
          </p:nvSpPr>
          <p:spPr bwMode="auto">
            <a:xfrm>
              <a:off x="2657" y="2730"/>
              <a:ext cx="81" cy="27"/>
            </a:xfrm>
            <a:custGeom>
              <a:avLst/>
              <a:gdLst>
                <a:gd name="T0" fmla="*/ 1 w 140"/>
                <a:gd name="T1" fmla="*/ 1 h 46"/>
                <a:gd name="T2" fmla="*/ 1 w 140"/>
                <a:gd name="T3" fmla="*/ 1 h 46"/>
                <a:gd name="T4" fmla="*/ 1 w 140"/>
                <a:gd name="T5" fmla="*/ 1 h 46"/>
                <a:gd name="T6" fmla="*/ 0 w 140"/>
                <a:gd name="T7" fmla="*/ 0 h 46"/>
                <a:gd name="T8" fmla="*/ 0 60000 65536"/>
                <a:gd name="T9" fmla="*/ 0 60000 65536"/>
                <a:gd name="T10" fmla="*/ 0 60000 65536"/>
                <a:gd name="T11" fmla="*/ 0 60000 65536"/>
                <a:gd name="T12" fmla="*/ 0 w 140"/>
                <a:gd name="T13" fmla="*/ 0 h 46"/>
                <a:gd name="T14" fmla="*/ 140 w 140"/>
                <a:gd name="T15" fmla="*/ 46 h 46"/>
              </a:gdLst>
              <a:ahLst/>
              <a:cxnLst>
                <a:cxn ang="T8">
                  <a:pos x="T0" y="T1"/>
                </a:cxn>
                <a:cxn ang="T9">
                  <a:pos x="T2" y="T3"/>
                </a:cxn>
                <a:cxn ang="T10">
                  <a:pos x="T4" y="T5"/>
                </a:cxn>
                <a:cxn ang="T11">
                  <a:pos x="T6" y="T7"/>
                </a:cxn>
              </a:cxnLst>
              <a:rect l="T12" t="T13" r="T14" b="T15"/>
              <a:pathLst>
                <a:path w="140" h="46">
                  <a:moveTo>
                    <a:pt x="140" y="46"/>
                  </a:moveTo>
                  <a:lnTo>
                    <a:pt x="45" y="39"/>
                  </a:lnTo>
                  <a:lnTo>
                    <a:pt x="95" y="6"/>
                  </a:lnTo>
                  <a:lnTo>
                    <a:pt x="0"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99" name="Freeform 327"/>
            <p:cNvSpPr>
              <a:spLocks noChangeAspect="1"/>
            </p:cNvSpPr>
            <p:nvPr/>
          </p:nvSpPr>
          <p:spPr bwMode="auto">
            <a:xfrm>
              <a:off x="2780" y="2727"/>
              <a:ext cx="96" cy="33"/>
            </a:xfrm>
            <a:custGeom>
              <a:avLst/>
              <a:gdLst>
                <a:gd name="T0" fmla="*/ 1 w 165"/>
                <a:gd name="T1" fmla="*/ 1 h 56"/>
                <a:gd name="T2" fmla="*/ 1 w 165"/>
                <a:gd name="T3" fmla="*/ 1 h 56"/>
                <a:gd name="T4" fmla="*/ 1 w 165"/>
                <a:gd name="T5" fmla="*/ 0 h 56"/>
                <a:gd name="T6" fmla="*/ 0 w 165"/>
                <a:gd name="T7" fmla="*/ 1 h 56"/>
                <a:gd name="T8" fmla="*/ 0 60000 65536"/>
                <a:gd name="T9" fmla="*/ 0 60000 65536"/>
                <a:gd name="T10" fmla="*/ 0 60000 65536"/>
                <a:gd name="T11" fmla="*/ 0 60000 65536"/>
                <a:gd name="T12" fmla="*/ 0 w 165"/>
                <a:gd name="T13" fmla="*/ 0 h 56"/>
                <a:gd name="T14" fmla="*/ 165 w 165"/>
                <a:gd name="T15" fmla="*/ 56 h 56"/>
              </a:gdLst>
              <a:ahLst/>
              <a:cxnLst>
                <a:cxn ang="T8">
                  <a:pos x="T0" y="T1"/>
                </a:cxn>
                <a:cxn ang="T9">
                  <a:pos x="T2" y="T3"/>
                </a:cxn>
                <a:cxn ang="T10">
                  <a:pos x="T4" y="T5"/>
                </a:cxn>
                <a:cxn ang="T11">
                  <a:pos x="T6" y="T7"/>
                </a:cxn>
              </a:cxnLst>
              <a:rect l="T12" t="T13" r="T14" b="T15"/>
              <a:pathLst>
                <a:path w="165" h="56">
                  <a:moveTo>
                    <a:pt x="165" y="5"/>
                  </a:moveTo>
                  <a:lnTo>
                    <a:pt x="69" y="56"/>
                  </a:lnTo>
                  <a:lnTo>
                    <a:pt x="96" y="0"/>
                  </a:lnTo>
                  <a:lnTo>
                    <a:pt x="0" y="51"/>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0" name="Freeform 328"/>
            <p:cNvSpPr>
              <a:spLocks noChangeAspect="1"/>
            </p:cNvSpPr>
            <p:nvPr/>
          </p:nvSpPr>
          <p:spPr bwMode="auto">
            <a:xfrm>
              <a:off x="2752" y="2634"/>
              <a:ext cx="28" cy="110"/>
            </a:xfrm>
            <a:custGeom>
              <a:avLst/>
              <a:gdLst>
                <a:gd name="T0" fmla="*/ 1 w 46"/>
                <a:gd name="T1" fmla="*/ 1 h 188"/>
                <a:gd name="T2" fmla="*/ 0 w 46"/>
                <a:gd name="T3" fmla="*/ 1 h 188"/>
                <a:gd name="T4" fmla="*/ 1 w 46"/>
                <a:gd name="T5" fmla="*/ 1 h 188"/>
                <a:gd name="T6" fmla="*/ 1 w 46"/>
                <a:gd name="T7" fmla="*/ 0 h 188"/>
                <a:gd name="T8" fmla="*/ 0 60000 65536"/>
                <a:gd name="T9" fmla="*/ 0 60000 65536"/>
                <a:gd name="T10" fmla="*/ 0 60000 65536"/>
                <a:gd name="T11" fmla="*/ 0 60000 65536"/>
                <a:gd name="T12" fmla="*/ 0 w 46"/>
                <a:gd name="T13" fmla="*/ 0 h 188"/>
                <a:gd name="T14" fmla="*/ 46 w 46"/>
                <a:gd name="T15" fmla="*/ 188 h 188"/>
              </a:gdLst>
              <a:ahLst/>
              <a:cxnLst>
                <a:cxn ang="T8">
                  <a:pos x="T0" y="T1"/>
                </a:cxn>
                <a:cxn ang="T9">
                  <a:pos x="T2" y="T3"/>
                </a:cxn>
                <a:cxn ang="T10">
                  <a:pos x="T4" y="T5"/>
                </a:cxn>
                <a:cxn ang="T11">
                  <a:pos x="T6" y="T7"/>
                </a:cxn>
              </a:cxnLst>
              <a:rect l="T12" t="T13" r="T14" b="T15"/>
              <a:pathLst>
                <a:path w="46" h="188">
                  <a:moveTo>
                    <a:pt x="24" y="188"/>
                  </a:moveTo>
                  <a:lnTo>
                    <a:pt x="0" y="71"/>
                  </a:lnTo>
                  <a:lnTo>
                    <a:pt x="46" y="118"/>
                  </a:lnTo>
                  <a:lnTo>
                    <a:pt x="2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grpSp>
      <p:grpSp>
        <p:nvGrpSpPr>
          <p:cNvPr id="201" name="Group 329"/>
          <p:cNvGrpSpPr>
            <a:grpSpLocks noChangeAspect="1"/>
          </p:cNvGrpSpPr>
          <p:nvPr/>
        </p:nvGrpSpPr>
        <p:grpSpPr bwMode="auto">
          <a:xfrm flipH="1" flipV="1">
            <a:off x="1895588" y="3461702"/>
            <a:ext cx="1274762" cy="342900"/>
            <a:chOff x="1950" y="1871"/>
            <a:chExt cx="1059" cy="342"/>
          </a:xfrm>
        </p:grpSpPr>
        <p:sp>
          <p:nvSpPr>
            <p:cNvPr id="202" name="Line 330"/>
            <p:cNvSpPr>
              <a:spLocks noChangeAspect="1" noChangeShapeType="1"/>
            </p:cNvSpPr>
            <p:nvPr/>
          </p:nvSpPr>
          <p:spPr bwMode="auto">
            <a:xfrm flipH="1">
              <a:off x="1999" y="1871"/>
              <a:ext cx="1010" cy="31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03" name="Freeform 331"/>
            <p:cNvSpPr>
              <a:spLocks noChangeAspect="1"/>
            </p:cNvSpPr>
            <p:nvPr/>
          </p:nvSpPr>
          <p:spPr bwMode="auto">
            <a:xfrm>
              <a:off x="1950" y="2155"/>
              <a:ext cx="58" cy="58"/>
            </a:xfrm>
            <a:custGeom>
              <a:avLst/>
              <a:gdLst>
                <a:gd name="T0" fmla="*/ 44 w 58"/>
                <a:gd name="T1" fmla="*/ 0 h 58"/>
                <a:gd name="T2" fmla="*/ 0 w 58"/>
                <a:gd name="T3" fmla="*/ 45 h 58"/>
                <a:gd name="T4" fmla="*/ 58 w 58"/>
                <a:gd name="T5" fmla="*/ 58 h 58"/>
                <a:gd name="T6" fmla="*/ 44 w 58"/>
                <a:gd name="T7" fmla="*/ 0 h 58"/>
                <a:gd name="T8" fmla="*/ 0 60000 65536"/>
                <a:gd name="T9" fmla="*/ 0 60000 65536"/>
                <a:gd name="T10" fmla="*/ 0 60000 65536"/>
                <a:gd name="T11" fmla="*/ 0 60000 65536"/>
                <a:gd name="T12" fmla="*/ 0 w 58"/>
                <a:gd name="T13" fmla="*/ 0 h 58"/>
                <a:gd name="T14" fmla="*/ 58 w 58"/>
                <a:gd name="T15" fmla="*/ 58 h 58"/>
              </a:gdLst>
              <a:ahLst/>
              <a:cxnLst>
                <a:cxn ang="T8">
                  <a:pos x="T0" y="T1"/>
                </a:cxn>
                <a:cxn ang="T9">
                  <a:pos x="T2" y="T3"/>
                </a:cxn>
                <a:cxn ang="T10">
                  <a:pos x="T4" y="T5"/>
                </a:cxn>
                <a:cxn ang="T11">
                  <a:pos x="T6" y="T7"/>
                </a:cxn>
              </a:cxnLst>
              <a:rect l="T12" t="T13" r="T14" b="T15"/>
              <a:pathLst>
                <a:path w="58" h="58">
                  <a:moveTo>
                    <a:pt x="44" y="0"/>
                  </a:moveTo>
                  <a:lnTo>
                    <a:pt x="0" y="45"/>
                  </a:lnTo>
                  <a:lnTo>
                    <a:pt x="58" y="58"/>
                  </a:lnTo>
                  <a:lnTo>
                    <a:pt x="4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sp>
        <p:nvSpPr>
          <p:cNvPr id="204" name="Rectangle 332"/>
          <p:cNvSpPr>
            <a:spLocks noChangeAspect="1" noChangeArrowheads="1"/>
          </p:cNvSpPr>
          <p:nvPr/>
        </p:nvSpPr>
        <p:spPr bwMode="auto">
          <a:xfrm>
            <a:off x="1068206" y="4330773"/>
            <a:ext cx="823945" cy="1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lnSpc>
                <a:spcPct val="80000"/>
              </a:lnSpc>
              <a:spcBef>
                <a:spcPct val="20000"/>
              </a:spcBef>
            </a:pPr>
            <a:r>
              <a:rPr lang="en-US" sz="1100" dirty="0" smtClean="0">
                <a:solidFill>
                  <a:srgbClr val="000000"/>
                </a:solidFill>
                <a:latin typeface="+mj-lt"/>
              </a:rPr>
              <a:t>MBS Beacon</a:t>
            </a:r>
            <a:endParaRPr lang="en-US" sz="1100" dirty="0">
              <a:latin typeface="+mj-lt"/>
            </a:endParaRPr>
          </a:p>
        </p:txBody>
      </p:sp>
      <p:sp>
        <p:nvSpPr>
          <p:cNvPr id="205" name="Rectangle 333"/>
          <p:cNvSpPr>
            <a:spLocks noChangeAspect="1" noChangeArrowheads="1"/>
          </p:cNvSpPr>
          <p:nvPr/>
        </p:nvSpPr>
        <p:spPr bwMode="auto">
          <a:xfrm>
            <a:off x="2920992" y="3553778"/>
            <a:ext cx="1009892" cy="30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lnSpc>
                <a:spcPct val="80000"/>
              </a:lnSpc>
              <a:spcBef>
                <a:spcPct val="20000"/>
              </a:spcBef>
            </a:pPr>
            <a:r>
              <a:rPr lang="en-US" sz="1100" dirty="0">
                <a:latin typeface="+mj-lt"/>
              </a:rPr>
              <a:t>Cell phone</a:t>
            </a:r>
          </a:p>
          <a:p>
            <a:pPr algn="ctr">
              <a:lnSpc>
                <a:spcPct val="80000"/>
              </a:lnSpc>
              <a:spcBef>
                <a:spcPct val="20000"/>
              </a:spcBef>
            </a:pPr>
            <a:r>
              <a:rPr lang="en-US" sz="1100" dirty="0">
                <a:latin typeface="+mj-lt"/>
              </a:rPr>
              <a:t>In urban canyon</a:t>
            </a:r>
          </a:p>
        </p:txBody>
      </p:sp>
      <p:sp>
        <p:nvSpPr>
          <p:cNvPr id="719" name="Text Box 2730"/>
          <p:cNvSpPr txBox="1">
            <a:spLocks noChangeAspect="1" noChangeArrowheads="1"/>
          </p:cNvSpPr>
          <p:nvPr/>
        </p:nvSpPr>
        <p:spPr bwMode="auto">
          <a:xfrm>
            <a:off x="4221276" y="1936115"/>
            <a:ext cx="665162" cy="242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6" tIns="45718" rIns="91436" bIns="45718">
            <a:spAutoFit/>
          </a:bodyPr>
          <a:lstStyle>
            <a:lvl1pPr eaLnBrk="0" hangingPunct="0">
              <a:defRPr i="1">
                <a:solidFill>
                  <a:schemeClr val="tx1"/>
                </a:solidFill>
                <a:latin typeface="Arial" charset="0"/>
                <a:cs typeface="Arial" charset="0"/>
              </a:defRPr>
            </a:lvl1pPr>
            <a:lvl2pPr marL="742950" indent="-285750" eaLnBrk="0" hangingPunct="0">
              <a:defRPr i="1">
                <a:solidFill>
                  <a:schemeClr val="tx1"/>
                </a:solidFill>
                <a:latin typeface="Arial" charset="0"/>
                <a:cs typeface="Arial" charset="0"/>
              </a:defRPr>
            </a:lvl2pPr>
            <a:lvl3pPr marL="1143000" indent="-228600" eaLnBrk="0" hangingPunct="0">
              <a:defRPr i="1">
                <a:solidFill>
                  <a:schemeClr val="tx1"/>
                </a:solidFill>
                <a:latin typeface="Arial" charset="0"/>
                <a:cs typeface="Arial" charset="0"/>
              </a:defRPr>
            </a:lvl3pPr>
            <a:lvl4pPr marL="1600200" indent="-228600" eaLnBrk="0" hangingPunct="0">
              <a:defRPr i="1">
                <a:solidFill>
                  <a:schemeClr val="tx1"/>
                </a:solidFill>
                <a:latin typeface="Arial" charset="0"/>
                <a:cs typeface="Arial" charset="0"/>
              </a:defRPr>
            </a:lvl4pPr>
            <a:lvl5pPr marL="2057400" indent="-228600" eaLnBrk="0" hangingPunct="0">
              <a:defRPr i="1">
                <a:solidFill>
                  <a:schemeClr val="tx1"/>
                </a:solidFill>
                <a:latin typeface="Arial" charset="0"/>
                <a:cs typeface="Arial" charset="0"/>
              </a:defRPr>
            </a:lvl5pPr>
            <a:lvl6pPr marL="2514600" indent="-228600" eaLnBrk="0" fontAlgn="base" hangingPunct="0">
              <a:spcBef>
                <a:spcPct val="0"/>
              </a:spcBef>
              <a:spcAft>
                <a:spcPct val="0"/>
              </a:spcAft>
              <a:defRPr i="1">
                <a:solidFill>
                  <a:schemeClr val="tx1"/>
                </a:solidFill>
                <a:latin typeface="Arial" charset="0"/>
                <a:cs typeface="Arial" charset="0"/>
              </a:defRPr>
            </a:lvl6pPr>
            <a:lvl7pPr marL="2971800" indent="-228600" eaLnBrk="0" fontAlgn="base" hangingPunct="0">
              <a:spcBef>
                <a:spcPct val="0"/>
              </a:spcBef>
              <a:spcAft>
                <a:spcPct val="0"/>
              </a:spcAft>
              <a:defRPr i="1">
                <a:solidFill>
                  <a:schemeClr val="tx1"/>
                </a:solidFill>
                <a:latin typeface="Arial" charset="0"/>
                <a:cs typeface="Arial" charset="0"/>
              </a:defRPr>
            </a:lvl7pPr>
            <a:lvl8pPr marL="3429000" indent="-228600" eaLnBrk="0" fontAlgn="base" hangingPunct="0">
              <a:spcBef>
                <a:spcPct val="0"/>
              </a:spcBef>
              <a:spcAft>
                <a:spcPct val="0"/>
              </a:spcAft>
              <a:defRPr i="1">
                <a:solidFill>
                  <a:schemeClr val="tx1"/>
                </a:solidFill>
                <a:latin typeface="Arial" charset="0"/>
                <a:cs typeface="Arial" charset="0"/>
              </a:defRPr>
            </a:lvl8pPr>
            <a:lvl9pPr marL="3886200" indent="-228600" eaLnBrk="0" fontAlgn="base" hangingPunct="0">
              <a:spcBef>
                <a:spcPct val="0"/>
              </a:spcBef>
              <a:spcAft>
                <a:spcPct val="0"/>
              </a:spcAft>
              <a:defRPr i="1">
                <a:solidFill>
                  <a:schemeClr val="tx1"/>
                </a:solidFill>
                <a:latin typeface="Arial" charset="0"/>
                <a:cs typeface="Arial" charset="0"/>
              </a:defRPr>
            </a:lvl9pPr>
          </a:lstStyle>
          <a:p>
            <a:pPr algn="ctr" eaLnBrk="1" hangingPunct="1">
              <a:lnSpc>
                <a:spcPct val="80000"/>
              </a:lnSpc>
              <a:spcBef>
                <a:spcPct val="50000"/>
              </a:spcBef>
            </a:pPr>
            <a:r>
              <a:rPr lang="en-US" sz="1200" dirty="0">
                <a:sym typeface="Symbol" pitchFamily="18" charset="2"/>
              </a:rPr>
              <a:t></a:t>
            </a:r>
          </a:p>
        </p:txBody>
      </p:sp>
      <p:sp>
        <p:nvSpPr>
          <p:cNvPr id="720" name="Line 2729"/>
          <p:cNvSpPr>
            <a:spLocks noChangeAspect="1" noChangeShapeType="1"/>
          </p:cNvSpPr>
          <p:nvPr/>
        </p:nvSpPr>
        <p:spPr bwMode="auto">
          <a:xfrm>
            <a:off x="5357926" y="2964815"/>
            <a:ext cx="531813" cy="12573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721" name="Line 2728"/>
          <p:cNvSpPr>
            <a:spLocks noChangeAspect="1" noChangeShapeType="1"/>
          </p:cNvSpPr>
          <p:nvPr/>
        </p:nvSpPr>
        <p:spPr bwMode="auto">
          <a:xfrm flipH="1">
            <a:off x="4592751" y="1483677"/>
            <a:ext cx="887413" cy="685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722" name="Rectangle 2731"/>
          <p:cNvSpPr>
            <a:spLocks noChangeAspect="1" noChangeArrowheads="1"/>
          </p:cNvSpPr>
          <p:nvPr/>
        </p:nvSpPr>
        <p:spPr bwMode="auto">
          <a:xfrm>
            <a:off x="6086535" y="1077278"/>
            <a:ext cx="503343" cy="270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lnSpc>
                <a:spcPct val="80000"/>
              </a:lnSpc>
              <a:spcBef>
                <a:spcPct val="20000"/>
              </a:spcBef>
            </a:pPr>
            <a:r>
              <a:rPr lang="en-US" sz="1100" dirty="0">
                <a:solidFill>
                  <a:srgbClr val="000000"/>
                </a:solidFill>
                <a:latin typeface="+mj-lt"/>
              </a:rPr>
              <a:t>GPS</a:t>
            </a:r>
            <a:br>
              <a:rPr lang="en-US" sz="1100" dirty="0">
                <a:solidFill>
                  <a:srgbClr val="000000"/>
                </a:solidFill>
                <a:latin typeface="+mj-lt"/>
              </a:rPr>
            </a:br>
            <a:r>
              <a:rPr lang="en-US" sz="1100" dirty="0">
                <a:solidFill>
                  <a:srgbClr val="000000"/>
                </a:solidFill>
                <a:latin typeface="+mj-lt"/>
              </a:rPr>
              <a:t>Satellite</a:t>
            </a:r>
            <a:endParaRPr lang="en-US" sz="1100" dirty="0">
              <a:latin typeface="+mj-lt"/>
            </a:endParaRPr>
          </a:p>
        </p:txBody>
      </p:sp>
      <p:sp>
        <p:nvSpPr>
          <p:cNvPr id="723" name="Line 2733"/>
          <p:cNvSpPr>
            <a:spLocks noChangeAspect="1" noChangeShapeType="1"/>
          </p:cNvSpPr>
          <p:nvPr/>
        </p:nvSpPr>
        <p:spPr bwMode="auto">
          <a:xfrm>
            <a:off x="1897176" y="3879214"/>
            <a:ext cx="3859213" cy="342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36" tIns="45718" rIns="91436" bIns="45718"/>
          <a:lstStyle/>
          <a:p>
            <a:endParaRPr lang="en-US" dirty="0"/>
          </a:p>
        </p:txBody>
      </p:sp>
      <p:sp>
        <p:nvSpPr>
          <p:cNvPr id="724" name="Rectangle 2731"/>
          <p:cNvSpPr>
            <a:spLocks noChangeAspect="1" noChangeArrowheads="1"/>
          </p:cNvSpPr>
          <p:nvPr/>
        </p:nvSpPr>
        <p:spPr bwMode="auto">
          <a:xfrm>
            <a:off x="4099592" y="1821814"/>
            <a:ext cx="541815" cy="1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lnSpc>
                <a:spcPct val="80000"/>
              </a:lnSpc>
              <a:spcBef>
                <a:spcPct val="20000"/>
              </a:spcBef>
            </a:pPr>
            <a:r>
              <a:rPr lang="en-US" sz="1100" dirty="0">
                <a:solidFill>
                  <a:srgbClr val="000000"/>
                </a:solidFill>
                <a:latin typeface="+mj-lt"/>
              </a:rPr>
              <a:t>Blocked!</a:t>
            </a:r>
            <a:endParaRPr lang="en-US" sz="1100" dirty="0">
              <a:latin typeface="+mj-lt"/>
            </a:endParaRPr>
          </a:p>
        </p:txBody>
      </p:sp>
      <p:pic>
        <p:nvPicPr>
          <p:cNvPr id="725" name="Picture 140" descr="957icon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00028" y="4142121"/>
            <a:ext cx="300038"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6" name="Picture 140" descr="957icon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17988" y="3206115"/>
            <a:ext cx="266700"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 name="Picture 24" descr="C:\Users\dell820\AppData\Local\Microsoft\Windows\Temporary Internet Files\Content.IE5\A6Q7XI1S\MCj0424790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6246" y="4640229"/>
            <a:ext cx="782637"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8" name="Rectangle 296"/>
          <p:cNvSpPr>
            <a:spLocks noChangeAspect="1" noChangeArrowheads="1"/>
          </p:cNvSpPr>
          <p:nvPr/>
        </p:nvSpPr>
        <p:spPr bwMode="auto">
          <a:xfrm>
            <a:off x="4416335" y="5221588"/>
            <a:ext cx="1963700" cy="1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80000"/>
              </a:lnSpc>
              <a:spcBef>
                <a:spcPct val="20000"/>
              </a:spcBef>
            </a:pPr>
            <a:r>
              <a:rPr lang="en-US" sz="1100" dirty="0" smtClean="0">
                <a:latin typeface="+mj-lt"/>
              </a:rPr>
              <a:t>Location Network Elements</a:t>
            </a:r>
            <a:endParaRPr lang="en-US" sz="1100" dirty="0">
              <a:latin typeface="+mj-lt"/>
            </a:endParaRPr>
          </a:p>
        </p:txBody>
      </p:sp>
      <p:cxnSp>
        <p:nvCxnSpPr>
          <p:cNvPr id="729" name="Straight Arrow Connector 1316"/>
          <p:cNvCxnSpPr>
            <a:cxnSpLocks noChangeShapeType="1"/>
          </p:cNvCxnSpPr>
          <p:nvPr/>
        </p:nvCxnSpPr>
        <p:spPr bwMode="auto">
          <a:xfrm flipH="1">
            <a:off x="4621677" y="4425315"/>
            <a:ext cx="1358550" cy="369888"/>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730" name="Rectangle 333"/>
          <p:cNvSpPr>
            <a:spLocks noChangeAspect="1" noChangeArrowheads="1"/>
          </p:cNvSpPr>
          <p:nvPr/>
        </p:nvSpPr>
        <p:spPr bwMode="auto">
          <a:xfrm>
            <a:off x="6179838" y="3574515"/>
            <a:ext cx="676467" cy="30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lnSpc>
                <a:spcPct val="80000"/>
              </a:lnSpc>
              <a:spcBef>
                <a:spcPct val="20000"/>
              </a:spcBef>
            </a:pPr>
            <a:r>
              <a:rPr lang="en-US" sz="1100" dirty="0">
                <a:latin typeface="+mj-lt"/>
              </a:rPr>
              <a:t>Cell phone</a:t>
            </a:r>
          </a:p>
          <a:p>
            <a:pPr algn="ctr">
              <a:lnSpc>
                <a:spcPct val="80000"/>
              </a:lnSpc>
              <a:spcBef>
                <a:spcPct val="20000"/>
              </a:spcBef>
            </a:pPr>
            <a:r>
              <a:rPr lang="en-US" sz="1100" dirty="0">
                <a:latin typeface="+mj-lt"/>
              </a:rPr>
              <a:t>Indoors</a:t>
            </a:r>
          </a:p>
        </p:txBody>
      </p:sp>
      <p:grpSp>
        <p:nvGrpSpPr>
          <p:cNvPr id="731" name="Group 1260"/>
          <p:cNvGrpSpPr>
            <a:grpSpLocks/>
          </p:cNvGrpSpPr>
          <p:nvPr/>
        </p:nvGrpSpPr>
        <p:grpSpPr bwMode="auto">
          <a:xfrm>
            <a:off x="5453965" y="3945270"/>
            <a:ext cx="952500" cy="914400"/>
            <a:chOff x="3619508" y="4419600"/>
            <a:chExt cx="952492" cy="914400"/>
          </a:xfrm>
        </p:grpSpPr>
        <p:sp>
          <p:nvSpPr>
            <p:cNvPr id="732" name="Freeform 39"/>
            <p:cNvSpPr>
              <a:spLocks noChangeAspect="1"/>
            </p:cNvSpPr>
            <p:nvPr/>
          </p:nvSpPr>
          <p:spPr bwMode="auto">
            <a:xfrm>
              <a:off x="3626478" y="4419600"/>
              <a:ext cx="945522" cy="178628"/>
            </a:xfrm>
            <a:custGeom>
              <a:avLst/>
              <a:gdLst>
                <a:gd name="T0" fmla="*/ 0 w 271"/>
                <a:gd name="T1" fmla="*/ 2147483647 h 42"/>
                <a:gd name="T2" fmla="*/ 2147483647 w 271"/>
                <a:gd name="T3" fmla="*/ 2147483647 h 42"/>
                <a:gd name="T4" fmla="*/ 2147483647 w 271"/>
                <a:gd name="T5" fmla="*/ 2147483647 h 42"/>
                <a:gd name="T6" fmla="*/ 2147483647 w 271"/>
                <a:gd name="T7" fmla="*/ 0 h 42"/>
                <a:gd name="T8" fmla="*/ 0 w 271"/>
                <a:gd name="T9" fmla="*/ 2147483647 h 42"/>
                <a:gd name="T10" fmla="*/ 0 60000 65536"/>
                <a:gd name="T11" fmla="*/ 0 60000 65536"/>
                <a:gd name="T12" fmla="*/ 0 60000 65536"/>
                <a:gd name="T13" fmla="*/ 0 60000 65536"/>
                <a:gd name="T14" fmla="*/ 0 60000 65536"/>
                <a:gd name="T15" fmla="*/ 0 w 271"/>
                <a:gd name="T16" fmla="*/ 0 h 42"/>
                <a:gd name="T17" fmla="*/ 271 w 271"/>
                <a:gd name="T18" fmla="*/ 42 h 42"/>
              </a:gdLst>
              <a:ahLst/>
              <a:cxnLst>
                <a:cxn ang="T10">
                  <a:pos x="T0" y="T1"/>
                </a:cxn>
                <a:cxn ang="T11">
                  <a:pos x="T2" y="T3"/>
                </a:cxn>
                <a:cxn ang="T12">
                  <a:pos x="T4" y="T5"/>
                </a:cxn>
                <a:cxn ang="T13">
                  <a:pos x="T6" y="T7"/>
                </a:cxn>
                <a:cxn ang="T14">
                  <a:pos x="T8" y="T9"/>
                </a:cxn>
              </a:cxnLst>
              <a:rect l="T15" t="T16" r="T17" b="T18"/>
              <a:pathLst>
                <a:path w="271" h="42">
                  <a:moveTo>
                    <a:pt x="0" y="21"/>
                  </a:moveTo>
                  <a:lnTo>
                    <a:pt x="212" y="42"/>
                  </a:lnTo>
                  <a:lnTo>
                    <a:pt x="271" y="23"/>
                  </a:lnTo>
                  <a:lnTo>
                    <a:pt x="64" y="0"/>
                  </a:lnTo>
                  <a:lnTo>
                    <a:pt x="0" y="21"/>
                  </a:lnTo>
                  <a:close/>
                </a:path>
              </a:pathLst>
            </a:custGeom>
            <a:solidFill>
              <a:srgbClr val="5FBF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33" name="Freeform 40"/>
            <p:cNvSpPr>
              <a:spLocks noChangeAspect="1"/>
            </p:cNvSpPr>
            <p:nvPr/>
          </p:nvSpPr>
          <p:spPr bwMode="auto">
            <a:xfrm>
              <a:off x="4376615" y="4530179"/>
              <a:ext cx="195385" cy="803821"/>
            </a:xfrm>
            <a:custGeom>
              <a:avLst/>
              <a:gdLst>
                <a:gd name="T0" fmla="*/ 0 w 56"/>
                <a:gd name="T1" fmla="*/ 2147483647 h 189"/>
                <a:gd name="T2" fmla="*/ 2147483647 w 56"/>
                <a:gd name="T3" fmla="*/ 0 h 189"/>
                <a:gd name="T4" fmla="*/ 2147483647 w 56"/>
                <a:gd name="T5" fmla="*/ 2147483647 h 189"/>
                <a:gd name="T6" fmla="*/ 0 w 56"/>
                <a:gd name="T7" fmla="*/ 2147483647 h 189"/>
                <a:gd name="T8" fmla="*/ 0 w 56"/>
                <a:gd name="T9" fmla="*/ 2147483647 h 189"/>
                <a:gd name="T10" fmla="*/ 0 60000 65536"/>
                <a:gd name="T11" fmla="*/ 0 60000 65536"/>
                <a:gd name="T12" fmla="*/ 0 60000 65536"/>
                <a:gd name="T13" fmla="*/ 0 60000 65536"/>
                <a:gd name="T14" fmla="*/ 0 60000 65536"/>
                <a:gd name="T15" fmla="*/ 0 w 56"/>
                <a:gd name="T16" fmla="*/ 0 h 189"/>
                <a:gd name="T17" fmla="*/ 56 w 56"/>
                <a:gd name="T18" fmla="*/ 189 h 189"/>
              </a:gdLst>
              <a:ahLst/>
              <a:cxnLst>
                <a:cxn ang="T10">
                  <a:pos x="T0" y="T1"/>
                </a:cxn>
                <a:cxn ang="T11">
                  <a:pos x="T2" y="T3"/>
                </a:cxn>
                <a:cxn ang="T12">
                  <a:pos x="T4" y="T5"/>
                </a:cxn>
                <a:cxn ang="T13">
                  <a:pos x="T6" y="T7"/>
                </a:cxn>
                <a:cxn ang="T14">
                  <a:pos x="T8" y="T9"/>
                </a:cxn>
              </a:cxnLst>
              <a:rect l="T15" t="T16" r="T17" b="T18"/>
              <a:pathLst>
                <a:path w="56" h="189">
                  <a:moveTo>
                    <a:pt x="0" y="19"/>
                  </a:moveTo>
                  <a:lnTo>
                    <a:pt x="56" y="0"/>
                  </a:lnTo>
                  <a:lnTo>
                    <a:pt x="56" y="158"/>
                  </a:lnTo>
                  <a:lnTo>
                    <a:pt x="0" y="189"/>
                  </a:lnTo>
                  <a:lnTo>
                    <a:pt x="0" y="19"/>
                  </a:lnTo>
                  <a:close/>
                </a:path>
              </a:pathLst>
            </a:custGeom>
            <a:solidFill>
              <a:srgbClr val="00FF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34" name="Freeform 41"/>
            <p:cNvSpPr>
              <a:spLocks noChangeAspect="1"/>
            </p:cNvSpPr>
            <p:nvPr/>
          </p:nvSpPr>
          <p:spPr bwMode="auto">
            <a:xfrm>
              <a:off x="3619508" y="4521668"/>
              <a:ext cx="739672" cy="803821"/>
            </a:xfrm>
            <a:custGeom>
              <a:avLst/>
              <a:gdLst>
                <a:gd name="T0" fmla="*/ 2147483647 w 212"/>
                <a:gd name="T1" fmla="*/ 0 h 189"/>
                <a:gd name="T2" fmla="*/ 2147483647 w 212"/>
                <a:gd name="T3" fmla="*/ 2147483647 h 189"/>
                <a:gd name="T4" fmla="*/ 2147483647 w 212"/>
                <a:gd name="T5" fmla="*/ 2147483647 h 189"/>
                <a:gd name="T6" fmla="*/ 0 w 212"/>
                <a:gd name="T7" fmla="*/ 2147483647 h 189"/>
                <a:gd name="T8" fmla="*/ 2147483647 w 212"/>
                <a:gd name="T9" fmla="*/ 0 h 189"/>
                <a:gd name="T10" fmla="*/ 0 60000 65536"/>
                <a:gd name="T11" fmla="*/ 0 60000 65536"/>
                <a:gd name="T12" fmla="*/ 0 60000 65536"/>
                <a:gd name="T13" fmla="*/ 0 60000 65536"/>
                <a:gd name="T14" fmla="*/ 0 60000 65536"/>
                <a:gd name="T15" fmla="*/ 0 w 212"/>
                <a:gd name="T16" fmla="*/ 0 h 189"/>
                <a:gd name="T17" fmla="*/ 212 w 212"/>
                <a:gd name="T18" fmla="*/ 189 h 189"/>
              </a:gdLst>
              <a:ahLst/>
              <a:cxnLst>
                <a:cxn ang="T10">
                  <a:pos x="T0" y="T1"/>
                </a:cxn>
                <a:cxn ang="T11">
                  <a:pos x="T2" y="T3"/>
                </a:cxn>
                <a:cxn ang="T12">
                  <a:pos x="T4" y="T5"/>
                </a:cxn>
                <a:cxn ang="T13">
                  <a:pos x="T6" y="T7"/>
                </a:cxn>
                <a:cxn ang="T14">
                  <a:pos x="T8" y="T9"/>
                </a:cxn>
              </a:cxnLst>
              <a:rect l="T15" t="T16" r="T17" b="T18"/>
              <a:pathLst>
                <a:path w="212" h="189">
                  <a:moveTo>
                    <a:pt x="2" y="0"/>
                  </a:moveTo>
                  <a:lnTo>
                    <a:pt x="212" y="23"/>
                  </a:lnTo>
                  <a:lnTo>
                    <a:pt x="212" y="189"/>
                  </a:lnTo>
                  <a:lnTo>
                    <a:pt x="0" y="151"/>
                  </a:lnTo>
                  <a:lnTo>
                    <a:pt x="2" y="0"/>
                  </a:lnTo>
                  <a:close/>
                </a:path>
              </a:pathLst>
            </a:custGeom>
            <a:solidFill>
              <a:srgbClr val="7FFF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grpSp>
        <p:nvGrpSpPr>
          <p:cNvPr id="735" name="Group 1262"/>
          <p:cNvGrpSpPr>
            <a:grpSpLocks/>
          </p:cNvGrpSpPr>
          <p:nvPr/>
        </p:nvGrpSpPr>
        <p:grpSpPr bwMode="auto">
          <a:xfrm>
            <a:off x="5577792" y="4238958"/>
            <a:ext cx="561975" cy="468313"/>
            <a:chOff x="4876800" y="5562600"/>
            <a:chExt cx="561729" cy="467832"/>
          </a:xfrm>
        </p:grpSpPr>
        <p:sp>
          <p:nvSpPr>
            <p:cNvPr id="736" name="Freeform 46"/>
            <p:cNvSpPr>
              <a:spLocks noChangeAspect="1"/>
            </p:cNvSpPr>
            <p:nvPr/>
          </p:nvSpPr>
          <p:spPr bwMode="auto">
            <a:xfrm>
              <a:off x="5019850" y="5690191"/>
              <a:ext cx="94203" cy="42530"/>
            </a:xfrm>
            <a:custGeom>
              <a:avLst/>
              <a:gdLst>
                <a:gd name="T0" fmla="*/ 0 w 27"/>
                <a:gd name="T1" fmla="*/ 0 h 10"/>
                <a:gd name="T2" fmla="*/ 2147483647 w 27"/>
                <a:gd name="T3" fmla="*/ 2147483647 h 10"/>
                <a:gd name="T4" fmla="*/ 2147483647 w 27"/>
                <a:gd name="T5" fmla="*/ 2147483647 h 10"/>
                <a:gd name="T6" fmla="*/ 0 w 27"/>
                <a:gd name="T7" fmla="*/ 2147483647 h 10"/>
                <a:gd name="T8" fmla="*/ 0 w 27"/>
                <a:gd name="T9" fmla="*/ 0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0" y="0"/>
                  </a:moveTo>
                  <a:lnTo>
                    <a:pt x="27" y="2"/>
                  </a:lnTo>
                  <a:lnTo>
                    <a:pt x="27" y="10"/>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37" name="Freeform 50"/>
            <p:cNvSpPr>
              <a:spLocks noChangeAspect="1"/>
            </p:cNvSpPr>
            <p:nvPr/>
          </p:nvSpPr>
          <p:spPr bwMode="auto">
            <a:xfrm>
              <a:off x="5173365" y="5843300"/>
              <a:ext cx="97693" cy="51036"/>
            </a:xfrm>
            <a:custGeom>
              <a:avLst/>
              <a:gdLst>
                <a:gd name="T0" fmla="*/ 0 w 28"/>
                <a:gd name="T1" fmla="*/ 0 h 12"/>
                <a:gd name="T2" fmla="*/ 2147483647 w 28"/>
                <a:gd name="T3" fmla="*/ 2147483647 h 12"/>
                <a:gd name="T4" fmla="*/ 2147483647 w 28"/>
                <a:gd name="T5" fmla="*/ 2147483647 h 12"/>
                <a:gd name="T6" fmla="*/ 0 w 28"/>
                <a:gd name="T7" fmla="*/ 2147483647 h 12"/>
                <a:gd name="T8" fmla="*/ 0 w 28"/>
                <a:gd name="T9" fmla="*/ 0 h 12"/>
                <a:gd name="T10" fmla="*/ 0 60000 65536"/>
                <a:gd name="T11" fmla="*/ 0 60000 65536"/>
                <a:gd name="T12" fmla="*/ 0 60000 65536"/>
                <a:gd name="T13" fmla="*/ 0 60000 65536"/>
                <a:gd name="T14" fmla="*/ 0 60000 65536"/>
                <a:gd name="T15" fmla="*/ 0 w 28"/>
                <a:gd name="T16" fmla="*/ 0 h 12"/>
                <a:gd name="T17" fmla="*/ 28 w 28"/>
                <a:gd name="T18" fmla="*/ 12 h 12"/>
              </a:gdLst>
              <a:ahLst/>
              <a:cxnLst>
                <a:cxn ang="T10">
                  <a:pos x="T0" y="T1"/>
                </a:cxn>
                <a:cxn ang="T11">
                  <a:pos x="T2" y="T3"/>
                </a:cxn>
                <a:cxn ang="T12">
                  <a:pos x="T4" y="T5"/>
                </a:cxn>
                <a:cxn ang="T13">
                  <a:pos x="T6" y="T7"/>
                </a:cxn>
                <a:cxn ang="T14">
                  <a:pos x="T8" y="T9"/>
                </a:cxn>
              </a:cxnLst>
              <a:rect l="T15" t="T16" r="T17" b="T18"/>
              <a:pathLst>
                <a:path w="28" h="12">
                  <a:moveTo>
                    <a:pt x="0" y="0"/>
                  </a:moveTo>
                  <a:lnTo>
                    <a:pt x="28" y="4"/>
                  </a:lnTo>
                  <a:lnTo>
                    <a:pt x="28" y="12"/>
                  </a:lnTo>
                  <a:lnTo>
                    <a:pt x="0" y="1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38" name="Freeform 51"/>
            <p:cNvSpPr>
              <a:spLocks noChangeAspect="1"/>
            </p:cNvSpPr>
            <p:nvPr/>
          </p:nvSpPr>
          <p:spPr bwMode="auto">
            <a:xfrm>
              <a:off x="5344326" y="5983649"/>
              <a:ext cx="94203" cy="46783"/>
            </a:xfrm>
            <a:custGeom>
              <a:avLst/>
              <a:gdLst>
                <a:gd name="T0" fmla="*/ 0 w 27"/>
                <a:gd name="T1" fmla="*/ 0 h 11"/>
                <a:gd name="T2" fmla="*/ 2147483647 w 27"/>
                <a:gd name="T3" fmla="*/ 2147483647 h 11"/>
                <a:gd name="T4" fmla="*/ 2147483647 w 27"/>
                <a:gd name="T5" fmla="*/ 2147483647 h 11"/>
                <a:gd name="T6" fmla="*/ 0 w 27"/>
                <a:gd name="T7" fmla="*/ 2147483647 h 11"/>
                <a:gd name="T8" fmla="*/ 0 w 27"/>
                <a:gd name="T9" fmla="*/ 0 h 11"/>
                <a:gd name="T10" fmla="*/ 0 60000 65536"/>
                <a:gd name="T11" fmla="*/ 0 60000 65536"/>
                <a:gd name="T12" fmla="*/ 0 60000 65536"/>
                <a:gd name="T13" fmla="*/ 0 60000 65536"/>
                <a:gd name="T14" fmla="*/ 0 60000 65536"/>
                <a:gd name="T15" fmla="*/ 0 w 27"/>
                <a:gd name="T16" fmla="*/ 0 h 11"/>
                <a:gd name="T17" fmla="*/ 27 w 27"/>
                <a:gd name="T18" fmla="*/ 11 h 11"/>
              </a:gdLst>
              <a:ahLst/>
              <a:cxnLst>
                <a:cxn ang="T10">
                  <a:pos x="T0" y="T1"/>
                </a:cxn>
                <a:cxn ang="T11">
                  <a:pos x="T2" y="T3"/>
                </a:cxn>
                <a:cxn ang="T12">
                  <a:pos x="T4" y="T5"/>
                </a:cxn>
                <a:cxn ang="T13">
                  <a:pos x="T6" y="T7"/>
                </a:cxn>
                <a:cxn ang="T14">
                  <a:pos x="T8" y="T9"/>
                </a:cxn>
              </a:cxnLst>
              <a:rect l="T15" t="T16" r="T17" b="T18"/>
              <a:pathLst>
                <a:path w="27" h="11">
                  <a:moveTo>
                    <a:pt x="0" y="0"/>
                  </a:moveTo>
                  <a:lnTo>
                    <a:pt x="27" y="2"/>
                  </a:lnTo>
                  <a:lnTo>
                    <a:pt x="27" y="11"/>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39" name="Freeform 46"/>
            <p:cNvSpPr>
              <a:spLocks noChangeAspect="1"/>
            </p:cNvSpPr>
            <p:nvPr/>
          </p:nvSpPr>
          <p:spPr bwMode="auto">
            <a:xfrm>
              <a:off x="4876800" y="5562600"/>
              <a:ext cx="94203" cy="42530"/>
            </a:xfrm>
            <a:custGeom>
              <a:avLst/>
              <a:gdLst>
                <a:gd name="T0" fmla="*/ 0 w 27"/>
                <a:gd name="T1" fmla="*/ 0 h 10"/>
                <a:gd name="T2" fmla="*/ 2147483647 w 27"/>
                <a:gd name="T3" fmla="*/ 2147483647 h 10"/>
                <a:gd name="T4" fmla="*/ 2147483647 w 27"/>
                <a:gd name="T5" fmla="*/ 2147483647 h 10"/>
                <a:gd name="T6" fmla="*/ 0 w 27"/>
                <a:gd name="T7" fmla="*/ 2147483647 h 10"/>
                <a:gd name="T8" fmla="*/ 0 w 27"/>
                <a:gd name="T9" fmla="*/ 0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0" y="0"/>
                  </a:moveTo>
                  <a:lnTo>
                    <a:pt x="27" y="2"/>
                  </a:lnTo>
                  <a:lnTo>
                    <a:pt x="27" y="10"/>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grpSp>
      <p:sp>
        <p:nvSpPr>
          <p:cNvPr id="740" name="Rounded Rectangle 1312"/>
          <p:cNvSpPr>
            <a:spLocks noChangeArrowheads="1"/>
          </p:cNvSpPr>
          <p:nvPr/>
        </p:nvSpPr>
        <p:spPr bwMode="auto">
          <a:xfrm>
            <a:off x="83953" y="764567"/>
            <a:ext cx="2735091" cy="1372021"/>
          </a:xfrm>
          <a:prstGeom prst="roundRect">
            <a:avLst>
              <a:gd name="adj" fmla="val 16667"/>
            </a:avLst>
          </a:prstGeom>
          <a:ln>
            <a:headEnd/>
            <a:tailEnd/>
          </a:ln>
        </p:spPr>
        <p:style>
          <a:lnRef idx="0">
            <a:schemeClr val="accent1"/>
          </a:lnRef>
          <a:fillRef idx="1001">
            <a:schemeClr val="lt2"/>
          </a:fillRef>
          <a:effectRef idx="3">
            <a:schemeClr val="accent1"/>
          </a:effectRef>
          <a:fontRef idx="minor">
            <a:schemeClr val="lt1"/>
          </a:fontRef>
        </p:style>
        <p:txBody>
          <a:bodyPr wrap="square" lIns="91436" tIns="45718" rIns="91436" bIns="45718" anchor="t"/>
          <a:lstStyle/>
          <a:p>
            <a:pPr algn="ctr" eaLnBrk="0" hangingPunct="0">
              <a:lnSpc>
                <a:spcPct val="80000"/>
              </a:lnSpc>
              <a:spcBef>
                <a:spcPct val="20000"/>
              </a:spcBef>
            </a:pPr>
            <a:r>
              <a:rPr lang="en-US" sz="1100" b="1" dirty="0" smtClean="0">
                <a:solidFill>
                  <a:schemeClr val="tx1"/>
                </a:solidFill>
                <a:latin typeface="+mj-lt"/>
              </a:rPr>
              <a:t>High Performance</a:t>
            </a:r>
            <a:endParaRPr lang="en-US" sz="1100" b="1" dirty="0">
              <a:solidFill>
                <a:schemeClr val="tx1"/>
              </a:solidFill>
              <a:latin typeface="+mj-lt"/>
            </a:endParaRPr>
          </a:p>
          <a:p>
            <a:pPr marL="126713" indent="-126713" eaLnBrk="0" hangingPunct="0">
              <a:lnSpc>
                <a:spcPct val="80000"/>
              </a:lnSpc>
              <a:spcBef>
                <a:spcPct val="20000"/>
              </a:spcBef>
              <a:spcAft>
                <a:spcPts val="665"/>
              </a:spcAft>
              <a:buFont typeface="Arial" pitchFamily="34" charset="0"/>
              <a:buChar char="•"/>
            </a:pPr>
            <a:r>
              <a:rPr lang="en-US" sz="1000" dirty="0" smtClean="0">
                <a:solidFill>
                  <a:schemeClr val="tx1"/>
                </a:solidFill>
                <a:latin typeface="+mj-lt"/>
              </a:rPr>
              <a:t>GPS-like performance indoors and in urban environments</a:t>
            </a:r>
          </a:p>
          <a:p>
            <a:pPr marL="126713" indent="-126713" eaLnBrk="0" hangingPunct="0">
              <a:lnSpc>
                <a:spcPct val="80000"/>
              </a:lnSpc>
              <a:spcBef>
                <a:spcPct val="20000"/>
              </a:spcBef>
              <a:spcAft>
                <a:spcPts val="665"/>
              </a:spcAft>
              <a:buFont typeface="Arial" pitchFamily="34" charset="0"/>
              <a:buChar char="•"/>
            </a:pPr>
            <a:r>
              <a:rPr lang="en-US" sz="1000" dirty="0" smtClean="0">
                <a:solidFill>
                  <a:schemeClr val="tx1"/>
                </a:solidFill>
                <a:latin typeface="+mj-lt"/>
              </a:rPr>
              <a:t>Accurate </a:t>
            </a:r>
            <a:r>
              <a:rPr lang="en-US" sz="1000" dirty="0">
                <a:solidFill>
                  <a:schemeClr val="tx1"/>
                </a:solidFill>
                <a:latin typeface="+mj-lt"/>
              </a:rPr>
              <a:t>v</a:t>
            </a:r>
            <a:r>
              <a:rPr lang="en-US" sz="1000" dirty="0" smtClean="0">
                <a:solidFill>
                  <a:schemeClr val="tx1"/>
                </a:solidFill>
                <a:latin typeface="+mj-lt"/>
              </a:rPr>
              <a:t>ertical position </a:t>
            </a:r>
          </a:p>
          <a:p>
            <a:pPr marL="126713" indent="-126713" eaLnBrk="0" hangingPunct="0">
              <a:lnSpc>
                <a:spcPct val="80000"/>
              </a:lnSpc>
              <a:spcBef>
                <a:spcPct val="20000"/>
              </a:spcBef>
              <a:spcAft>
                <a:spcPts val="665"/>
              </a:spcAft>
              <a:buFont typeface="Arial" pitchFamily="34" charset="0"/>
              <a:buChar char="•"/>
            </a:pPr>
            <a:r>
              <a:rPr lang="en-US" sz="1000" dirty="0" smtClean="0">
                <a:solidFill>
                  <a:schemeClr val="tx1"/>
                </a:solidFill>
                <a:latin typeface="+mj-lt"/>
              </a:rPr>
              <a:t>Fast time to first fix </a:t>
            </a:r>
          </a:p>
        </p:txBody>
      </p:sp>
      <p:sp>
        <p:nvSpPr>
          <p:cNvPr id="741" name="Rounded Rectangle 1253"/>
          <p:cNvSpPr>
            <a:spLocks noChangeArrowheads="1"/>
          </p:cNvSpPr>
          <p:nvPr/>
        </p:nvSpPr>
        <p:spPr bwMode="auto">
          <a:xfrm>
            <a:off x="5902388" y="1615079"/>
            <a:ext cx="2970609" cy="1676537"/>
          </a:xfrm>
          <a:prstGeom prst="roundRect">
            <a:avLst>
              <a:gd name="adj" fmla="val 16667"/>
            </a:avLst>
          </a:prstGeom>
          <a:ln>
            <a:headEnd/>
            <a:tailEnd/>
          </a:ln>
        </p:spPr>
        <p:style>
          <a:lnRef idx="0">
            <a:schemeClr val="accent1"/>
          </a:lnRef>
          <a:fillRef idx="1001">
            <a:schemeClr val="lt2"/>
          </a:fillRef>
          <a:effectRef idx="3">
            <a:schemeClr val="accent1"/>
          </a:effectRef>
          <a:fontRef idx="minor">
            <a:schemeClr val="lt1"/>
          </a:fontRef>
        </p:style>
        <p:txBody>
          <a:bodyPr wrap="square" lIns="91436" tIns="45718" rIns="91436" bIns="45718" anchor="ctr"/>
          <a:lstStyle/>
          <a:p>
            <a:pPr algn="ctr" eaLnBrk="0" hangingPunct="0">
              <a:lnSpc>
                <a:spcPct val="80000"/>
              </a:lnSpc>
              <a:spcBef>
                <a:spcPct val="20000"/>
              </a:spcBef>
            </a:pPr>
            <a:r>
              <a:rPr lang="en-US" sz="1100" b="1" dirty="0" smtClean="0">
                <a:solidFill>
                  <a:schemeClr val="tx1"/>
                </a:solidFill>
                <a:latin typeface="+mj-lt"/>
              </a:rPr>
              <a:t>Wide Area Broadcast Network</a:t>
            </a:r>
          </a:p>
          <a:p>
            <a:pPr algn="ctr" eaLnBrk="0" hangingPunct="0">
              <a:lnSpc>
                <a:spcPct val="80000"/>
              </a:lnSpc>
              <a:spcBef>
                <a:spcPct val="20000"/>
              </a:spcBef>
            </a:pPr>
            <a:endParaRPr lang="en-US" sz="400" b="1" dirty="0">
              <a:solidFill>
                <a:schemeClr val="tx1"/>
              </a:solidFill>
              <a:latin typeface="+mj-lt"/>
            </a:endParaRPr>
          </a:p>
          <a:p>
            <a:pPr marL="126713" indent="-126713" eaLnBrk="0" hangingPunct="0">
              <a:lnSpc>
                <a:spcPct val="80000"/>
              </a:lnSpc>
              <a:spcBef>
                <a:spcPct val="20000"/>
              </a:spcBef>
              <a:spcAft>
                <a:spcPts val="665"/>
              </a:spcAft>
              <a:buFontTx/>
              <a:buChar char="•"/>
            </a:pPr>
            <a:r>
              <a:rPr lang="en-US" sz="1000" dirty="0" smtClean="0">
                <a:solidFill>
                  <a:schemeClr val="tx1"/>
                </a:solidFill>
                <a:latin typeface="+mj-lt"/>
              </a:rPr>
              <a:t>Highly synchronized beacons, with deployment optimized for location</a:t>
            </a:r>
            <a:r>
              <a:rPr lang="en-US" sz="1000" dirty="0" smtClean="0">
                <a:solidFill>
                  <a:schemeClr val="tx1"/>
                </a:solidFill>
              </a:rPr>
              <a:t> </a:t>
            </a:r>
            <a:endParaRPr lang="en-US" sz="1000" dirty="0" smtClean="0">
              <a:solidFill>
                <a:schemeClr val="tx1"/>
              </a:solidFill>
              <a:latin typeface="+mj-lt"/>
            </a:endParaRPr>
          </a:p>
          <a:p>
            <a:pPr marL="126713" indent="-126713" eaLnBrk="0" hangingPunct="0">
              <a:lnSpc>
                <a:spcPct val="80000"/>
              </a:lnSpc>
              <a:spcBef>
                <a:spcPct val="20000"/>
              </a:spcBef>
              <a:spcAft>
                <a:spcPts val="665"/>
              </a:spcAft>
              <a:buFont typeface="Arial" charset="0"/>
              <a:buChar char="•"/>
            </a:pPr>
            <a:r>
              <a:rPr lang="en-US" sz="1000" dirty="0" smtClean="0">
                <a:solidFill>
                  <a:schemeClr val="tx1"/>
                </a:solidFill>
                <a:latin typeface="+mj-lt"/>
              </a:rPr>
              <a:t>Broad coverage from minimal sites</a:t>
            </a:r>
          </a:p>
        </p:txBody>
      </p:sp>
      <p:sp>
        <p:nvSpPr>
          <p:cNvPr id="742" name="Rounded Rectangle 1254"/>
          <p:cNvSpPr>
            <a:spLocks noChangeArrowheads="1"/>
          </p:cNvSpPr>
          <p:nvPr/>
        </p:nvSpPr>
        <p:spPr bwMode="auto">
          <a:xfrm>
            <a:off x="6502718" y="3989703"/>
            <a:ext cx="2624613" cy="1438629"/>
          </a:xfrm>
          <a:prstGeom prst="roundRect">
            <a:avLst>
              <a:gd name="adj" fmla="val 16667"/>
            </a:avLst>
          </a:prstGeom>
          <a:ln>
            <a:headEnd/>
            <a:tailEnd/>
          </a:ln>
        </p:spPr>
        <p:style>
          <a:lnRef idx="0">
            <a:schemeClr val="accent1"/>
          </a:lnRef>
          <a:fillRef idx="1001">
            <a:schemeClr val="lt2"/>
          </a:fillRef>
          <a:effectRef idx="3">
            <a:schemeClr val="accent1"/>
          </a:effectRef>
          <a:fontRef idx="minor">
            <a:schemeClr val="lt1"/>
          </a:fontRef>
        </p:style>
        <p:txBody>
          <a:bodyPr lIns="91436" tIns="45718" rIns="91436" bIns="45718" anchor="ctr"/>
          <a:lstStyle/>
          <a:p>
            <a:pPr algn="ctr" eaLnBrk="0" hangingPunct="0">
              <a:lnSpc>
                <a:spcPct val="80000"/>
              </a:lnSpc>
              <a:spcBef>
                <a:spcPct val="20000"/>
              </a:spcBef>
              <a:defRPr/>
            </a:pPr>
            <a:r>
              <a:rPr lang="en-US" sz="1100" b="1" dirty="0" smtClean="0">
                <a:solidFill>
                  <a:schemeClr val="tx1"/>
                </a:solidFill>
                <a:latin typeface="+mj-lt"/>
                <a:ea typeface="Arial" charset="0"/>
              </a:rPr>
              <a:t>Limited Receiver Impact</a:t>
            </a:r>
            <a:endParaRPr lang="en-US" sz="1200" b="1" dirty="0">
              <a:solidFill>
                <a:schemeClr val="tx1"/>
              </a:solidFill>
              <a:latin typeface="+mj-lt"/>
              <a:ea typeface="Arial" charset="0"/>
            </a:endParaRPr>
          </a:p>
          <a:p>
            <a:pPr marL="169855" indent="-169855" eaLnBrk="0" hangingPunct="0">
              <a:lnSpc>
                <a:spcPct val="80000"/>
              </a:lnSpc>
              <a:spcBef>
                <a:spcPct val="20000"/>
              </a:spcBef>
              <a:spcAft>
                <a:spcPts val="665"/>
              </a:spcAft>
              <a:buFont typeface="Arial" charset="0"/>
              <a:buChar char="•"/>
              <a:defRPr/>
            </a:pPr>
            <a:r>
              <a:rPr lang="en-US" sz="1000" dirty="0" smtClean="0">
                <a:solidFill>
                  <a:schemeClr val="tx1"/>
                </a:solidFill>
                <a:latin typeface="+mj-lt"/>
                <a:ea typeface="Arial" charset="0"/>
              </a:rPr>
              <a:t>Reuse Digital baseband</a:t>
            </a:r>
          </a:p>
          <a:p>
            <a:pPr marL="169855" indent="-169855" eaLnBrk="0" hangingPunct="0">
              <a:lnSpc>
                <a:spcPct val="80000"/>
              </a:lnSpc>
              <a:spcBef>
                <a:spcPct val="20000"/>
              </a:spcBef>
              <a:spcAft>
                <a:spcPts val="665"/>
              </a:spcAft>
              <a:buFont typeface="Arial" charset="0"/>
              <a:buChar char="•"/>
              <a:defRPr/>
            </a:pPr>
            <a:r>
              <a:rPr lang="en-US" sz="1000" dirty="0">
                <a:solidFill>
                  <a:schemeClr val="tx1"/>
                </a:solidFill>
                <a:latin typeface="+mj-lt"/>
                <a:ea typeface="Arial" charset="0"/>
              </a:rPr>
              <a:t>On-device computation of </a:t>
            </a:r>
            <a:r>
              <a:rPr lang="en-US" sz="1000" dirty="0" smtClean="0">
                <a:solidFill>
                  <a:schemeClr val="tx1"/>
                </a:solidFill>
                <a:latin typeface="+mj-lt"/>
                <a:ea typeface="Arial" charset="0"/>
              </a:rPr>
              <a:t>location</a:t>
            </a:r>
          </a:p>
          <a:p>
            <a:pPr marL="169855" indent="-169855" eaLnBrk="0" hangingPunct="0">
              <a:lnSpc>
                <a:spcPct val="80000"/>
              </a:lnSpc>
              <a:spcBef>
                <a:spcPct val="20000"/>
              </a:spcBef>
              <a:spcAft>
                <a:spcPts val="665"/>
              </a:spcAft>
              <a:buFont typeface="Arial" charset="0"/>
              <a:buChar char="•"/>
              <a:defRPr/>
            </a:pPr>
            <a:r>
              <a:rPr lang="en-US" sz="1000" dirty="0" smtClean="0">
                <a:solidFill>
                  <a:schemeClr val="tx1"/>
                </a:solidFill>
                <a:latin typeface="+mj-lt"/>
                <a:ea typeface="Arial" charset="0"/>
              </a:rPr>
              <a:t>Reduced power consumption </a:t>
            </a:r>
            <a:endParaRPr lang="en-US" sz="1000" dirty="0">
              <a:solidFill>
                <a:schemeClr val="tx1"/>
              </a:solidFill>
              <a:latin typeface="+mj-lt"/>
              <a:ea typeface="Arial" charset="0"/>
            </a:endParaRPr>
          </a:p>
        </p:txBody>
      </p:sp>
      <p:sp>
        <p:nvSpPr>
          <p:cNvPr id="743" name="Rounded Rectangle 1254"/>
          <p:cNvSpPr>
            <a:spLocks noChangeArrowheads="1"/>
          </p:cNvSpPr>
          <p:nvPr/>
        </p:nvSpPr>
        <p:spPr bwMode="auto">
          <a:xfrm>
            <a:off x="325184" y="4519947"/>
            <a:ext cx="3058078" cy="972484"/>
          </a:xfrm>
          <a:prstGeom prst="roundRect">
            <a:avLst>
              <a:gd name="adj" fmla="val 16667"/>
            </a:avLst>
          </a:prstGeom>
          <a:ln>
            <a:headEnd/>
            <a:tailEnd/>
          </a:ln>
        </p:spPr>
        <p:style>
          <a:lnRef idx="0">
            <a:schemeClr val="accent1"/>
          </a:lnRef>
          <a:fillRef idx="1001">
            <a:schemeClr val="lt2"/>
          </a:fillRef>
          <a:effectRef idx="3">
            <a:schemeClr val="accent1"/>
          </a:effectRef>
          <a:fontRef idx="minor">
            <a:schemeClr val="lt1"/>
          </a:fontRef>
        </p:style>
        <p:txBody>
          <a:bodyPr lIns="91436" tIns="45718" rIns="91436" bIns="45718" anchor="ctr"/>
          <a:lstStyle/>
          <a:p>
            <a:pPr algn="ctr" eaLnBrk="0" hangingPunct="0">
              <a:lnSpc>
                <a:spcPct val="80000"/>
              </a:lnSpc>
              <a:spcBef>
                <a:spcPts val="293"/>
              </a:spcBef>
              <a:spcAft>
                <a:spcPts val="0"/>
              </a:spcAft>
              <a:defRPr/>
            </a:pPr>
            <a:r>
              <a:rPr lang="en-US" sz="1100" b="1" dirty="0" smtClean="0">
                <a:solidFill>
                  <a:schemeClr val="tx1"/>
                </a:solidFill>
                <a:latin typeface="+mj-lt"/>
                <a:ea typeface="Arial" charset="0"/>
              </a:rPr>
              <a:t>Limited Application and Core Network Impact</a:t>
            </a:r>
            <a:endParaRPr lang="en-US" sz="1200" b="1" dirty="0" smtClean="0">
              <a:solidFill>
                <a:schemeClr val="tx1"/>
              </a:solidFill>
              <a:latin typeface="+mj-lt"/>
              <a:ea typeface="Arial" charset="0"/>
            </a:endParaRPr>
          </a:p>
          <a:p>
            <a:pPr marL="126713" indent="-126713" eaLnBrk="0" hangingPunct="0">
              <a:lnSpc>
                <a:spcPct val="80000"/>
              </a:lnSpc>
              <a:spcBef>
                <a:spcPts val="293"/>
              </a:spcBef>
              <a:spcAft>
                <a:spcPts val="665"/>
              </a:spcAft>
              <a:buFont typeface="Arial" pitchFamily="34" charset="0"/>
              <a:buChar char="•"/>
              <a:defRPr/>
            </a:pPr>
            <a:r>
              <a:rPr lang="en-US" sz="1000" dirty="0" smtClean="0">
                <a:solidFill>
                  <a:schemeClr val="tx1"/>
                </a:solidFill>
                <a:latin typeface="+mj-lt"/>
                <a:ea typeface="Arial" charset="0"/>
              </a:rPr>
              <a:t>Designed to leverage existing elements with configuration to support NextNav information</a:t>
            </a:r>
          </a:p>
        </p:txBody>
      </p:sp>
      <p:sp>
        <p:nvSpPr>
          <p:cNvPr id="744" name="Oval 743"/>
          <p:cNvSpPr/>
          <p:nvPr/>
        </p:nvSpPr>
        <p:spPr bwMode="auto">
          <a:xfrm>
            <a:off x="3598767" y="4334476"/>
            <a:ext cx="975360" cy="1203960"/>
          </a:xfrm>
          <a:prstGeom prst="ellipse">
            <a:avLst/>
          </a:prstGeom>
          <a:noFill/>
          <a:ln w="9525" cap="flat" cmpd="sng" algn="ctr">
            <a:solidFill>
              <a:schemeClr val="bg1">
                <a:lumMod val="50000"/>
              </a:schemeClr>
            </a:solidFill>
            <a:prstDash val="solid"/>
            <a:round/>
            <a:headEnd type="none" w="med" len="med"/>
            <a:tailEnd type="none" w="med" len="med"/>
          </a:ln>
          <a:effectLst/>
        </p:spPr>
        <p:txBody>
          <a:bodyPr vert="horz" wrap="square" lIns="101370" tIns="50685" rIns="101370" bIns="50685" numCol="1" rtlCol="0" anchor="t" anchorCtr="0" compatLnSpc="1">
            <a:prstTxWarp prst="textNoShape">
              <a:avLst/>
            </a:prstTxWarp>
          </a:bodyPr>
          <a:lstStyle/>
          <a:p>
            <a:pPr marL="379413" marR="0" indent="-379413" algn="ctr" defTabSz="1014413" rtl="0" eaLnBrk="1" fontAlgn="base" latinLnBrk="0" hangingPunct="1">
              <a:lnSpc>
                <a:spcPct val="80000"/>
              </a:lnSpc>
              <a:spcBef>
                <a:spcPct val="20000"/>
              </a:spcBef>
              <a:spcAft>
                <a:spcPct val="0"/>
              </a:spcAft>
              <a:buClrTx/>
              <a:buSzTx/>
              <a:buFontTx/>
              <a:buNone/>
              <a:tabLst/>
            </a:pPr>
            <a:endParaRPr kumimoji="0" lang="en-US" sz="1800" b="0" i="1" u="none" strike="noStrike" cap="none" normalizeH="0" baseline="0" dirty="0" smtClean="0">
              <a:ln>
                <a:noFill/>
              </a:ln>
              <a:solidFill>
                <a:schemeClr val="tx1"/>
              </a:solidFill>
              <a:effectLst/>
              <a:latin typeface="Arial" charset="0"/>
              <a:cs typeface="Arial" charset="0"/>
            </a:endParaRPr>
          </a:p>
        </p:txBody>
      </p:sp>
      <p:sp>
        <p:nvSpPr>
          <p:cNvPr id="745" name="Oval 744"/>
          <p:cNvSpPr/>
          <p:nvPr/>
        </p:nvSpPr>
        <p:spPr bwMode="auto">
          <a:xfrm>
            <a:off x="5453648" y="3746197"/>
            <a:ext cx="883920" cy="1203960"/>
          </a:xfrm>
          <a:prstGeom prst="ellipse">
            <a:avLst/>
          </a:prstGeom>
          <a:noFill/>
          <a:ln w="9525" cap="flat" cmpd="sng" algn="ctr">
            <a:solidFill>
              <a:schemeClr val="bg1">
                <a:lumMod val="50000"/>
              </a:schemeClr>
            </a:solidFill>
            <a:prstDash val="solid"/>
            <a:round/>
            <a:headEnd type="none" w="med" len="med"/>
            <a:tailEnd type="none" w="med" len="med"/>
          </a:ln>
          <a:effectLst/>
        </p:spPr>
        <p:txBody>
          <a:bodyPr vert="horz" wrap="square" lIns="101370" tIns="50685" rIns="101370" bIns="50685" numCol="1" rtlCol="0" anchor="t" anchorCtr="0" compatLnSpc="1">
            <a:prstTxWarp prst="textNoShape">
              <a:avLst/>
            </a:prstTxWarp>
          </a:bodyPr>
          <a:lstStyle/>
          <a:p>
            <a:pPr marL="379413" marR="0" indent="-379413" algn="ctr" defTabSz="1014413" rtl="0" eaLnBrk="1" fontAlgn="base" latinLnBrk="0" hangingPunct="1">
              <a:lnSpc>
                <a:spcPct val="80000"/>
              </a:lnSpc>
              <a:spcBef>
                <a:spcPct val="20000"/>
              </a:spcBef>
              <a:spcAft>
                <a:spcPct val="0"/>
              </a:spcAft>
              <a:buClrTx/>
              <a:buSzTx/>
              <a:buFontTx/>
              <a:buNone/>
              <a:tabLst/>
            </a:pPr>
            <a:endParaRPr kumimoji="0" lang="en-US" sz="1800" b="0" i="1" u="none" strike="noStrike" cap="none" normalizeH="0" baseline="0" dirty="0" smtClean="0">
              <a:ln>
                <a:noFill/>
              </a:ln>
              <a:solidFill>
                <a:schemeClr val="tx1"/>
              </a:solidFill>
              <a:effectLst/>
              <a:latin typeface="Arial" charset="0"/>
              <a:cs typeface="Arial" charset="0"/>
            </a:endParaRPr>
          </a:p>
        </p:txBody>
      </p:sp>
      <p:sp>
        <p:nvSpPr>
          <p:cNvPr id="3" name="Date Placeholder 2"/>
          <p:cNvSpPr>
            <a:spLocks noGrp="1"/>
          </p:cNvSpPr>
          <p:nvPr>
            <p:ph type="dt" sz="half" idx="4294967295"/>
          </p:nvPr>
        </p:nvSpPr>
        <p:spPr>
          <a:xfrm>
            <a:off x="6553200" y="6408544"/>
            <a:ext cx="2133600" cy="365125"/>
          </a:xfrm>
          <a:prstGeom prst="rect">
            <a:avLst/>
          </a:prstGeom>
        </p:spPr>
        <p:txBody>
          <a:bodyPr/>
          <a:lstStyle/>
          <a:p>
            <a:fld id="{5E0418AA-9696-49EE-92B2-F66899FB87C5}" type="datetime1">
              <a:rPr lang="en-US" smtClean="0"/>
              <a:pPr/>
              <a:t>6/11/2013</a:t>
            </a:fld>
            <a:r>
              <a:rPr lang="en-US" dirty="0" smtClean="0"/>
              <a:t>   |   </a:t>
            </a:r>
            <a:fld id="{FA90C538-551D-3444-A7B8-069EFE226421}" type="slidenum">
              <a:rPr lang="en-US" smtClean="0"/>
              <a:pPr/>
              <a:t>4</a:t>
            </a:fld>
            <a:endParaRPr lang="en-US" dirty="0"/>
          </a:p>
        </p:txBody>
      </p:sp>
      <p:pic>
        <p:nvPicPr>
          <p:cNvPr id="747" name="Picture 2" descr="Artist's rendering of a Block IIR satellite"/>
          <p:cNvPicPr>
            <a:picLocks noChangeAspect="1" noChangeArrowheads="1"/>
          </p:cNvPicPr>
          <p:nvPr/>
        </p:nvPicPr>
        <p:blipFill rotWithShape="1">
          <a:blip r:embed="rId4" cstate="print">
            <a:clrChange>
              <a:clrFrom>
                <a:srgbClr val="0A0B0D"/>
              </a:clrFrom>
              <a:clrTo>
                <a:srgbClr val="0A0B0D">
                  <a:alpha val="0"/>
                </a:srgbClr>
              </a:clrTo>
            </a:clrChange>
            <a:extLst>
              <a:ext uri="{28A0092B-C50C-407E-A947-70E740481C1C}">
                <a14:useLocalDpi xmlns:a14="http://schemas.microsoft.com/office/drawing/2010/main" val="0"/>
              </a:ext>
            </a:extLst>
          </a:blip>
          <a:srcRect l="5182" t="4227" r="3313" b="2784"/>
          <a:stretch/>
        </p:blipFill>
        <p:spPr bwMode="auto">
          <a:xfrm rot="1283086">
            <a:off x="5429316" y="822781"/>
            <a:ext cx="651477" cy="708385"/>
          </a:xfrm>
          <a:prstGeom prst="rect">
            <a:avLst/>
          </a:prstGeom>
          <a:noFill/>
          <a:extLst>
            <a:ext uri="{909E8E84-426E-40DD-AFC4-6F175D3DCCD1}">
              <a14:hiddenFill xmlns:a14="http://schemas.microsoft.com/office/drawing/2010/main">
                <a:solidFill>
                  <a:srgbClr val="FFFFFF"/>
                </a:solidFill>
              </a14:hiddenFill>
            </a:ext>
          </a:extLst>
        </p:spPr>
      </p:pic>
      <p:sp>
        <p:nvSpPr>
          <p:cNvPr id="234" name="TextBox 233"/>
          <p:cNvSpPr txBox="1"/>
          <p:nvPr/>
        </p:nvSpPr>
        <p:spPr>
          <a:xfrm>
            <a:off x="214277" y="5596598"/>
            <a:ext cx="8686800" cy="646331"/>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b="1" i="1" dirty="0" smtClean="0">
                <a:solidFill>
                  <a:schemeClr val="tx1"/>
                </a:solidFill>
                <a:latin typeface="+mj-lt"/>
              </a:rPr>
              <a:t>MBS is a terrestrially-based positioning constellation, featuring significant technical commonality with GPS</a:t>
            </a:r>
            <a:endParaRPr lang="en-US" b="1" i="1" dirty="0">
              <a:solidFill>
                <a:schemeClr val="tx1"/>
              </a:solidFill>
              <a:latin typeface="+mj-lt"/>
            </a:endParaRPr>
          </a:p>
        </p:txBody>
      </p:sp>
      <p:sp>
        <p:nvSpPr>
          <p:cNvPr id="235" name="Footer Placeholder 4"/>
          <p:cNvSpPr>
            <a:spLocks noGrp="1"/>
          </p:cNvSpPr>
          <p:nvPr>
            <p:ph type="ftr" sz="quarter" idx="11"/>
          </p:nvPr>
        </p:nvSpPr>
        <p:spPr>
          <a:xfrm>
            <a:off x="457200" y="6408544"/>
            <a:ext cx="2895600" cy="365125"/>
          </a:xfrm>
        </p:spPr>
        <p:txBody>
          <a:bodyPr/>
          <a:lstStyle/>
          <a:p>
            <a:r>
              <a:rPr lang="en-US" dirty="0" smtClean="0"/>
              <a:t>© 2012 NextNav LLC. All Rights Reserved.</a:t>
            </a:r>
          </a:p>
        </p:txBody>
      </p:sp>
    </p:spTree>
    <p:extLst>
      <p:ext uri="{BB962C8B-B14F-4D97-AF65-F5344CB8AC3E}">
        <p14:creationId xmlns:p14="http://schemas.microsoft.com/office/powerpoint/2010/main" val="26812209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846"/>
            <a:ext cx="6096000" cy="703831"/>
          </a:xfrm>
        </p:spPr>
        <p:txBody>
          <a:bodyPr/>
          <a:lstStyle/>
          <a:p>
            <a:r>
              <a:rPr lang="en-US" sz="3200" dirty="0" smtClean="0"/>
              <a:t>Features</a:t>
            </a:r>
            <a:endParaRPr lang="en-US" sz="3200" dirty="0"/>
          </a:p>
        </p:txBody>
      </p:sp>
      <p:sp>
        <p:nvSpPr>
          <p:cNvPr id="5" name="Content Placeholder 4"/>
          <p:cNvSpPr>
            <a:spLocks noGrp="1"/>
          </p:cNvSpPr>
          <p:nvPr>
            <p:ph idx="1"/>
          </p:nvPr>
        </p:nvSpPr>
        <p:spPr>
          <a:xfrm>
            <a:off x="457200" y="865381"/>
            <a:ext cx="8229600" cy="5104606"/>
          </a:xfrm>
        </p:spPr>
        <p:txBody>
          <a:bodyPr/>
          <a:lstStyle/>
          <a:p>
            <a:pPr>
              <a:lnSpc>
                <a:spcPct val="110000"/>
              </a:lnSpc>
            </a:pPr>
            <a:r>
              <a:rPr lang="en-US" sz="1600" dirty="0" smtClean="0"/>
              <a:t>MBS Network architecture effectively results in a terrestrial positioning constellation, featuring significant commonality with GNSS</a:t>
            </a:r>
          </a:p>
          <a:p>
            <a:pPr lvl="1">
              <a:lnSpc>
                <a:spcPct val="110000"/>
              </a:lnSpc>
              <a:spcBef>
                <a:spcPts val="1200"/>
              </a:spcBef>
            </a:pPr>
            <a:r>
              <a:rPr lang="en-US" sz="1200" dirty="0" smtClean="0"/>
              <a:t>Timing-based system, using highly synchronized terrestrial transmitters for device-based trilateration</a:t>
            </a:r>
          </a:p>
          <a:p>
            <a:pPr lvl="1">
              <a:lnSpc>
                <a:spcPct val="110000"/>
              </a:lnSpc>
              <a:spcBef>
                <a:spcPts val="1200"/>
              </a:spcBef>
            </a:pPr>
            <a:r>
              <a:rPr lang="en-US" sz="1200" dirty="0" smtClean="0"/>
              <a:t>Wide-area network architecture, providing consistent indoor service across coverage area</a:t>
            </a:r>
          </a:p>
          <a:p>
            <a:pPr>
              <a:lnSpc>
                <a:spcPct val="110000"/>
              </a:lnSpc>
            </a:pPr>
            <a:r>
              <a:rPr lang="en-US" sz="1600" dirty="0" smtClean="0"/>
              <a:t>Carrier Grade, reliability and consistency across an entire metropolitan area in GNSS challenged environments</a:t>
            </a:r>
            <a:endParaRPr lang="en-US" sz="1200" dirty="0" smtClean="0"/>
          </a:p>
          <a:p>
            <a:pPr>
              <a:lnSpc>
                <a:spcPct val="110000"/>
              </a:lnSpc>
            </a:pPr>
            <a:r>
              <a:rPr lang="en-US" sz="1600" dirty="0" smtClean="0"/>
              <a:t>Air interface-agnostic system – allows for evolution of location technology independent of air interface</a:t>
            </a:r>
          </a:p>
          <a:p>
            <a:pPr>
              <a:lnSpc>
                <a:spcPct val="110000"/>
              </a:lnSpc>
            </a:pPr>
            <a:r>
              <a:rPr lang="en-US" sz="1600" dirty="0" smtClean="0"/>
              <a:t>Unique height system results in 1 – 3m vertical precision</a:t>
            </a:r>
          </a:p>
          <a:p>
            <a:pPr>
              <a:lnSpc>
                <a:spcPct val="110000"/>
              </a:lnSpc>
            </a:pPr>
            <a:r>
              <a:rPr lang="en-US" sz="1600" dirty="0"/>
              <a:t>O</a:t>
            </a:r>
            <a:r>
              <a:rPr lang="en-US" sz="1600" dirty="0" smtClean="0"/>
              <a:t>perates in the 920MHz band in the United States</a:t>
            </a:r>
          </a:p>
          <a:p>
            <a:pPr>
              <a:lnSpc>
                <a:spcPct val="110000"/>
              </a:lnSpc>
            </a:pPr>
            <a:r>
              <a:rPr lang="en-US" sz="1600" dirty="0" smtClean="0"/>
              <a:t>NextNav Air Interface ICD is available at: </a:t>
            </a:r>
            <a:r>
              <a:rPr lang="en-US" sz="1600" dirty="0">
                <a:hlinkClick r:id="rId2"/>
              </a:rPr>
              <a:t>https://partner.nextnav.com</a:t>
            </a:r>
            <a:r>
              <a:rPr lang="en-US" sz="1600" dirty="0" smtClean="0">
                <a:hlinkClick r:id="rId2"/>
              </a:rPr>
              <a:t>/</a:t>
            </a:r>
            <a:r>
              <a:rPr lang="en-US" sz="1600" dirty="0" smtClean="0"/>
              <a:t> </a:t>
            </a:r>
            <a:endParaRPr lang="en-US" dirty="0" smtClean="0"/>
          </a:p>
        </p:txBody>
      </p:sp>
      <p:sp>
        <p:nvSpPr>
          <p:cNvPr id="3" name="Date Placeholder 2"/>
          <p:cNvSpPr>
            <a:spLocks noGrp="1"/>
          </p:cNvSpPr>
          <p:nvPr>
            <p:ph type="dt" sz="half" idx="10"/>
          </p:nvPr>
        </p:nvSpPr>
        <p:spPr/>
        <p:txBody>
          <a:bodyPr/>
          <a:lstStyle/>
          <a:p>
            <a:fld id="{77B8D6BD-2D19-364C-A1AD-D85389781F54}" type="datetime4">
              <a:rPr lang="en-US" smtClean="0"/>
              <a:pPr/>
              <a:t>June 11, 2013</a:t>
            </a:fld>
            <a:r>
              <a:rPr lang="en-US" dirty="0" smtClean="0"/>
              <a:t>   |   </a:t>
            </a:r>
            <a:fld id="{FA90C538-551D-3444-A7B8-069EFE226421}" type="slidenum">
              <a:rPr lang="en-US" smtClean="0"/>
              <a:pPr/>
              <a:t>5</a:t>
            </a:fld>
            <a:endParaRPr lang="en-US" dirty="0"/>
          </a:p>
        </p:txBody>
      </p:sp>
      <p:sp>
        <p:nvSpPr>
          <p:cNvPr id="6" name="Footer Placeholder 11"/>
          <p:cNvSpPr>
            <a:spLocks noGrp="1"/>
          </p:cNvSpPr>
          <p:nvPr>
            <p:ph type="ftr" sz="quarter" idx="11"/>
          </p:nvPr>
        </p:nvSpPr>
        <p:spPr>
          <a:xfrm>
            <a:off x="457200" y="6408544"/>
            <a:ext cx="2895600" cy="365125"/>
          </a:xfrm>
        </p:spPr>
        <p:txBody>
          <a:bodyPr/>
          <a:lstStyle/>
          <a:p>
            <a:r>
              <a:rPr lang="en-US" dirty="0" smtClean="0"/>
              <a:t>© 2012 NextNav LLC. All Rights Reserved.</a:t>
            </a:r>
          </a:p>
        </p:txBody>
      </p:sp>
    </p:spTree>
    <p:extLst>
      <p:ext uri="{BB962C8B-B14F-4D97-AF65-F5344CB8AC3E}">
        <p14:creationId xmlns:p14="http://schemas.microsoft.com/office/powerpoint/2010/main" val="23095460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Features</a:t>
            </a:r>
            <a:endParaRPr lang="en-US" dirty="0"/>
          </a:p>
        </p:txBody>
      </p:sp>
      <p:sp>
        <p:nvSpPr>
          <p:cNvPr id="3" name="Content Placeholder 2"/>
          <p:cNvSpPr>
            <a:spLocks noGrp="1"/>
          </p:cNvSpPr>
          <p:nvPr>
            <p:ph idx="1"/>
          </p:nvPr>
        </p:nvSpPr>
        <p:spPr/>
        <p:txBody>
          <a:bodyPr/>
          <a:lstStyle/>
          <a:p>
            <a:pPr>
              <a:lnSpc>
                <a:spcPct val="110000"/>
              </a:lnSpc>
            </a:pPr>
            <a:r>
              <a:rPr lang="en-US" sz="1600" dirty="0"/>
              <a:t>System designed for </a:t>
            </a:r>
            <a:r>
              <a:rPr lang="en-US" sz="1600" dirty="0" smtClean="0"/>
              <a:t>minimal impact on mobile </a:t>
            </a:r>
            <a:r>
              <a:rPr lang="en-US" sz="1600" dirty="0"/>
              <a:t>handsets and </a:t>
            </a:r>
            <a:r>
              <a:rPr lang="en-US" sz="1600" dirty="0" smtClean="0"/>
              <a:t>core network elements</a:t>
            </a:r>
            <a:endParaRPr lang="en-US" sz="1600" dirty="0"/>
          </a:p>
          <a:p>
            <a:pPr lvl="1">
              <a:lnSpc>
                <a:spcPct val="110000"/>
              </a:lnSpc>
              <a:spcBef>
                <a:spcPts val="1200"/>
              </a:spcBef>
            </a:pPr>
            <a:r>
              <a:rPr lang="en-US" sz="1200" dirty="0"/>
              <a:t>Re-use of GPS digital baseband</a:t>
            </a:r>
          </a:p>
          <a:p>
            <a:pPr lvl="1">
              <a:lnSpc>
                <a:spcPct val="110000"/>
              </a:lnSpc>
              <a:spcBef>
                <a:spcPts val="1200"/>
              </a:spcBef>
            </a:pPr>
            <a:r>
              <a:rPr lang="en-US" sz="1200" dirty="0" smtClean="0"/>
              <a:t>Fits in with transport of existing location information derived from different positioning systems </a:t>
            </a:r>
            <a:r>
              <a:rPr lang="en-US" sz="1200" dirty="0" smtClean="0"/>
              <a:t>(e.g.:- </a:t>
            </a:r>
            <a:r>
              <a:rPr lang="en-US" sz="1200" dirty="0" smtClean="0"/>
              <a:t>GPS, Galileo, Glonass)</a:t>
            </a:r>
            <a:endParaRPr lang="en-US" sz="1200" dirty="0"/>
          </a:p>
          <a:p>
            <a:pPr lvl="2">
              <a:lnSpc>
                <a:spcPct val="110000"/>
              </a:lnSpc>
            </a:pPr>
            <a:r>
              <a:rPr lang="en-US" dirty="0" smtClean="0"/>
              <a:t>For Instance:- </a:t>
            </a:r>
            <a:r>
              <a:rPr lang="en-US" dirty="0" smtClean="0"/>
              <a:t>Identical </a:t>
            </a:r>
            <a:r>
              <a:rPr lang="en-US" dirty="0"/>
              <a:t>modes of </a:t>
            </a:r>
            <a:r>
              <a:rPr lang="en-US" dirty="0" smtClean="0"/>
              <a:t>operation as GNSS:</a:t>
            </a:r>
            <a:endParaRPr lang="en-US" dirty="0"/>
          </a:p>
          <a:p>
            <a:pPr lvl="3">
              <a:lnSpc>
                <a:spcPct val="110000"/>
              </a:lnSpc>
            </a:pPr>
            <a:r>
              <a:rPr lang="en-US" sz="1100" dirty="0"/>
              <a:t>Standalone  </a:t>
            </a:r>
            <a:r>
              <a:rPr lang="en-US" sz="1100" dirty="0">
                <a:sym typeface="Wingdings" pitchFamily="2" charset="2"/>
              </a:rPr>
              <a:t> </a:t>
            </a:r>
            <a:r>
              <a:rPr lang="en-US" sz="1100" dirty="0"/>
              <a:t>no assistance </a:t>
            </a:r>
            <a:r>
              <a:rPr lang="en-US" sz="1100" dirty="0" smtClean="0"/>
              <a:t>information provided to the UE</a:t>
            </a:r>
            <a:endParaRPr lang="en-US" sz="1100" dirty="0"/>
          </a:p>
          <a:p>
            <a:pPr lvl="3">
              <a:lnSpc>
                <a:spcPct val="110000"/>
              </a:lnSpc>
            </a:pPr>
            <a:r>
              <a:rPr lang="en-US" sz="1100" dirty="0"/>
              <a:t>Assisted Mode  </a:t>
            </a:r>
            <a:r>
              <a:rPr lang="en-US" sz="1100" dirty="0">
                <a:sym typeface="Wingdings" pitchFamily="2" charset="2"/>
              </a:rPr>
              <a:t> </a:t>
            </a:r>
            <a:r>
              <a:rPr lang="en-US" sz="1100" dirty="0"/>
              <a:t>with assistance </a:t>
            </a:r>
            <a:r>
              <a:rPr lang="en-US" sz="1100" dirty="0" smtClean="0"/>
              <a:t>information provided to the UE</a:t>
            </a:r>
            <a:endParaRPr lang="en-US" sz="1100" dirty="0"/>
          </a:p>
          <a:p>
            <a:endParaRPr lang="en-US" dirty="0"/>
          </a:p>
        </p:txBody>
      </p:sp>
      <p:sp>
        <p:nvSpPr>
          <p:cNvPr id="4" name="Date Placeholder 3"/>
          <p:cNvSpPr>
            <a:spLocks noGrp="1"/>
          </p:cNvSpPr>
          <p:nvPr>
            <p:ph type="dt" sz="half" idx="10"/>
          </p:nvPr>
        </p:nvSpPr>
        <p:spPr/>
        <p:txBody>
          <a:bodyPr/>
          <a:lstStyle/>
          <a:p>
            <a:fld id="{5F6E1C53-A120-C647-96D9-0E51A69B1EC0}" type="datetime4">
              <a:rPr lang="en-US" smtClean="0"/>
              <a:pPr/>
              <a:t>June 11, 2013</a:t>
            </a:fld>
            <a:r>
              <a:rPr lang="en-US" dirty="0" smtClean="0"/>
              <a:t>   |   </a:t>
            </a:r>
            <a:fld id="{FA90C538-551D-3444-A7B8-069EFE226421}" type="slidenum">
              <a:rPr lang="en-US" smtClean="0"/>
              <a:pPr/>
              <a:t>6</a:t>
            </a:fld>
            <a:endParaRPr lang="en-US" dirty="0"/>
          </a:p>
        </p:txBody>
      </p:sp>
      <p:sp>
        <p:nvSpPr>
          <p:cNvPr id="5" name="Footer Placeholder 4"/>
          <p:cNvSpPr>
            <a:spLocks noGrp="1"/>
          </p:cNvSpPr>
          <p:nvPr>
            <p:ph type="ftr" sz="quarter" idx="11"/>
          </p:nvPr>
        </p:nvSpPr>
        <p:spPr/>
        <p:txBody>
          <a:bodyPr/>
          <a:lstStyle/>
          <a:p>
            <a:r>
              <a:rPr lang="en-US" dirty="0" smtClean="0"/>
              <a:t>© 2012 NextNav LLC. All Rights Reserved.</a:t>
            </a:r>
          </a:p>
        </p:txBody>
      </p:sp>
    </p:spTree>
    <p:extLst>
      <p:ext uri="{BB962C8B-B14F-4D97-AF65-F5344CB8AC3E}">
        <p14:creationId xmlns:p14="http://schemas.microsoft.com/office/powerpoint/2010/main" val="29295101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82471"/>
            <a:ext cx="6206067" cy="703831"/>
          </a:xfrm>
        </p:spPr>
        <p:txBody>
          <a:bodyPr/>
          <a:lstStyle/>
          <a:p>
            <a:r>
              <a:rPr lang="en-US" sz="2800" dirty="0" smtClean="0"/>
              <a:t>Communications Safety, Reliability and Interoperability Council Trials (“CSRIC”)</a:t>
            </a:r>
            <a:endParaRPr lang="en-US" sz="2800" dirty="0"/>
          </a:p>
        </p:txBody>
      </p:sp>
      <p:sp>
        <p:nvSpPr>
          <p:cNvPr id="3" name="Content Placeholder 2"/>
          <p:cNvSpPr>
            <a:spLocks noGrp="1"/>
          </p:cNvSpPr>
          <p:nvPr>
            <p:ph idx="1"/>
          </p:nvPr>
        </p:nvSpPr>
        <p:spPr>
          <a:xfrm>
            <a:off x="457200" y="982135"/>
            <a:ext cx="8229600" cy="4960674"/>
          </a:xfrm>
        </p:spPr>
        <p:txBody>
          <a:bodyPr/>
          <a:lstStyle/>
          <a:p>
            <a:pPr>
              <a:lnSpc>
                <a:spcPct val="110000"/>
              </a:lnSpc>
              <a:spcBef>
                <a:spcPts val="600"/>
              </a:spcBef>
            </a:pPr>
            <a:r>
              <a:rPr lang="en-US" sz="1400" dirty="0" smtClean="0"/>
              <a:t>In 4Q12 the FCC’s CSRIC advisory group held a comprehensive, independent trial of location technologies for indoor E911 in the San Francisco / Silicon Valley area.</a:t>
            </a:r>
          </a:p>
          <a:p>
            <a:pPr>
              <a:lnSpc>
                <a:spcPct val="110000"/>
              </a:lnSpc>
              <a:spcBef>
                <a:spcPts val="600"/>
              </a:spcBef>
            </a:pPr>
            <a:r>
              <a:rPr lang="en-US" sz="1400" dirty="0" smtClean="0"/>
              <a:t>Joint effort by Public Safety, technology vendors and national wireless carriers.  Results released March 2013</a:t>
            </a:r>
          </a:p>
        </p:txBody>
      </p:sp>
      <p:sp>
        <p:nvSpPr>
          <p:cNvPr id="4" name="Date Placeholder 3"/>
          <p:cNvSpPr>
            <a:spLocks noGrp="1"/>
          </p:cNvSpPr>
          <p:nvPr>
            <p:ph type="dt" sz="half" idx="10"/>
          </p:nvPr>
        </p:nvSpPr>
        <p:spPr/>
        <p:txBody>
          <a:bodyPr/>
          <a:lstStyle/>
          <a:p>
            <a:fld id="{5F6E1C53-A120-C647-96D9-0E51A69B1EC0}" type="datetime4">
              <a:rPr lang="en-US" smtClean="0"/>
              <a:pPr/>
              <a:t>June 11, 2013</a:t>
            </a:fld>
            <a:r>
              <a:rPr lang="en-US" dirty="0" smtClean="0"/>
              <a:t>   |   </a:t>
            </a:r>
            <a:fld id="{FA90C538-551D-3444-A7B8-069EFE226421}" type="slidenum">
              <a:rPr lang="en-US" smtClean="0"/>
              <a:pPr/>
              <a:t>7</a:t>
            </a:fld>
            <a:endParaRPr lang="en-US" dirty="0"/>
          </a:p>
        </p:txBody>
      </p:sp>
      <p:sp>
        <p:nvSpPr>
          <p:cNvPr id="6" name="Footer Placeholder 3"/>
          <p:cNvSpPr>
            <a:spLocks noGrp="1"/>
          </p:cNvSpPr>
          <p:nvPr>
            <p:ph type="ftr" sz="quarter" idx="11"/>
          </p:nvPr>
        </p:nvSpPr>
        <p:spPr>
          <a:xfrm>
            <a:off x="457200" y="6408544"/>
            <a:ext cx="2895600" cy="365125"/>
          </a:xfrm>
        </p:spPr>
        <p:txBody>
          <a:bodyPr/>
          <a:lstStyle/>
          <a:p>
            <a:r>
              <a:rPr lang="en-US" dirty="0" smtClean="0"/>
              <a:t>© 2012 NextNav LLC. All Rights Reserved</a:t>
            </a: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 t="10150" r="67295" b="21576"/>
          <a:stretch/>
        </p:blipFill>
        <p:spPr>
          <a:xfrm>
            <a:off x="2108779" y="2014263"/>
            <a:ext cx="3303161" cy="4149469"/>
          </a:xfrm>
          <a:prstGeom prst="rect">
            <a:avLst/>
          </a:prstGeom>
        </p:spPr>
      </p:pic>
      <p:pic>
        <p:nvPicPr>
          <p:cNvPr id="17"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l="34352" t="7380" r="9630" b="18612"/>
          <a:stretch/>
        </p:blipFill>
        <p:spPr>
          <a:xfrm>
            <a:off x="-1" y="2152306"/>
            <a:ext cx="3352801" cy="2665615"/>
          </a:xfrm>
          <a:prstGeom prst="ellipse">
            <a:avLst/>
          </a:prstGeom>
          <a:ln>
            <a:noFill/>
          </a:ln>
          <a:effectLst>
            <a:softEdge rad="112500"/>
          </a:effectLst>
        </p:spPr>
      </p:pic>
      <p:sp>
        <p:nvSpPr>
          <p:cNvPr id="18" name="TextBox 17"/>
          <p:cNvSpPr txBox="1"/>
          <p:nvPr/>
        </p:nvSpPr>
        <p:spPr>
          <a:xfrm>
            <a:off x="761739" y="4815964"/>
            <a:ext cx="1221809" cy="600164"/>
          </a:xfrm>
          <a:prstGeom prst="rect">
            <a:avLst/>
          </a:prstGeom>
          <a:noFill/>
        </p:spPr>
        <p:txBody>
          <a:bodyPr wrap="none" rtlCol="0">
            <a:spAutoFit/>
          </a:bodyPr>
          <a:lstStyle/>
          <a:p>
            <a:pPr algn="ctr"/>
            <a:r>
              <a:rPr lang="en-US" sz="1100" b="1" u="sng" dirty="0" smtClean="0"/>
              <a:t>Urban</a:t>
            </a:r>
          </a:p>
          <a:p>
            <a:pPr algn="ctr"/>
            <a:r>
              <a:rPr lang="en-US" sz="1100" i="1" dirty="0" smtClean="0"/>
              <a:t>San Francisco</a:t>
            </a:r>
          </a:p>
          <a:p>
            <a:pPr algn="ctr"/>
            <a:r>
              <a:rPr lang="en-US" sz="1100" i="1" dirty="0" smtClean="0"/>
              <a:t>Financial District</a:t>
            </a:r>
            <a:endParaRPr lang="en-US" sz="1100" i="1" dirty="0"/>
          </a:p>
        </p:txBody>
      </p:sp>
      <p:sp>
        <p:nvSpPr>
          <p:cNvPr id="19" name="TextBox 18"/>
          <p:cNvSpPr txBox="1"/>
          <p:nvPr/>
        </p:nvSpPr>
        <p:spPr>
          <a:xfrm>
            <a:off x="6282021" y="1801391"/>
            <a:ext cx="1415772" cy="430887"/>
          </a:xfrm>
          <a:prstGeom prst="rect">
            <a:avLst/>
          </a:prstGeom>
          <a:noFill/>
        </p:spPr>
        <p:txBody>
          <a:bodyPr wrap="none" rtlCol="0">
            <a:spAutoFit/>
          </a:bodyPr>
          <a:lstStyle/>
          <a:p>
            <a:pPr algn="ctr"/>
            <a:r>
              <a:rPr lang="en-US" sz="1100" b="1" u="sng" dirty="0" smtClean="0"/>
              <a:t>Suburban</a:t>
            </a:r>
          </a:p>
          <a:p>
            <a:pPr algn="ctr"/>
            <a:r>
              <a:rPr lang="en-US" sz="1100" i="1" dirty="0" smtClean="0"/>
              <a:t>Santa Clara County</a:t>
            </a:r>
            <a:endParaRPr lang="en-US" sz="1100" i="1" dirty="0"/>
          </a:p>
        </p:txBody>
      </p:sp>
      <p:pic>
        <p:nvPicPr>
          <p:cNvPr id="20" name="Picture 19"/>
          <p:cNvPicPr>
            <a:picLocks noChangeAspect="1"/>
          </p:cNvPicPr>
          <p:nvPr/>
        </p:nvPicPr>
        <p:blipFill rotWithShape="1">
          <a:blip r:embed="rId4" cstate="print">
            <a:extLst>
              <a:ext uri="{28A0092B-C50C-407E-A947-70E740481C1C}">
                <a14:useLocalDpi xmlns:a14="http://schemas.microsoft.com/office/drawing/2010/main" val="0"/>
              </a:ext>
            </a:extLst>
          </a:blip>
          <a:srcRect l="9167" t="20612" r="18611" b="11534"/>
          <a:stretch/>
        </p:blipFill>
        <p:spPr>
          <a:xfrm>
            <a:off x="5125512" y="2237771"/>
            <a:ext cx="3728791" cy="2108201"/>
          </a:xfrm>
          <a:prstGeom prst="ellipse">
            <a:avLst/>
          </a:prstGeom>
          <a:ln>
            <a:noFill/>
          </a:ln>
          <a:effectLst>
            <a:softEdge rad="112500"/>
          </a:effectLst>
        </p:spPr>
      </p:pic>
      <p:pic>
        <p:nvPicPr>
          <p:cNvPr id="21" name="Picture 20"/>
          <p:cNvPicPr>
            <a:picLocks noChangeAspect="1"/>
          </p:cNvPicPr>
          <p:nvPr/>
        </p:nvPicPr>
        <p:blipFill rotWithShape="1">
          <a:blip r:embed="rId5" cstate="print">
            <a:extLst>
              <a:ext uri="{28A0092B-C50C-407E-A947-70E740481C1C}">
                <a14:useLocalDpi xmlns:a14="http://schemas.microsoft.com/office/drawing/2010/main" val="0"/>
              </a:ext>
            </a:extLst>
          </a:blip>
          <a:srcRect l="10000" t="24618" r="18332" b="3233"/>
          <a:stretch/>
        </p:blipFill>
        <p:spPr>
          <a:xfrm>
            <a:off x="5091647" y="4869392"/>
            <a:ext cx="3143238" cy="1904277"/>
          </a:xfrm>
          <a:prstGeom prst="ellipse">
            <a:avLst/>
          </a:prstGeom>
          <a:ln>
            <a:noFill/>
          </a:ln>
          <a:effectLst>
            <a:softEdge rad="112500"/>
          </a:effectLst>
        </p:spPr>
      </p:pic>
      <p:sp>
        <p:nvSpPr>
          <p:cNvPr id="22" name="TextBox 21"/>
          <p:cNvSpPr txBox="1"/>
          <p:nvPr/>
        </p:nvSpPr>
        <p:spPr>
          <a:xfrm>
            <a:off x="5982631" y="4468657"/>
            <a:ext cx="1361270" cy="430887"/>
          </a:xfrm>
          <a:prstGeom prst="rect">
            <a:avLst/>
          </a:prstGeom>
          <a:noFill/>
        </p:spPr>
        <p:txBody>
          <a:bodyPr wrap="none" rtlCol="0">
            <a:spAutoFit/>
          </a:bodyPr>
          <a:lstStyle/>
          <a:p>
            <a:pPr algn="ctr"/>
            <a:r>
              <a:rPr lang="en-US" sz="1100" b="1" u="sng" dirty="0" smtClean="0"/>
              <a:t>Rural</a:t>
            </a:r>
          </a:p>
          <a:p>
            <a:pPr algn="ctr"/>
            <a:r>
              <a:rPr lang="en-US" sz="1100" i="1" dirty="0" smtClean="0"/>
              <a:t>San Benito County</a:t>
            </a:r>
            <a:endParaRPr lang="en-US" sz="1100" i="1" dirty="0"/>
          </a:p>
        </p:txBody>
      </p:sp>
    </p:spTree>
    <p:extLst>
      <p:ext uri="{BB962C8B-B14F-4D97-AF65-F5344CB8AC3E}">
        <p14:creationId xmlns:p14="http://schemas.microsoft.com/office/powerpoint/2010/main" val="11591863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8720"/>
            <a:ext cx="6096000" cy="703831"/>
          </a:xfrm>
        </p:spPr>
        <p:txBody>
          <a:bodyPr/>
          <a:lstStyle/>
          <a:p>
            <a:r>
              <a:rPr lang="en-US" sz="3200" dirty="0" smtClean="0"/>
              <a:t>CSRIC Test Protocol Review</a:t>
            </a:r>
            <a:endParaRPr lang="en-US" sz="3200" dirty="0"/>
          </a:p>
        </p:txBody>
      </p:sp>
      <p:sp>
        <p:nvSpPr>
          <p:cNvPr id="3" name="Content Placeholder 2"/>
          <p:cNvSpPr>
            <a:spLocks noGrp="1"/>
          </p:cNvSpPr>
          <p:nvPr>
            <p:ph idx="1"/>
          </p:nvPr>
        </p:nvSpPr>
        <p:spPr>
          <a:xfrm>
            <a:off x="457200" y="631051"/>
            <a:ext cx="8229600" cy="5104606"/>
          </a:xfrm>
        </p:spPr>
        <p:txBody>
          <a:bodyPr/>
          <a:lstStyle/>
          <a:p>
            <a:pPr>
              <a:lnSpc>
                <a:spcPct val="110000"/>
              </a:lnSpc>
            </a:pPr>
            <a:r>
              <a:rPr lang="en-US" sz="1400" dirty="0" smtClean="0"/>
              <a:t>CSRIC 3, Working Group 3 was chartered by the FCC with, among other things, creating an information base from which indoor location accuracy standards for E911 could be established</a:t>
            </a:r>
          </a:p>
          <a:p>
            <a:pPr lvl="1">
              <a:lnSpc>
                <a:spcPct val="110000"/>
              </a:lnSpc>
              <a:spcBef>
                <a:spcPts val="1200"/>
              </a:spcBef>
            </a:pPr>
            <a:r>
              <a:rPr lang="en-US" sz="1200" dirty="0" smtClean="0"/>
              <a:t>WG3 consists of technology vendors, public safety representatives and the four major U.S. wireless carriers</a:t>
            </a:r>
          </a:p>
          <a:p>
            <a:pPr>
              <a:lnSpc>
                <a:spcPct val="110000"/>
              </a:lnSpc>
            </a:pPr>
            <a:r>
              <a:rPr lang="en-US" sz="1400" dirty="0" smtClean="0"/>
              <a:t>Test program was performed by a 3</a:t>
            </a:r>
            <a:r>
              <a:rPr lang="en-US" sz="1400" baseline="30000" dirty="0" smtClean="0"/>
              <a:t>rd</a:t>
            </a:r>
            <a:r>
              <a:rPr lang="en-US" sz="1400" dirty="0" smtClean="0"/>
              <a:t> party (TechnoCom), and was completely blind to participants</a:t>
            </a:r>
          </a:p>
          <a:p>
            <a:pPr lvl="1">
              <a:lnSpc>
                <a:spcPct val="110000"/>
              </a:lnSpc>
              <a:spcBef>
                <a:spcPts val="1200"/>
              </a:spcBef>
            </a:pPr>
            <a:r>
              <a:rPr lang="en-US" sz="1200" dirty="0" smtClean="0"/>
              <a:t>Over 13,000 test calls for each participating vendor at 75 indoor test points per building (including deep building core)</a:t>
            </a:r>
          </a:p>
          <a:p>
            <a:pPr lvl="1">
              <a:lnSpc>
                <a:spcPct val="110000"/>
              </a:lnSpc>
              <a:spcBef>
                <a:spcPts val="1200"/>
              </a:spcBef>
            </a:pPr>
            <a:r>
              <a:rPr lang="en-US" sz="1200" dirty="0" smtClean="0"/>
              <a:t>Test bias towards dense urban / urban (70% of test points)</a:t>
            </a:r>
          </a:p>
          <a:p>
            <a:pPr>
              <a:lnSpc>
                <a:spcPct val="110000"/>
              </a:lnSpc>
            </a:pPr>
            <a:r>
              <a:rPr lang="en-US" sz="1400" dirty="0" smtClean="0"/>
              <a:t>Extremely rigorous test process, appropriate for mission-critical applications, resulted in some vendor attrition, with performance for all vendors impacted</a:t>
            </a:r>
          </a:p>
          <a:p>
            <a:pPr lvl="1">
              <a:lnSpc>
                <a:spcPct val="110000"/>
              </a:lnSpc>
              <a:spcBef>
                <a:spcPts val="1200"/>
              </a:spcBef>
            </a:pPr>
            <a:r>
              <a:rPr lang="en-US" sz="1200" dirty="0" smtClean="0"/>
              <a:t>Warm start position fixes</a:t>
            </a:r>
            <a:endParaRPr lang="en-US" sz="1200" dirty="0"/>
          </a:p>
          <a:p>
            <a:pPr lvl="1">
              <a:lnSpc>
                <a:spcPct val="110000"/>
              </a:lnSpc>
              <a:spcBef>
                <a:spcPts val="1200"/>
              </a:spcBef>
            </a:pPr>
            <a:r>
              <a:rPr lang="en-US" sz="1200" dirty="0" smtClean="0"/>
              <a:t>Consumer-grade receivers</a:t>
            </a:r>
          </a:p>
          <a:p>
            <a:pPr>
              <a:lnSpc>
                <a:spcPct val="110000"/>
              </a:lnSpc>
            </a:pPr>
            <a:r>
              <a:rPr lang="en-US" sz="1400" dirty="0" smtClean="0"/>
              <a:t>Technologies tested in CSRIC Test Bed</a:t>
            </a:r>
          </a:p>
          <a:p>
            <a:pPr lvl="1">
              <a:lnSpc>
                <a:spcPct val="110000"/>
              </a:lnSpc>
            </a:pPr>
            <a:r>
              <a:rPr lang="en-US" sz="1200" dirty="0" smtClean="0"/>
              <a:t>RF Fingerprinting</a:t>
            </a:r>
          </a:p>
          <a:p>
            <a:pPr lvl="1">
              <a:lnSpc>
                <a:spcPct val="110000"/>
              </a:lnSpc>
            </a:pPr>
            <a:r>
              <a:rPr lang="en-US" sz="1200" dirty="0" smtClean="0"/>
              <a:t>Assisted  GPS with Advanced Forward Link Trilateration (AGPS + AFLT)</a:t>
            </a:r>
          </a:p>
          <a:p>
            <a:pPr lvl="1">
              <a:lnSpc>
                <a:spcPct val="110000"/>
              </a:lnSpc>
            </a:pPr>
            <a:r>
              <a:rPr lang="en-US" sz="1200" dirty="0" smtClean="0"/>
              <a:t>Metropolitan Beacon System (MBS)</a:t>
            </a:r>
          </a:p>
          <a:p>
            <a:pPr>
              <a:lnSpc>
                <a:spcPct val="110000"/>
              </a:lnSpc>
            </a:pPr>
            <a:r>
              <a:rPr lang="en-US" sz="1400" dirty="0" smtClean="0"/>
              <a:t>Results published in March 2013: </a:t>
            </a:r>
            <a:r>
              <a:rPr lang="en-US" sz="1400" dirty="0">
                <a:hlinkClick r:id="rId2"/>
              </a:rPr>
              <a:t>http://transition.fcc.gov/bureaus/pshs/advisory/csric3/WG3_Indoor_Test_Report_Bay_Area_Stage_1_Test_Bed_Jan_31%20_2013.pdf</a:t>
            </a:r>
            <a:endParaRPr lang="en-US" sz="1400" dirty="0" smtClean="0"/>
          </a:p>
        </p:txBody>
      </p:sp>
      <p:sp>
        <p:nvSpPr>
          <p:cNvPr id="4" name="Date Placeholder 3"/>
          <p:cNvSpPr>
            <a:spLocks noGrp="1"/>
          </p:cNvSpPr>
          <p:nvPr>
            <p:ph type="dt" sz="half" idx="10"/>
          </p:nvPr>
        </p:nvSpPr>
        <p:spPr/>
        <p:txBody>
          <a:bodyPr/>
          <a:lstStyle/>
          <a:p>
            <a:fld id="{5F6E1C53-A120-C647-96D9-0E51A69B1EC0}" type="datetime4">
              <a:rPr lang="en-US" smtClean="0"/>
              <a:pPr/>
              <a:t>June 11, 2013</a:t>
            </a:fld>
            <a:r>
              <a:rPr lang="en-US" dirty="0" smtClean="0"/>
              <a:t>   |   </a:t>
            </a:r>
            <a:fld id="{FA90C538-551D-3444-A7B8-069EFE226421}" type="slidenum">
              <a:rPr lang="en-US" smtClean="0"/>
              <a:pPr/>
              <a:t>8</a:t>
            </a:fld>
            <a:endParaRPr lang="en-US" dirty="0"/>
          </a:p>
        </p:txBody>
      </p:sp>
      <p:sp>
        <p:nvSpPr>
          <p:cNvPr id="5" name="Footer Placeholder 4"/>
          <p:cNvSpPr>
            <a:spLocks noGrp="1"/>
          </p:cNvSpPr>
          <p:nvPr>
            <p:ph type="ftr" sz="quarter" idx="11"/>
          </p:nvPr>
        </p:nvSpPr>
        <p:spPr/>
        <p:txBody>
          <a:bodyPr/>
          <a:lstStyle/>
          <a:p>
            <a:r>
              <a:rPr lang="en-US" dirty="0" smtClean="0"/>
              <a:t>© 2012 NextNav LLC. All Rights Reserved.</a:t>
            </a:r>
          </a:p>
        </p:txBody>
      </p:sp>
    </p:spTree>
    <p:extLst>
      <p:ext uri="{BB962C8B-B14F-4D97-AF65-F5344CB8AC3E}">
        <p14:creationId xmlns:p14="http://schemas.microsoft.com/office/powerpoint/2010/main" val="6798126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p:cNvSpPr>
          <p:nvPr>
            <p:ph type="title"/>
          </p:nvPr>
        </p:nvSpPr>
        <p:spPr>
          <a:xfrm>
            <a:off x="228600" y="114300"/>
            <a:ext cx="8153400" cy="838200"/>
          </a:xfrm>
        </p:spPr>
        <p:txBody>
          <a:bodyPr/>
          <a:lstStyle/>
          <a:p>
            <a:r>
              <a:rPr lang="en-US" sz="3200" b="1" dirty="0" smtClean="0"/>
              <a:t>CSRIC Participants – WG 3</a:t>
            </a:r>
          </a:p>
        </p:txBody>
      </p:sp>
      <p:sp>
        <p:nvSpPr>
          <p:cNvPr id="101" name="Slide Number Placeholder 5"/>
          <p:cNvSpPr>
            <a:spLocks noGrp="1"/>
          </p:cNvSpPr>
          <p:nvPr>
            <p:ph type="sldNum" sz="quarter" idx="4294967295"/>
          </p:nvPr>
        </p:nvSpPr>
        <p:spPr>
          <a:xfrm>
            <a:off x="6553200" y="6356350"/>
            <a:ext cx="2133600" cy="365125"/>
          </a:xfrm>
          <a:prstGeom prst="rect">
            <a:avLst/>
          </a:prstGeom>
        </p:spPr>
        <p:txBody>
          <a:bodyPr/>
          <a:lstStyle/>
          <a:p>
            <a:pPr>
              <a:defRPr/>
            </a:pPr>
            <a:fld id="{121039C0-ABE5-4DDB-8191-B8097031BCC7}" type="slidenum">
              <a:rPr lang="en-US"/>
              <a:pPr>
                <a:defRPr/>
              </a:pPr>
              <a:t>9</a:t>
            </a:fld>
            <a:endParaRPr lang="en-US" dirty="0"/>
          </a:p>
        </p:txBody>
      </p:sp>
      <p:sp>
        <p:nvSpPr>
          <p:cNvPr id="5124" name="Rectangle 307"/>
          <p:cNvSpPr>
            <a:spLocks noChangeArrowheads="1"/>
          </p:cNvSpPr>
          <p:nvPr/>
        </p:nvSpPr>
        <p:spPr bwMode="auto">
          <a:xfrm>
            <a:off x="0" y="756920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dirty="0">
              <a:latin typeface="Calibri"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883453601"/>
              </p:ext>
            </p:extLst>
          </p:nvPr>
        </p:nvGraphicFramePr>
        <p:xfrm>
          <a:off x="3721925" y="1787241"/>
          <a:ext cx="2533649" cy="2423043"/>
        </p:xfrm>
        <a:graphic>
          <a:graphicData uri="http://schemas.openxmlformats.org/drawingml/2006/table">
            <a:tbl>
              <a:tblPr firstRow="1" firstCol="1" bandRow="1" bandCol="1">
                <a:tableStyleId>{5C22544A-7EE6-4342-B048-85BDC9FD1C3A}</a:tableStyleId>
              </a:tblPr>
              <a:tblGrid>
                <a:gridCol w="2533649"/>
              </a:tblGrid>
              <a:tr h="274251">
                <a:tc>
                  <a:txBody>
                    <a:bodyPr/>
                    <a:lstStyle/>
                    <a:p>
                      <a:pPr marL="0" marR="0" algn="ctr">
                        <a:spcBef>
                          <a:spcPts val="0"/>
                        </a:spcBef>
                        <a:spcAft>
                          <a:spcPts val="0"/>
                        </a:spcAft>
                      </a:pPr>
                      <a:r>
                        <a:rPr lang="en-US" sz="900" dirty="0" smtClean="0">
                          <a:effectLst/>
                          <a:latin typeface="+mn-lt"/>
                          <a:cs typeface="Verdana"/>
                        </a:rPr>
                        <a:t>Organization</a:t>
                      </a:r>
                    </a:p>
                    <a:p>
                      <a:pPr marL="0" marR="0" algn="ctr">
                        <a:spcBef>
                          <a:spcPts val="0"/>
                        </a:spcBef>
                        <a:spcAft>
                          <a:spcPts val="0"/>
                        </a:spcAft>
                      </a:pPr>
                      <a:endParaRPr lang="en-US" sz="900" dirty="0">
                        <a:effectLst/>
                        <a:latin typeface="+mn-lt"/>
                        <a:ea typeface="Times New Roman"/>
                        <a:cs typeface="Verdana"/>
                      </a:endParaRPr>
                    </a:p>
                  </a:txBody>
                  <a:tcPr marL="27710" marR="27710" marT="0" marB="0" anchor="b"/>
                </a:tc>
              </a:tr>
              <a:tr h="144741">
                <a:tc>
                  <a:txBody>
                    <a:bodyPr/>
                    <a:lstStyle/>
                    <a:p>
                      <a:pPr algn="l" rtl="0" fontAlgn="ctr"/>
                      <a:r>
                        <a:rPr lang="en-US" sz="900" b="0" i="0" u="none" strike="noStrike" dirty="0">
                          <a:solidFill>
                            <a:srgbClr val="000000"/>
                          </a:solidFill>
                          <a:effectLst/>
                          <a:latin typeface="Verdana"/>
                        </a:rPr>
                        <a:t>Bexar Metro 9-1-1 Network District</a:t>
                      </a:r>
                    </a:p>
                  </a:txBody>
                  <a:tcPr marL="7620" marR="7620" marT="7616" marB="0" anchor="ctr">
                    <a:solidFill>
                      <a:schemeClr val="tx2">
                        <a:lumMod val="20000"/>
                        <a:lumOff val="80000"/>
                      </a:schemeClr>
                    </a:solidFill>
                  </a:tcPr>
                </a:tc>
              </a:tr>
              <a:tr h="144741">
                <a:tc>
                  <a:txBody>
                    <a:bodyPr/>
                    <a:lstStyle/>
                    <a:p>
                      <a:pPr algn="l" rtl="0" fontAlgn="ctr"/>
                      <a:r>
                        <a:rPr lang="en-US" sz="900" b="0" i="0" u="none" strike="noStrike" dirty="0">
                          <a:solidFill>
                            <a:srgbClr val="000000"/>
                          </a:solidFill>
                          <a:effectLst/>
                          <a:latin typeface="Verdana"/>
                        </a:rPr>
                        <a:t>ATIS </a:t>
                      </a:r>
                    </a:p>
                  </a:txBody>
                  <a:tcPr marL="7620" marR="7620" marT="7616" marB="0" anchor="ctr">
                    <a:solidFill>
                      <a:schemeClr val="tx2">
                        <a:lumMod val="20000"/>
                        <a:lumOff val="80000"/>
                      </a:schemeClr>
                    </a:solidFill>
                  </a:tcPr>
                </a:tc>
              </a:tr>
              <a:tr h="144741">
                <a:tc>
                  <a:txBody>
                    <a:bodyPr/>
                    <a:lstStyle/>
                    <a:p>
                      <a:pPr algn="l" rtl="0" fontAlgn="ctr"/>
                      <a:r>
                        <a:rPr lang="en-US" sz="900" b="0" i="0" u="none" strike="noStrike" dirty="0">
                          <a:solidFill>
                            <a:srgbClr val="000000"/>
                          </a:solidFill>
                          <a:effectLst/>
                          <a:latin typeface="Verdana"/>
                        </a:rPr>
                        <a:t>Polaris Wireless, Inc.</a:t>
                      </a:r>
                    </a:p>
                  </a:txBody>
                  <a:tcPr marL="7620" marR="7620" marT="7616" marB="0" anchor="ctr">
                    <a:solidFill>
                      <a:schemeClr val="tx2">
                        <a:lumMod val="20000"/>
                        <a:lumOff val="80000"/>
                      </a:schemeClr>
                    </a:solidFill>
                  </a:tcPr>
                </a:tc>
              </a:tr>
              <a:tr h="144741">
                <a:tc>
                  <a:txBody>
                    <a:bodyPr/>
                    <a:lstStyle/>
                    <a:p>
                      <a:pPr algn="l" rtl="0" fontAlgn="ctr"/>
                      <a:r>
                        <a:rPr lang="en-US" sz="900" b="0" i="0" u="none" strike="noStrike" dirty="0">
                          <a:solidFill>
                            <a:srgbClr val="000000"/>
                          </a:solidFill>
                          <a:effectLst/>
                          <a:latin typeface="Verdana"/>
                        </a:rPr>
                        <a:t>Verizon Wireless</a:t>
                      </a:r>
                    </a:p>
                  </a:txBody>
                  <a:tcPr marL="7620" marR="7620" marT="7616" marB="0" anchor="ctr">
                    <a:solidFill>
                      <a:schemeClr val="tx2">
                        <a:lumMod val="20000"/>
                        <a:lumOff val="80000"/>
                      </a:schemeClr>
                    </a:solidFill>
                  </a:tcPr>
                </a:tc>
              </a:tr>
              <a:tr h="144741">
                <a:tc>
                  <a:txBody>
                    <a:bodyPr/>
                    <a:lstStyle/>
                    <a:p>
                      <a:pPr algn="l" rtl="0" fontAlgn="ctr"/>
                      <a:r>
                        <a:rPr lang="en-US" sz="900" b="0" i="0" u="none" strike="noStrike" dirty="0">
                          <a:solidFill>
                            <a:srgbClr val="000000"/>
                          </a:solidFill>
                          <a:effectLst/>
                          <a:latin typeface="Verdana"/>
                        </a:rPr>
                        <a:t>TeleCommunications Systems, Inc. (TSC)</a:t>
                      </a:r>
                    </a:p>
                  </a:txBody>
                  <a:tcPr marL="7620" marR="7620" marT="7616" marB="0" anchor="ctr">
                    <a:solidFill>
                      <a:schemeClr val="tx2">
                        <a:lumMod val="20000"/>
                        <a:lumOff val="80000"/>
                      </a:schemeClr>
                    </a:solidFill>
                  </a:tcPr>
                </a:tc>
              </a:tr>
              <a:tr h="144741">
                <a:tc>
                  <a:txBody>
                    <a:bodyPr/>
                    <a:lstStyle/>
                    <a:p>
                      <a:pPr algn="l" rtl="0" fontAlgn="ctr"/>
                      <a:r>
                        <a:rPr lang="en-US" sz="900" b="0" i="0" u="none" strike="noStrike" dirty="0">
                          <a:solidFill>
                            <a:srgbClr val="000000"/>
                          </a:solidFill>
                          <a:effectLst/>
                          <a:latin typeface="Verdana"/>
                        </a:rPr>
                        <a:t>Intrado, Inc.</a:t>
                      </a:r>
                    </a:p>
                  </a:txBody>
                  <a:tcPr marL="7620" marR="7620" marT="7616" marB="0" anchor="ctr">
                    <a:solidFill>
                      <a:schemeClr val="tx2">
                        <a:lumMod val="20000"/>
                        <a:lumOff val="80000"/>
                      </a:schemeClr>
                    </a:solidFill>
                  </a:tcPr>
                </a:tc>
              </a:tr>
              <a:tr h="144741">
                <a:tc>
                  <a:txBody>
                    <a:bodyPr/>
                    <a:lstStyle/>
                    <a:p>
                      <a:pPr algn="l" rtl="0" fontAlgn="ctr"/>
                      <a:r>
                        <a:rPr lang="en-US" sz="900" b="0" i="0" u="none" strike="noStrike" dirty="0">
                          <a:solidFill>
                            <a:srgbClr val="000000"/>
                          </a:solidFill>
                          <a:effectLst/>
                          <a:latin typeface="Verdana"/>
                        </a:rPr>
                        <a:t>Virginia Information Technologies Agency </a:t>
                      </a:r>
                    </a:p>
                  </a:txBody>
                  <a:tcPr marL="7620" marR="7620" marT="7616" marB="0" anchor="ctr">
                    <a:solidFill>
                      <a:schemeClr val="tx2">
                        <a:lumMod val="20000"/>
                        <a:lumOff val="80000"/>
                      </a:schemeClr>
                    </a:solidFill>
                  </a:tcPr>
                </a:tc>
              </a:tr>
              <a:tr h="144741">
                <a:tc>
                  <a:txBody>
                    <a:bodyPr/>
                    <a:lstStyle/>
                    <a:p>
                      <a:pPr algn="l" rtl="0" fontAlgn="ctr"/>
                      <a:r>
                        <a:rPr lang="en-US" sz="900" b="0" i="0" u="none" strike="noStrike" dirty="0">
                          <a:solidFill>
                            <a:srgbClr val="000000"/>
                          </a:solidFill>
                          <a:effectLst/>
                          <a:latin typeface="Verdana"/>
                        </a:rPr>
                        <a:t>US Cellular</a:t>
                      </a:r>
                    </a:p>
                  </a:txBody>
                  <a:tcPr marL="7620" marR="7620" marT="7616" marB="0" anchor="ctr">
                    <a:solidFill>
                      <a:schemeClr val="tx2">
                        <a:lumMod val="20000"/>
                        <a:lumOff val="80000"/>
                      </a:schemeClr>
                    </a:solidFill>
                  </a:tcPr>
                </a:tc>
              </a:tr>
              <a:tr h="144741">
                <a:tc>
                  <a:txBody>
                    <a:bodyPr/>
                    <a:lstStyle/>
                    <a:p>
                      <a:pPr algn="l" rtl="0" fontAlgn="ctr"/>
                      <a:r>
                        <a:rPr lang="en-US" sz="900" b="0" i="0" u="none" strike="noStrike" dirty="0">
                          <a:solidFill>
                            <a:srgbClr val="000000"/>
                          </a:solidFill>
                          <a:effectLst/>
                          <a:latin typeface="Verdana"/>
                        </a:rPr>
                        <a:t>CSR Technology Inc.</a:t>
                      </a:r>
                    </a:p>
                  </a:txBody>
                  <a:tcPr marL="7620" marR="7620" marT="7616" marB="0" anchor="ctr">
                    <a:solidFill>
                      <a:schemeClr val="tx2">
                        <a:lumMod val="20000"/>
                        <a:lumOff val="80000"/>
                      </a:schemeClr>
                    </a:solidFill>
                  </a:tcPr>
                </a:tc>
              </a:tr>
              <a:tr h="144741">
                <a:tc>
                  <a:txBody>
                    <a:bodyPr/>
                    <a:lstStyle/>
                    <a:p>
                      <a:pPr algn="l" rtl="0" fontAlgn="ctr"/>
                      <a:r>
                        <a:rPr lang="en-US" sz="900" b="0" i="0" u="none" strike="noStrike" dirty="0">
                          <a:solidFill>
                            <a:srgbClr val="000000"/>
                          </a:solidFill>
                          <a:effectLst/>
                          <a:latin typeface="Verdana"/>
                        </a:rPr>
                        <a:t>Qualcomm Inc.</a:t>
                      </a:r>
                    </a:p>
                  </a:txBody>
                  <a:tcPr marL="7620" marR="7620" marT="7616" marB="0" anchor="ctr">
                    <a:solidFill>
                      <a:schemeClr val="tx2">
                        <a:lumMod val="20000"/>
                        <a:lumOff val="80000"/>
                      </a:schemeClr>
                    </a:solidFill>
                  </a:tcPr>
                </a:tc>
              </a:tr>
              <a:tr h="144741">
                <a:tc>
                  <a:txBody>
                    <a:bodyPr/>
                    <a:lstStyle/>
                    <a:p>
                      <a:pPr algn="l" rtl="0" fontAlgn="ctr"/>
                      <a:r>
                        <a:rPr lang="en-US" sz="900" b="0" i="0" u="none" strike="noStrike" dirty="0">
                          <a:solidFill>
                            <a:srgbClr val="000000"/>
                          </a:solidFill>
                          <a:effectLst/>
                          <a:latin typeface="Verdana"/>
                        </a:rPr>
                        <a:t>APCO International</a:t>
                      </a:r>
                    </a:p>
                  </a:txBody>
                  <a:tcPr marL="7620" marR="7620" marT="7616" marB="0" anchor="ctr">
                    <a:solidFill>
                      <a:schemeClr val="tx2">
                        <a:lumMod val="20000"/>
                        <a:lumOff val="80000"/>
                      </a:schemeClr>
                    </a:solidFill>
                  </a:tcPr>
                </a:tc>
              </a:tr>
              <a:tr h="281867">
                <a:tc>
                  <a:txBody>
                    <a:bodyPr/>
                    <a:lstStyle/>
                    <a:p>
                      <a:pPr algn="l" rtl="0" fontAlgn="ctr"/>
                      <a:r>
                        <a:rPr lang="en-US" sz="900" b="0" i="0" u="none" strike="noStrike" dirty="0">
                          <a:solidFill>
                            <a:srgbClr val="000000"/>
                          </a:solidFill>
                          <a:effectLst/>
                          <a:latin typeface="Verdana"/>
                        </a:rPr>
                        <a:t>Nokia Siemens Networks</a:t>
                      </a:r>
                    </a:p>
                  </a:txBody>
                  <a:tcPr marL="7620" marR="7620" marT="7616" marB="0" anchor="ctr">
                    <a:solidFill>
                      <a:schemeClr val="tx2">
                        <a:lumMod val="20000"/>
                        <a:lumOff val="80000"/>
                      </a:schemeClr>
                    </a:solidFill>
                  </a:tcPr>
                </a:tc>
              </a:tr>
              <a:tr h="137125">
                <a:tc>
                  <a:txBody>
                    <a:bodyPr/>
                    <a:lstStyle/>
                    <a:p>
                      <a:pPr marL="0" marR="0">
                        <a:spcBef>
                          <a:spcPts val="0"/>
                        </a:spcBef>
                        <a:spcAft>
                          <a:spcPts val="200"/>
                        </a:spcAft>
                      </a:pPr>
                      <a:endParaRPr lang="en-US" sz="900" b="0" dirty="0">
                        <a:solidFill>
                          <a:srgbClr val="000000"/>
                        </a:solidFill>
                        <a:effectLst/>
                        <a:latin typeface="Verdana"/>
                        <a:ea typeface="Times New Roman"/>
                        <a:cs typeface="Verdana"/>
                      </a:endParaRPr>
                    </a:p>
                  </a:txBody>
                  <a:tcPr marL="27710" marR="27710" marT="0" marB="0">
                    <a:solidFill>
                      <a:schemeClr val="tx2">
                        <a:lumMod val="20000"/>
                        <a:lumOff val="80000"/>
                      </a:schemeClr>
                    </a:solidFill>
                  </a:tcPr>
                </a:tc>
              </a:tr>
              <a:tr h="137125">
                <a:tc>
                  <a:txBody>
                    <a:bodyPr/>
                    <a:lstStyle/>
                    <a:p>
                      <a:pPr marL="0" marR="0">
                        <a:spcBef>
                          <a:spcPts val="0"/>
                        </a:spcBef>
                        <a:spcAft>
                          <a:spcPts val="200"/>
                        </a:spcAft>
                      </a:pPr>
                      <a:endParaRPr lang="en-US" sz="900" b="0" dirty="0">
                        <a:solidFill>
                          <a:srgbClr val="000000"/>
                        </a:solidFill>
                        <a:effectLst/>
                        <a:latin typeface="Verdana"/>
                        <a:ea typeface="Times New Roman"/>
                        <a:cs typeface="Verdana"/>
                      </a:endParaRPr>
                    </a:p>
                  </a:txBody>
                  <a:tcPr marL="27710" marR="27710" marT="0" marB="0">
                    <a:solidFill>
                      <a:schemeClr val="tx2">
                        <a:lumMod val="20000"/>
                        <a:lumOff val="80000"/>
                      </a:schemeClr>
                    </a:solidFill>
                  </a:tcPr>
                </a:tc>
              </a:tr>
            </a:tbl>
          </a:graphicData>
        </a:graphic>
      </p:graphicFrame>
      <p:sp>
        <p:nvSpPr>
          <p:cNvPr id="5191" name="Rectangle 1"/>
          <p:cNvSpPr>
            <a:spLocks noChangeArrowheads="1"/>
          </p:cNvSpPr>
          <p:nvPr/>
        </p:nvSpPr>
        <p:spPr bwMode="auto">
          <a:xfrm>
            <a:off x="152400" y="1226756"/>
            <a:ext cx="8839200" cy="277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0" hangingPunct="0"/>
            <a:r>
              <a:rPr lang="en-US" sz="1200" b="1" dirty="0">
                <a:latin typeface="Verdana" pitchFamily="34" charset="0"/>
                <a:ea typeface="Times New Roman" pitchFamily="18" charset="0"/>
                <a:cs typeface="Verdana" pitchFamily="34" charset="0"/>
              </a:rPr>
              <a:t>WG 3 Indoor Location Test Bed Subgroup consisted of the following members:</a:t>
            </a:r>
            <a:endParaRPr lang="en-US" sz="600" dirty="0">
              <a:latin typeface="Verdana" pitchFamily="34" charset="0"/>
              <a:ea typeface="Times New Roman" pitchFamily="18" charset="0"/>
              <a:cs typeface="Verdana"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1459490358"/>
              </p:ext>
            </p:extLst>
          </p:nvPr>
        </p:nvGraphicFramePr>
        <p:xfrm>
          <a:off x="810491" y="1787241"/>
          <a:ext cx="2165818" cy="2964180"/>
        </p:xfrm>
        <a:graphic>
          <a:graphicData uri="http://schemas.openxmlformats.org/drawingml/2006/table">
            <a:tbl>
              <a:tblPr firstRow="1" firstCol="1" bandRow="1" bandCol="1">
                <a:tableStyleId>{5C22544A-7EE6-4342-B048-85BDC9FD1C3A}</a:tableStyleId>
              </a:tblPr>
              <a:tblGrid>
                <a:gridCol w="2165818"/>
              </a:tblGrid>
              <a:tr h="268224">
                <a:tc>
                  <a:txBody>
                    <a:bodyPr/>
                    <a:lstStyle/>
                    <a:p>
                      <a:pPr marL="0" marR="0" algn="ctr">
                        <a:spcBef>
                          <a:spcPts val="0"/>
                        </a:spcBef>
                        <a:spcAft>
                          <a:spcPts val="0"/>
                        </a:spcAft>
                      </a:pPr>
                      <a:r>
                        <a:rPr lang="en-US" sz="1050" dirty="0" smtClean="0">
                          <a:effectLst/>
                        </a:rPr>
                        <a:t>Organization</a:t>
                      </a:r>
                    </a:p>
                    <a:p>
                      <a:pPr marL="0" marR="0" algn="ctr">
                        <a:spcBef>
                          <a:spcPts val="0"/>
                        </a:spcBef>
                        <a:spcAft>
                          <a:spcPts val="0"/>
                        </a:spcAft>
                      </a:pPr>
                      <a:endParaRPr lang="en-US" sz="900" dirty="0">
                        <a:effectLst/>
                        <a:latin typeface="Times New Roman"/>
                        <a:ea typeface="Times New Roman"/>
                      </a:endParaRPr>
                    </a:p>
                  </a:txBody>
                  <a:tcPr marL="27710" marR="27710" marT="0" marB="0" anchor="b"/>
                </a:tc>
              </a:tr>
              <a:tr h="134112">
                <a:tc>
                  <a:txBody>
                    <a:bodyPr/>
                    <a:lstStyle/>
                    <a:p>
                      <a:pPr algn="l" rtl="0" fontAlgn="ctr"/>
                      <a:r>
                        <a:rPr lang="en-US" sz="900" b="0" i="0" u="none" strike="noStrike" dirty="0">
                          <a:solidFill>
                            <a:srgbClr val="000000"/>
                          </a:solidFill>
                          <a:effectLst/>
                          <a:latin typeface="Verdana"/>
                        </a:rPr>
                        <a:t>Motorola  Mobility, Inc.</a:t>
                      </a:r>
                    </a:p>
                  </a:txBody>
                  <a:tcPr marL="7620" marR="7620" marT="7620" marB="0" anchor="ctr">
                    <a:solidFill>
                      <a:srgbClr val="C6D9F1"/>
                    </a:solidFill>
                  </a:tcPr>
                </a:tc>
              </a:tr>
              <a:tr h="134112">
                <a:tc>
                  <a:txBody>
                    <a:bodyPr/>
                    <a:lstStyle/>
                    <a:p>
                      <a:pPr algn="l" rtl="0" fontAlgn="ctr"/>
                      <a:r>
                        <a:rPr lang="en-US" sz="900" b="0" i="0" u="none" strike="noStrike" dirty="0">
                          <a:solidFill>
                            <a:srgbClr val="000000"/>
                          </a:solidFill>
                          <a:effectLst/>
                          <a:latin typeface="Verdana"/>
                        </a:rPr>
                        <a:t>CommScope</a:t>
                      </a:r>
                    </a:p>
                  </a:txBody>
                  <a:tcPr marL="7620" marR="7620" marT="7620" marB="0" anchor="ctr">
                    <a:solidFill>
                      <a:srgbClr val="C6D9F1"/>
                    </a:solidFill>
                  </a:tcPr>
                </a:tc>
              </a:tr>
              <a:tr h="134112">
                <a:tc>
                  <a:txBody>
                    <a:bodyPr/>
                    <a:lstStyle/>
                    <a:p>
                      <a:pPr algn="l" rtl="0" fontAlgn="ctr"/>
                      <a:r>
                        <a:rPr lang="en-US" sz="900" b="0" i="0" u="none" strike="noStrike" dirty="0">
                          <a:solidFill>
                            <a:srgbClr val="000000"/>
                          </a:solidFill>
                          <a:effectLst/>
                          <a:latin typeface="Verdana"/>
                        </a:rPr>
                        <a:t>Verizon Wireless</a:t>
                      </a:r>
                    </a:p>
                  </a:txBody>
                  <a:tcPr marL="7620" marR="7620" marT="7620" marB="0" anchor="ctr">
                    <a:solidFill>
                      <a:srgbClr val="C6D9F1"/>
                    </a:solidFill>
                  </a:tcPr>
                </a:tc>
              </a:tr>
              <a:tr h="134112">
                <a:tc>
                  <a:txBody>
                    <a:bodyPr/>
                    <a:lstStyle/>
                    <a:p>
                      <a:pPr algn="l" rtl="0" fontAlgn="ctr"/>
                      <a:r>
                        <a:rPr lang="en-US" sz="900" b="0" i="0" u="none" strike="noStrike" dirty="0">
                          <a:solidFill>
                            <a:srgbClr val="000000"/>
                          </a:solidFill>
                          <a:effectLst/>
                          <a:latin typeface="Verdana"/>
                        </a:rPr>
                        <a:t>TechnoCom Corporation </a:t>
                      </a:r>
                    </a:p>
                  </a:txBody>
                  <a:tcPr marL="7620" marR="7620" marT="7620" marB="0" anchor="ctr">
                    <a:solidFill>
                      <a:srgbClr val="C6D9F1"/>
                    </a:solidFill>
                  </a:tcPr>
                </a:tc>
              </a:tr>
              <a:tr h="134112">
                <a:tc>
                  <a:txBody>
                    <a:bodyPr/>
                    <a:lstStyle/>
                    <a:p>
                      <a:pPr algn="l" rtl="0" fontAlgn="ctr"/>
                      <a:r>
                        <a:rPr lang="en-US" sz="900" b="0" i="0" u="none" strike="noStrike" dirty="0">
                          <a:solidFill>
                            <a:srgbClr val="000000"/>
                          </a:solidFill>
                          <a:effectLst/>
                          <a:latin typeface="Verdana"/>
                        </a:rPr>
                        <a:t>Wiley Rein LLP</a:t>
                      </a:r>
                    </a:p>
                  </a:txBody>
                  <a:tcPr marL="7620" marR="7620" marT="7620" marB="0" anchor="ctr">
                    <a:solidFill>
                      <a:srgbClr val="C6D9F1"/>
                    </a:solidFill>
                  </a:tcPr>
                </a:tc>
              </a:tr>
              <a:tr h="134112">
                <a:tc>
                  <a:txBody>
                    <a:bodyPr/>
                    <a:lstStyle/>
                    <a:p>
                      <a:pPr algn="l" rtl="0" fontAlgn="ctr"/>
                      <a:r>
                        <a:rPr lang="en-US" sz="900" b="0" i="0" u="none" strike="noStrike" dirty="0">
                          <a:solidFill>
                            <a:srgbClr val="000000"/>
                          </a:solidFill>
                          <a:effectLst/>
                          <a:latin typeface="Verdana"/>
                        </a:rPr>
                        <a:t>Sprint</a:t>
                      </a:r>
                    </a:p>
                  </a:txBody>
                  <a:tcPr marL="7620" marR="7620" marT="7620" marB="0" anchor="ctr">
                    <a:solidFill>
                      <a:srgbClr val="C6D9F1"/>
                    </a:solidFill>
                  </a:tcPr>
                </a:tc>
              </a:tr>
              <a:tr h="134112">
                <a:tc>
                  <a:txBody>
                    <a:bodyPr/>
                    <a:lstStyle/>
                    <a:p>
                      <a:pPr algn="l" rtl="0" fontAlgn="ctr"/>
                      <a:r>
                        <a:rPr lang="en-US" sz="900" b="0" i="0" u="none" strike="noStrike" dirty="0">
                          <a:solidFill>
                            <a:srgbClr val="000000"/>
                          </a:solidFill>
                          <a:effectLst/>
                          <a:latin typeface="Verdana"/>
                        </a:rPr>
                        <a:t>NENA</a:t>
                      </a:r>
                    </a:p>
                  </a:txBody>
                  <a:tcPr marL="7620" marR="7620" marT="7620" marB="0" anchor="ctr">
                    <a:solidFill>
                      <a:srgbClr val="C6D9F1"/>
                    </a:solidFill>
                  </a:tcPr>
                </a:tc>
              </a:tr>
              <a:tr h="134112">
                <a:tc>
                  <a:txBody>
                    <a:bodyPr/>
                    <a:lstStyle/>
                    <a:p>
                      <a:pPr algn="l" rtl="0" fontAlgn="ctr"/>
                      <a:r>
                        <a:rPr lang="en-US" sz="900" b="0" i="0" u="none" strike="noStrike" dirty="0">
                          <a:solidFill>
                            <a:srgbClr val="000000"/>
                          </a:solidFill>
                          <a:effectLst/>
                          <a:latin typeface="Verdana"/>
                        </a:rPr>
                        <a:t>T-Mobile</a:t>
                      </a:r>
                    </a:p>
                  </a:txBody>
                  <a:tcPr marL="7620" marR="7620" marT="7620" marB="0" anchor="ctr">
                    <a:solidFill>
                      <a:srgbClr val="C6D9F1"/>
                    </a:solidFill>
                  </a:tcPr>
                </a:tc>
              </a:tr>
              <a:tr h="134112">
                <a:tc>
                  <a:txBody>
                    <a:bodyPr/>
                    <a:lstStyle/>
                    <a:p>
                      <a:pPr algn="l" rtl="0" fontAlgn="ctr"/>
                      <a:r>
                        <a:rPr lang="en-US" sz="900" b="0" i="0" u="none" strike="noStrike" dirty="0">
                          <a:solidFill>
                            <a:srgbClr val="000000"/>
                          </a:solidFill>
                          <a:effectLst/>
                          <a:latin typeface="Verdana"/>
                        </a:rPr>
                        <a:t>Time Warner Cable</a:t>
                      </a:r>
                    </a:p>
                  </a:txBody>
                  <a:tcPr marL="7620" marR="7620" marT="7620" marB="0" anchor="ctr">
                    <a:solidFill>
                      <a:srgbClr val="C6D9F1"/>
                    </a:solidFill>
                  </a:tcPr>
                </a:tc>
              </a:tr>
              <a:tr h="134112">
                <a:tc>
                  <a:txBody>
                    <a:bodyPr/>
                    <a:lstStyle/>
                    <a:p>
                      <a:pPr algn="l" rtl="0" fontAlgn="ctr"/>
                      <a:r>
                        <a:rPr lang="en-US" sz="900" b="0" i="0" u="none" strike="noStrike" dirty="0">
                          <a:solidFill>
                            <a:srgbClr val="000000"/>
                          </a:solidFill>
                          <a:effectLst/>
                          <a:latin typeface="Verdana"/>
                        </a:rPr>
                        <a:t>CenturyLink</a:t>
                      </a:r>
                    </a:p>
                  </a:txBody>
                  <a:tcPr marL="7620" marR="7620" marT="7620" marB="0" anchor="ctr">
                    <a:solidFill>
                      <a:srgbClr val="C6D9F1"/>
                    </a:solidFill>
                  </a:tcPr>
                </a:tc>
              </a:tr>
              <a:tr h="134112">
                <a:tc>
                  <a:txBody>
                    <a:bodyPr/>
                    <a:lstStyle/>
                    <a:p>
                      <a:pPr algn="l" rtl="0" fontAlgn="ctr"/>
                      <a:r>
                        <a:rPr lang="en-US" sz="900" b="0" i="0" u="none" strike="noStrike" dirty="0" smtClean="0">
                          <a:solidFill>
                            <a:srgbClr val="000000"/>
                          </a:solidFill>
                          <a:effectLst/>
                          <a:latin typeface="Verdana"/>
                        </a:rPr>
                        <a:t>Applied</a:t>
                      </a:r>
                      <a:r>
                        <a:rPr lang="en-US" sz="900" b="0" i="0" u="none" strike="noStrike" baseline="0" dirty="0" smtClean="0">
                          <a:solidFill>
                            <a:srgbClr val="000000"/>
                          </a:solidFill>
                          <a:effectLst/>
                          <a:latin typeface="Verdana"/>
                        </a:rPr>
                        <a:t> Communication Sciences</a:t>
                      </a:r>
                      <a:endParaRPr lang="en-US" sz="900" b="0" i="0" u="none" strike="noStrike" dirty="0">
                        <a:solidFill>
                          <a:srgbClr val="000000"/>
                        </a:solidFill>
                        <a:effectLst/>
                        <a:latin typeface="Verdana"/>
                      </a:endParaRPr>
                    </a:p>
                  </a:txBody>
                  <a:tcPr marL="7620" marR="7620" marT="7620" marB="0" anchor="ctr">
                    <a:solidFill>
                      <a:srgbClr val="C6D9F1"/>
                    </a:solidFill>
                  </a:tcPr>
                </a:tc>
              </a:tr>
              <a:tr h="134112">
                <a:tc>
                  <a:txBody>
                    <a:bodyPr/>
                    <a:lstStyle/>
                    <a:p>
                      <a:pPr algn="l" fontAlgn="b"/>
                      <a:r>
                        <a:rPr lang="en-US" sz="1100" b="0" i="0" u="none" strike="noStrike" dirty="0">
                          <a:solidFill>
                            <a:srgbClr val="000000"/>
                          </a:solidFill>
                          <a:effectLst/>
                          <a:latin typeface="Calibri"/>
                        </a:rPr>
                        <a:t>Boeing</a:t>
                      </a:r>
                    </a:p>
                  </a:txBody>
                  <a:tcPr marL="7620" marR="7620" marT="7620" marB="0" anchor="b">
                    <a:solidFill>
                      <a:srgbClr val="C6D9F1"/>
                    </a:solidFill>
                  </a:tcPr>
                </a:tc>
              </a:tr>
              <a:tr h="134112">
                <a:tc>
                  <a:txBody>
                    <a:bodyPr/>
                    <a:lstStyle/>
                    <a:p>
                      <a:pPr algn="l" rtl="0" fontAlgn="ctr"/>
                      <a:r>
                        <a:rPr lang="en-US" sz="900" b="0" i="0" u="none" strike="noStrike" dirty="0">
                          <a:solidFill>
                            <a:schemeClr val="tx1"/>
                          </a:solidFill>
                          <a:effectLst/>
                          <a:latin typeface="Verdana"/>
                        </a:rPr>
                        <a:t>APCO International</a:t>
                      </a:r>
                    </a:p>
                  </a:txBody>
                  <a:tcPr marL="7620" marR="7620" marT="7620" marB="0" anchor="ctr">
                    <a:solidFill>
                      <a:srgbClr val="C6D9F1"/>
                    </a:solidFill>
                  </a:tcPr>
                </a:tc>
              </a:tr>
              <a:tr h="175260">
                <a:tc>
                  <a:txBody>
                    <a:bodyPr/>
                    <a:lstStyle/>
                    <a:p>
                      <a:pPr algn="l" rtl="0" fontAlgn="ctr"/>
                      <a:r>
                        <a:rPr lang="en-US" sz="900" b="0" i="0" u="none" strike="noStrike" dirty="0">
                          <a:solidFill>
                            <a:srgbClr val="000000"/>
                          </a:solidFill>
                          <a:effectLst/>
                          <a:latin typeface="Verdana"/>
                        </a:rPr>
                        <a:t>Metro Emergency Services Board</a:t>
                      </a:r>
                    </a:p>
                  </a:txBody>
                  <a:tcPr marL="7620" marR="7620" marT="7620" marB="0" anchor="ctr">
                    <a:solidFill>
                      <a:srgbClr val="C6D9F1"/>
                    </a:solidFill>
                  </a:tcPr>
                </a:tc>
              </a:tr>
              <a:tr h="134112">
                <a:tc>
                  <a:txBody>
                    <a:bodyPr/>
                    <a:lstStyle/>
                    <a:p>
                      <a:pPr algn="l" rtl="0" fontAlgn="ctr"/>
                      <a:r>
                        <a:rPr lang="en-US" sz="900" b="0" i="0" u="none" strike="noStrike" dirty="0">
                          <a:solidFill>
                            <a:srgbClr val="000000"/>
                          </a:solidFill>
                          <a:effectLst/>
                          <a:latin typeface="Verdana"/>
                        </a:rPr>
                        <a:t> NextNav LLC</a:t>
                      </a:r>
                    </a:p>
                  </a:txBody>
                  <a:tcPr marL="7620" marR="7620" marT="7620" marB="0" anchor="ctr">
                    <a:solidFill>
                      <a:srgbClr val="C6D9F1"/>
                    </a:solidFill>
                  </a:tcPr>
                </a:tc>
              </a:tr>
              <a:tr h="134112">
                <a:tc>
                  <a:txBody>
                    <a:bodyPr/>
                    <a:lstStyle/>
                    <a:p>
                      <a:pPr algn="l" rtl="0" fontAlgn="ctr"/>
                      <a:r>
                        <a:rPr lang="en-US" sz="900" b="0" i="0" u="none" strike="noStrike" dirty="0">
                          <a:solidFill>
                            <a:srgbClr val="000000"/>
                          </a:solidFill>
                          <a:effectLst/>
                          <a:latin typeface="Verdana"/>
                        </a:rPr>
                        <a:t>True Position, Inc.</a:t>
                      </a:r>
                    </a:p>
                  </a:txBody>
                  <a:tcPr marL="7620" marR="7620" marT="7620" marB="0" anchor="ctr">
                    <a:solidFill>
                      <a:srgbClr val="C6D9F1"/>
                    </a:solidFill>
                  </a:tcPr>
                </a:tc>
              </a:tr>
              <a:tr h="134112">
                <a:tc>
                  <a:txBody>
                    <a:bodyPr/>
                    <a:lstStyle/>
                    <a:p>
                      <a:pPr algn="l" rtl="0" fontAlgn="ctr"/>
                      <a:r>
                        <a:rPr lang="en-US" sz="900" b="0" i="0" u="none" strike="noStrike" dirty="0">
                          <a:solidFill>
                            <a:srgbClr val="000000"/>
                          </a:solidFill>
                          <a:effectLst/>
                          <a:latin typeface="Verdana"/>
                        </a:rPr>
                        <a:t>AT&amp;T</a:t>
                      </a:r>
                    </a:p>
                  </a:txBody>
                  <a:tcPr marL="7620" marR="7620" marT="7620" marB="0" anchor="ctr">
                    <a:solidFill>
                      <a:srgbClr val="C6D9F1"/>
                    </a:solidFill>
                  </a:tcPr>
                </a:tc>
              </a:tr>
              <a:tr h="134112">
                <a:tc>
                  <a:txBody>
                    <a:bodyPr/>
                    <a:lstStyle/>
                    <a:p>
                      <a:pPr algn="l" rtl="0" fontAlgn="ctr"/>
                      <a:r>
                        <a:rPr lang="en-US" sz="900" b="0" i="0" u="none" strike="noStrike" dirty="0">
                          <a:solidFill>
                            <a:srgbClr val="000000"/>
                          </a:solidFill>
                          <a:effectLst/>
                          <a:latin typeface="Verdana"/>
                        </a:rPr>
                        <a:t>Cassidian Communications</a:t>
                      </a:r>
                    </a:p>
                  </a:txBody>
                  <a:tcPr marL="7620" marR="7620" marT="7620" marB="0" anchor="ctr">
                    <a:solidFill>
                      <a:srgbClr val="C6D9F1"/>
                    </a:solidFill>
                  </a:tcPr>
                </a:tc>
              </a:tr>
            </a:tbl>
          </a:graphicData>
        </a:graphic>
      </p:graphicFrame>
      <p:sp>
        <p:nvSpPr>
          <p:cNvPr id="3" name="TextBox 2"/>
          <p:cNvSpPr txBox="1"/>
          <p:nvPr/>
        </p:nvSpPr>
        <p:spPr>
          <a:xfrm>
            <a:off x="152400" y="5130142"/>
            <a:ext cx="8534400" cy="923330"/>
          </a:xfrm>
          <a:prstGeom prst="rect">
            <a:avLst/>
          </a:prstGeom>
          <a:noFill/>
        </p:spPr>
        <p:txBody>
          <a:bodyPr wrap="square" rtlCol="0">
            <a:spAutoFit/>
          </a:bodyPr>
          <a:lstStyle/>
          <a:p>
            <a:pPr marL="285750" indent="-285750">
              <a:buFont typeface="Arial" pitchFamily="34" charset="0"/>
              <a:buChar char="•"/>
            </a:pPr>
            <a:r>
              <a:rPr lang="en-US" dirty="0"/>
              <a:t> </a:t>
            </a:r>
            <a:r>
              <a:rPr lang="en-US" dirty="0" smtClean="0"/>
              <a:t>Over 30 technology companies, wireless operators and public safety entities participated in the process to evaluate location technologies over an 18 month process</a:t>
            </a:r>
            <a:endParaRPr lang="en-US" dirty="0"/>
          </a:p>
        </p:txBody>
      </p:sp>
    </p:spTree>
    <p:extLst>
      <p:ext uri="{BB962C8B-B14F-4D97-AF65-F5344CB8AC3E}">
        <p14:creationId xmlns:p14="http://schemas.microsoft.com/office/powerpoint/2010/main" val="14625543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5">
      <a:dk1>
        <a:srgbClr val="4D4F53"/>
      </a:dk1>
      <a:lt1>
        <a:sysClr val="window" lastClr="FFFFFF"/>
      </a:lt1>
      <a:dk2>
        <a:srgbClr val="1F497D"/>
      </a:dk2>
      <a:lt2>
        <a:srgbClr val="EEECE1"/>
      </a:lt2>
      <a:accent1>
        <a:srgbClr val="0098D0"/>
      </a:accent1>
      <a:accent2>
        <a:srgbClr val="58A618"/>
      </a:accent2>
      <a:accent3>
        <a:srgbClr val="E98300"/>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48046</TotalTime>
  <Words>2231</Words>
  <Application>Microsoft Office PowerPoint</Application>
  <PresentationFormat>On-screen Show (4:3)</PresentationFormat>
  <Paragraphs>313</Paragraphs>
  <Slides>19</Slides>
  <Notes>3</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RP-130826 Motivation for Metropolitan Beacon System (MBS) for UTRA and LTE</vt:lpstr>
      <vt:lpstr>Metropolitan Beacon System</vt:lpstr>
      <vt:lpstr>Motivation for Metropolitan Beacon System</vt:lpstr>
      <vt:lpstr>Metropolitan Beacon System (MBS)</vt:lpstr>
      <vt:lpstr>Features</vt:lpstr>
      <vt:lpstr>Features</vt:lpstr>
      <vt:lpstr>Communications Safety, Reliability and Interoperability Council Trials (“CSRIC”)</vt:lpstr>
      <vt:lpstr>CSRIC Test Protocol Review</vt:lpstr>
      <vt:lpstr>CSRIC Participants – WG 3</vt:lpstr>
      <vt:lpstr>Comparison of MBS and AGPS System (with AFLT) in real world conditions – CSRIC Results</vt:lpstr>
      <vt:lpstr>MBS Yield and TTF – CSRIC Results</vt:lpstr>
      <vt:lpstr>Public Safety Requirements from the CSRIC Report</vt:lpstr>
      <vt:lpstr>Urban Search Ring Results</vt:lpstr>
      <vt:lpstr>MBS Specification Impacts LTE/LPP</vt:lpstr>
      <vt:lpstr>MBS Specification Impacts LTE/LPP</vt:lpstr>
      <vt:lpstr>MBS Specification Impact RRC </vt:lpstr>
      <vt:lpstr>MBS Specification Impact RRC </vt:lpstr>
      <vt:lpstr>MBS Time Budget Requirements</vt:lpstr>
      <vt:lpstr>Summary </vt:lpstr>
    </vt:vector>
  </TitlesOfParts>
  <Company>Grafik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Kelsey de Sostoa</dc:creator>
  <cp:lastModifiedBy>Steve Willhoff</cp:lastModifiedBy>
  <cp:revision>729</cp:revision>
  <cp:lastPrinted>2012-05-01T01:08:17Z</cp:lastPrinted>
  <dcterms:created xsi:type="dcterms:W3CDTF">2012-02-09T16:33:23Z</dcterms:created>
  <dcterms:modified xsi:type="dcterms:W3CDTF">2013-06-12T04:07:39Z</dcterms:modified>
</cp:coreProperties>
</file>