
<file path=[Content_Types].xml><?xml version="1.0" encoding="utf-8"?>
<Types xmlns="http://schemas.openxmlformats.org/package/2006/content-types">
  <Override PartName="/ppt/slides/slide5.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7"/>
  </p:notesMasterIdLst>
  <p:sldIdLst>
    <p:sldId id="256" r:id="rId2"/>
    <p:sldId id="340" r:id="rId3"/>
    <p:sldId id="341" r:id="rId4"/>
    <p:sldId id="342" r:id="rId5"/>
    <p:sldId id="344" r:id="rId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CC99FF"/>
    <a:srgbClr val="FF99FF"/>
    <a:srgbClr val="99CC00"/>
    <a:srgbClr val="CCFF99"/>
    <a:srgbClr val="CCFF33"/>
    <a:srgbClr val="C7C2BD"/>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5068" autoAdjust="0"/>
    <p:restoredTop sz="94660"/>
  </p:normalViewPr>
  <p:slideViewPr>
    <p:cSldViewPr snapToGrid="0">
      <p:cViewPr>
        <p:scale>
          <a:sx n="80" d="100"/>
          <a:sy n="80" d="100"/>
        </p:scale>
        <p:origin x="-1266" y="-102"/>
      </p:cViewPr>
      <p:guideLst>
        <p:guide orient="horz" pos="4131"/>
        <p:guide orient="horz" pos="677"/>
        <p:guide orient="horz" pos="1250"/>
        <p:guide orient="horz" pos="2972"/>
        <p:guide pos="355"/>
        <p:guide pos="1374"/>
        <p:guide pos="2417"/>
        <p:guide pos="3795"/>
        <p:guide pos="5338"/>
        <p:guide pos="2880"/>
        <p:guide pos="4773"/>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Vodafone Rg" pitchFamily="34" charset="0"/>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Vodafone Rg" pitchFamily="34" charset="0"/>
                <a:cs typeface="+mn-cs"/>
              </a:defRPr>
            </a:lvl1pPr>
          </a:lstStyle>
          <a:p>
            <a:pPr>
              <a:defRPr/>
            </a:pPr>
            <a:fld id="{B5088C10-157F-4E1A-B757-87B2FBEFCB91}" type="datetimeFigureOut">
              <a:rPr lang="en-GB"/>
              <a:pPr>
                <a:defRPr/>
              </a:pPr>
              <a:t>11/06/2013</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Vodafone Rg" pitchFamily="34" charset="0"/>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Vodafone Rg" pitchFamily="34" charset="0"/>
                <a:cs typeface="+mn-cs"/>
              </a:defRPr>
            </a:lvl1pPr>
          </a:lstStyle>
          <a:p>
            <a:pPr>
              <a:defRPr/>
            </a:pPr>
            <a:fld id="{BCAB37BD-DA25-434B-91CE-40A7637E7D8D}" type="slidenum">
              <a:rPr lang="en-GB"/>
              <a:pPr>
                <a:defRPr/>
              </a:pPr>
              <a:t>‹#›</a:t>
            </a:fld>
            <a:endParaRPr lang="en-GB"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odafone Rg" pitchFamily="34" charset="0"/>
        <a:ea typeface="+mn-ea"/>
        <a:cs typeface="Arial" charset="0"/>
      </a:defRPr>
    </a:lvl1pPr>
    <a:lvl2pPr marL="457200" algn="l" rtl="0" eaLnBrk="0" fontAlgn="base" hangingPunct="0">
      <a:spcBef>
        <a:spcPct val="30000"/>
      </a:spcBef>
      <a:spcAft>
        <a:spcPct val="0"/>
      </a:spcAft>
      <a:defRPr sz="1200" kern="1200">
        <a:solidFill>
          <a:schemeClr val="tx1"/>
        </a:solidFill>
        <a:latin typeface="Vodafone Rg" pitchFamily="34" charset="0"/>
        <a:ea typeface="+mn-ea"/>
        <a:cs typeface="Arial" charset="0"/>
      </a:defRPr>
    </a:lvl2pPr>
    <a:lvl3pPr marL="914400" algn="l" rtl="0" eaLnBrk="0" fontAlgn="base" hangingPunct="0">
      <a:spcBef>
        <a:spcPct val="30000"/>
      </a:spcBef>
      <a:spcAft>
        <a:spcPct val="0"/>
      </a:spcAft>
      <a:defRPr sz="1200" kern="1200">
        <a:solidFill>
          <a:schemeClr val="tx1"/>
        </a:solidFill>
        <a:latin typeface="Vodafone Rg" pitchFamily="34"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Vodafone Rg" pitchFamily="34"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Vodafone Rg"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ubtitle 2"/>
          <p:cNvSpPr txBox="1">
            <a:spLocks/>
          </p:cNvSpPr>
          <p:nvPr userDrawn="1"/>
        </p:nvSpPr>
        <p:spPr>
          <a:xfrm>
            <a:off x="534988" y="6342063"/>
            <a:ext cx="7304087" cy="339725"/>
          </a:xfrm>
          <a:prstGeom prst="rect">
            <a:avLst/>
          </a:prstGeom>
          <a:noFill/>
          <a:ln w="9525">
            <a:noFill/>
            <a:miter lim="800000"/>
            <a:headEnd/>
            <a:tailEnd/>
          </a:ln>
          <a:effectLst/>
        </p:spPr>
        <p:txBody>
          <a:bodyPr lIns="0" tIns="0" rIns="0" bIns="0" anchor="b"/>
          <a:lstStyle/>
          <a:p>
            <a:pPr>
              <a:defRPr/>
            </a:pPr>
            <a:endParaRPr lang="en-GB" sz="800">
              <a:latin typeface="Vodafone Rg" pitchFamily="34" charset="0"/>
            </a:endParaRPr>
          </a:p>
        </p:txBody>
      </p:sp>
      <p:sp>
        <p:nvSpPr>
          <p:cNvPr id="5" name="Subtitle 2"/>
          <p:cNvSpPr txBox="1">
            <a:spLocks/>
          </p:cNvSpPr>
          <p:nvPr userDrawn="1"/>
        </p:nvSpPr>
        <p:spPr>
          <a:xfrm>
            <a:off x="333375" y="6342063"/>
            <a:ext cx="201613" cy="339725"/>
          </a:xfrm>
          <a:prstGeom prst="rect">
            <a:avLst/>
          </a:prstGeom>
          <a:noFill/>
          <a:ln w="9525">
            <a:noFill/>
            <a:miter lim="800000"/>
            <a:headEnd/>
            <a:tailEnd/>
          </a:ln>
          <a:effectLst/>
        </p:spPr>
        <p:txBody>
          <a:bodyPr lIns="0" tIns="0" rIns="0" bIns="0" anchor="b"/>
          <a:lstStyle>
            <a:defPPr>
              <a:defRPr lang="en-US"/>
            </a:defPPr>
            <a:lvl1pPr>
              <a:lnSpc>
                <a:spcPct val="100000"/>
              </a:lnSpc>
              <a:spcAft>
                <a:spcPct val="0"/>
              </a:spcAft>
              <a:defRPr sz="700" b="0">
                <a:latin typeface="Vodafone Rg" pitchFamily="34" charset="0"/>
              </a:defRPr>
            </a:lvl1pPr>
          </a:lstStyle>
          <a:p>
            <a:pPr fontAlgn="auto">
              <a:spcBef>
                <a:spcPts val="0"/>
              </a:spcBef>
              <a:defRPr/>
            </a:pPr>
            <a:fld id="{D1988763-C95D-4EB8-921D-3086CF3B2600}" type="slidenum">
              <a:rPr lang="en-GB" sz="800" smtClean="0">
                <a:cs typeface="+mn-cs"/>
              </a:rPr>
              <a:pPr fontAlgn="auto">
                <a:spcBef>
                  <a:spcPts val="0"/>
                </a:spcBef>
                <a:defRPr/>
              </a:pPr>
              <a:t>‹#›</a:t>
            </a:fld>
            <a:endParaRPr lang="en-GB" sz="800" dirty="0">
              <a:cs typeface="+mn-cs"/>
            </a:endParaRPr>
          </a:p>
        </p:txBody>
      </p:sp>
      <p:pic>
        <p:nvPicPr>
          <p:cNvPr id="6" name="Picture 7" descr="vf roundel"/>
          <p:cNvPicPr>
            <a:picLocks noChangeAspect="1" noChangeArrowheads="1"/>
          </p:cNvPicPr>
          <p:nvPr userDrawn="1"/>
        </p:nvPicPr>
        <p:blipFill>
          <a:blip r:embed="rId2"/>
          <a:srcRect/>
          <a:stretch>
            <a:fillRect/>
          </a:stretch>
        </p:blipFill>
        <p:spPr bwMode="auto">
          <a:xfrm>
            <a:off x="549275" y="304800"/>
            <a:ext cx="927100" cy="925513"/>
          </a:xfrm>
          <a:prstGeom prst="rect">
            <a:avLst/>
          </a:prstGeom>
          <a:noFill/>
          <a:ln w="9525">
            <a:noFill/>
            <a:miter lim="800000"/>
            <a:headEnd/>
            <a:tailEnd/>
          </a:ln>
        </p:spPr>
      </p:pic>
      <p:sp>
        <p:nvSpPr>
          <p:cNvPr id="2" name="Title 1"/>
          <p:cNvSpPr>
            <a:spLocks noGrp="1"/>
          </p:cNvSpPr>
          <p:nvPr>
            <p:ph type="ctrTitle"/>
          </p:nvPr>
        </p:nvSpPr>
        <p:spPr>
          <a:xfrm>
            <a:off x="438300" y="1737476"/>
            <a:ext cx="7772400" cy="1470025"/>
          </a:xfrm>
        </p:spPr>
        <p:txBody>
          <a:bodyPr>
            <a:normAutofit/>
          </a:bodyPr>
          <a:lstStyle>
            <a:lvl1pPr>
              <a:defRPr sz="3600">
                <a:latin typeface="Vodafone Rg" pitchFamily="34" charset="0"/>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446919" y="3345367"/>
            <a:ext cx="7304856" cy="1752600"/>
          </a:xfrm>
        </p:spPr>
        <p:txBody>
          <a:bodyPr>
            <a:normAutofit/>
          </a:bodyPr>
          <a:lstStyle>
            <a:lvl1pPr marL="0" indent="0" algn="l">
              <a:spcAft>
                <a:spcPts val="0"/>
              </a:spcAft>
              <a:buNone/>
              <a:defRPr sz="2000">
                <a:solidFill>
                  <a:schemeClr val="tx1"/>
                </a:solidFill>
                <a:latin typeface="Vodafone Rg"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atin typeface="Vodafone Rg" pitchFamily="34" charset="0"/>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noAutofit/>
          </a:bodyPr>
          <a:lstStyle>
            <a:lvl1pPr marL="179388" indent="-179388">
              <a:spcAft>
                <a:spcPts val="1200"/>
              </a:spcAft>
              <a:defRPr sz="1800">
                <a:latin typeface="Vodafone Rg" pitchFamily="34" charset="0"/>
              </a:defRPr>
            </a:lvl1pPr>
            <a:lvl2pPr marL="357188" indent="-177800">
              <a:defRPr sz="1600">
                <a:latin typeface="Vodafone Rg" pitchFamily="34" charset="0"/>
              </a:defRPr>
            </a:lvl2pPr>
            <a:lvl3pPr marL="536575" indent="-179388">
              <a:defRPr sz="1600">
                <a:latin typeface="Vodafone Rg" pitchFamily="34"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800">
                <a:latin typeface="Vodafone Rg" pitchFamily="34" charset="0"/>
              </a:defRPr>
            </a:lvl1pPr>
          </a:lstStyle>
          <a:p>
            <a:r>
              <a:rPr lang="en-US" dirty="0" smtClean="0"/>
              <a:t>Click to edit Master title style</a:t>
            </a:r>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946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endParaRPr lang="en-GB" smtClean="0"/>
          </a:p>
        </p:txBody>
      </p:sp>
      <p:sp>
        <p:nvSpPr>
          <p:cNvPr id="1027" name="Text Placeholder 2"/>
          <p:cNvSpPr>
            <a:spLocks noGrp="1"/>
          </p:cNvSpPr>
          <p:nvPr>
            <p:ph type="body" idx="1"/>
          </p:nvPr>
        </p:nvSpPr>
        <p:spPr bwMode="auto">
          <a:xfrm>
            <a:off x="457200" y="13160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6" name="Subtitle 2"/>
          <p:cNvSpPr txBox="1">
            <a:spLocks/>
          </p:cNvSpPr>
          <p:nvPr userDrawn="1"/>
        </p:nvSpPr>
        <p:spPr>
          <a:xfrm>
            <a:off x="534988" y="6342063"/>
            <a:ext cx="7304087" cy="339725"/>
          </a:xfrm>
          <a:prstGeom prst="rect">
            <a:avLst/>
          </a:prstGeom>
          <a:noFill/>
          <a:ln w="9525">
            <a:noFill/>
            <a:miter lim="800000"/>
            <a:headEnd/>
            <a:tailEnd/>
          </a:ln>
          <a:effectLst/>
        </p:spPr>
        <p:txBody>
          <a:bodyPr lIns="0" tIns="0" rIns="0" bIns="0" anchor="b"/>
          <a:lstStyle/>
          <a:p>
            <a:pPr>
              <a:defRPr/>
            </a:pPr>
            <a:r>
              <a:rPr lang="en-GB" sz="800">
                <a:latin typeface="Vodafone Rg" pitchFamily="34" charset="0"/>
              </a:rPr>
              <a:t>|</a:t>
            </a:r>
          </a:p>
        </p:txBody>
      </p:sp>
      <p:sp>
        <p:nvSpPr>
          <p:cNvPr id="7" name="Subtitle 2"/>
          <p:cNvSpPr txBox="1">
            <a:spLocks/>
          </p:cNvSpPr>
          <p:nvPr userDrawn="1"/>
        </p:nvSpPr>
        <p:spPr>
          <a:xfrm>
            <a:off x="333375" y="6342063"/>
            <a:ext cx="201613" cy="339725"/>
          </a:xfrm>
          <a:prstGeom prst="rect">
            <a:avLst/>
          </a:prstGeom>
          <a:noFill/>
          <a:ln w="9525">
            <a:noFill/>
            <a:miter lim="800000"/>
            <a:headEnd/>
            <a:tailEnd/>
          </a:ln>
          <a:effectLst/>
        </p:spPr>
        <p:txBody>
          <a:bodyPr lIns="0" tIns="0" rIns="0" bIns="0" anchor="b"/>
          <a:lstStyle>
            <a:defPPr>
              <a:defRPr lang="en-US"/>
            </a:defPPr>
            <a:lvl1pPr>
              <a:lnSpc>
                <a:spcPct val="100000"/>
              </a:lnSpc>
              <a:spcAft>
                <a:spcPct val="0"/>
              </a:spcAft>
              <a:defRPr sz="700" b="0">
                <a:latin typeface="Vodafone Rg" pitchFamily="34" charset="0"/>
              </a:defRPr>
            </a:lvl1pPr>
          </a:lstStyle>
          <a:p>
            <a:pPr fontAlgn="auto">
              <a:spcBef>
                <a:spcPts val="0"/>
              </a:spcBef>
              <a:defRPr/>
            </a:pPr>
            <a:fld id="{676119FC-A5B2-454E-BA9A-CA113A8E2C4A}" type="slidenum">
              <a:rPr lang="en-GB" sz="800" smtClean="0">
                <a:cs typeface="+mn-cs"/>
              </a:rPr>
              <a:pPr fontAlgn="auto">
                <a:spcBef>
                  <a:spcPts val="0"/>
                </a:spcBef>
                <a:defRPr/>
              </a:pPr>
              <a:t>‹#›</a:t>
            </a:fld>
            <a:endParaRPr lang="en-GB" sz="800" dirty="0">
              <a:cs typeface="+mn-cs"/>
            </a:endParaRPr>
          </a:p>
        </p:txBody>
      </p:sp>
      <p:pic>
        <p:nvPicPr>
          <p:cNvPr id="1030" name="Picture 15" descr="vf roundel"/>
          <p:cNvPicPr>
            <a:picLocks noChangeAspect="1" noChangeArrowheads="1"/>
          </p:cNvPicPr>
          <p:nvPr userDrawn="1"/>
        </p:nvPicPr>
        <p:blipFill>
          <a:blip r:embed="rId6"/>
          <a:srcRect/>
          <a:stretch>
            <a:fillRect/>
          </a:stretch>
        </p:blipFill>
        <p:spPr bwMode="auto">
          <a:xfrm>
            <a:off x="8485188" y="6218238"/>
            <a:ext cx="428625" cy="42703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3" r:id="rId1"/>
    <p:sldLayoutId id="2147483652" r:id="rId2"/>
    <p:sldLayoutId id="2147483651" r:id="rId3"/>
    <p:sldLayoutId id="2147483650" r:id="rId4"/>
  </p:sldLayoutIdLst>
  <p:txStyles>
    <p:titleStyle>
      <a:lvl1pPr algn="l" rtl="0" eaLnBrk="0" fontAlgn="base" hangingPunct="0">
        <a:spcBef>
          <a:spcPct val="0"/>
        </a:spcBef>
        <a:spcAft>
          <a:spcPct val="0"/>
        </a:spcAft>
        <a:defRPr sz="2500" kern="1200">
          <a:solidFill>
            <a:srgbClr val="E60000"/>
          </a:solidFill>
          <a:latin typeface="Vodafone Rg" pitchFamily="34" charset="0"/>
          <a:ea typeface="+mj-ea"/>
          <a:cs typeface="+mj-cs"/>
        </a:defRPr>
      </a:lvl1pPr>
      <a:lvl2pPr algn="l" rtl="0" eaLnBrk="0" fontAlgn="base" hangingPunct="0">
        <a:spcBef>
          <a:spcPct val="0"/>
        </a:spcBef>
        <a:spcAft>
          <a:spcPct val="0"/>
        </a:spcAft>
        <a:defRPr sz="2500">
          <a:solidFill>
            <a:srgbClr val="E60000"/>
          </a:solidFill>
          <a:latin typeface="Vodafone Rg" pitchFamily="34" charset="0"/>
        </a:defRPr>
      </a:lvl2pPr>
      <a:lvl3pPr algn="l" rtl="0" eaLnBrk="0" fontAlgn="base" hangingPunct="0">
        <a:spcBef>
          <a:spcPct val="0"/>
        </a:spcBef>
        <a:spcAft>
          <a:spcPct val="0"/>
        </a:spcAft>
        <a:defRPr sz="2500">
          <a:solidFill>
            <a:srgbClr val="E60000"/>
          </a:solidFill>
          <a:latin typeface="Vodafone Rg" pitchFamily="34" charset="0"/>
        </a:defRPr>
      </a:lvl3pPr>
      <a:lvl4pPr algn="l" rtl="0" eaLnBrk="0" fontAlgn="base" hangingPunct="0">
        <a:spcBef>
          <a:spcPct val="0"/>
        </a:spcBef>
        <a:spcAft>
          <a:spcPct val="0"/>
        </a:spcAft>
        <a:defRPr sz="2500">
          <a:solidFill>
            <a:srgbClr val="E60000"/>
          </a:solidFill>
          <a:latin typeface="Vodafone Rg" pitchFamily="34" charset="0"/>
        </a:defRPr>
      </a:lvl4pPr>
      <a:lvl5pPr algn="l" rtl="0" eaLnBrk="0" fontAlgn="base" hangingPunct="0">
        <a:spcBef>
          <a:spcPct val="0"/>
        </a:spcBef>
        <a:spcAft>
          <a:spcPct val="0"/>
        </a:spcAft>
        <a:defRPr sz="2500">
          <a:solidFill>
            <a:srgbClr val="E60000"/>
          </a:solidFill>
          <a:latin typeface="Vodafone Rg" pitchFamily="34" charset="0"/>
        </a:defRPr>
      </a:lvl5pPr>
      <a:lvl6pPr marL="457200" algn="l" rtl="0" fontAlgn="base">
        <a:spcBef>
          <a:spcPct val="0"/>
        </a:spcBef>
        <a:spcAft>
          <a:spcPct val="0"/>
        </a:spcAft>
        <a:defRPr sz="2500">
          <a:solidFill>
            <a:srgbClr val="E60000"/>
          </a:solidFill>
          <a:latin typeface="Vodafone Rg" pitchFamily="34" charset="0"/>
        </a:defRPr>
      </a:lvl6pPr>
      <a:lvl7pPr marL="914400" algn="l" rtl="0" fontAlgn="base">
        <a:spcBef>
          <a:spcPct val="0"/>
        </a:spcBef>
        <a:spcAft>
          <a:spcPct val="0"/>
        </a:spcAft>
        <a:defRPr sz="2500">
          <a:solidFill>
            <a:srgbClr val="E60000"/>
          </a:solidFill>
          <a:latin typeface="Vodafone Rg" pitchFamily="34" charset="0"/>
        </a:defRPr>
      </a:lvl7pPr>
      <a:lvl8pPr marL="1371600" algn="l" rtl="0" fontAlgn="base">
        <a:spcBef>
          <a:spcPct val="0"/>
        </a:spcBef>
        <a:spcAft>
          <a:spcPct val="0"/>
        </a:spcAft>
        <a:defRPr sz="2500">
          <a:solidFill>
            <a:srgbClr val="E60000"/>
          </a:solidFill>
          <a:latin typeface="Vodafone Rg" pitchFamily="34" charset="0"/>
        </a:defRPr>
      </a:lvl8pPr>
      <a:lvl9pPr marL="1828800" algn="l" rtl="0" fontAlgn="base">
        <a:spcBef>
          <a:spcPct val="0"/>
        </a:spcBef>
        <a:spcAft>
          <a:spcPct val="0"/>
        </a:spcAft>
        <a:defRPr sz="2500">
          <a:solidFill>
            <a:srgbClr val="E60000"/>
          </a:solidFill>
          <a:latin typeface="Vodafone Rg" pitchFamily="34" charset="0"/>
        </a:defRPr>
      </a:lvl9pPr>
    </p:titleStyle>
    <p:bodyStyle>
      <a:lvl1pPr marL="285750" indent="-285750" algn="l" rtl="0" eaLnBrk="0" fontAlgn="base" hangingPunct="0">
        <a:spcBef>
          <a:spcPct val="0"/>
        </a:spcBef>
        <a:spcAft>
          <a:spcPts val="600"/>
        </a:spcAft>
        <a:buClr>
          <a:srgbClr val="E60000"/>
        </a:buClr>
        <a:buFont typeface="Arial" charset="0"/>
        <a:buChar char="•"/>
        <a:defRPr sz="1600" kern="1200">
          <a:solidFill>
            <a:schemeClr val="tx1"/>
          </a:solidFill>
          <a:latin typeface="Vodafone Rg" pitchFamily="34" charset="0"/>
          <a:ea typeface="+mn-ea"/>
          <a:cs typeface="+mn-cs"/>
        </a:defRPr>
      </a:lvl1pPr>
      <a:lvl2pPr marL="515938" indent="-220663" algn="l" rtl="0" eaLnBrk="0" fontAlgn="base" hangingPunct="0">
        <a:spcBef>
          <a:spcPct val="0"/>
        </a:spcBef>
        <a:spcAft>
          <a:spcPts val="600"/>
        </a:spcAft>
        <a:buClr>
          <a:srgbClr val="E60000"/>
        </a:buClr>
        <a:buFont typeface="Calibri" pitchFamily="34" charset="0"/>
        <a:buChar char="–"/>
        <a:defRPr sz="1400" kern="1200">
          <a:solidFill>
            <a:schemeClr val="tx1"/>
          </a:solidFill>
          <a:latin typeface="Vodafone Rg" pitchFamily="34" charset="0"/>
          <a:ea typeface="+mn-ea"/>
          <a:cs typeface="+mn-cs"/>
        </a:defRPr>
      </a:lvl2pPr>
      <a:lvl3pPr marL="749300" indent="-227013" algn="l" rtl="0" eaLnBrk="0" fontAlgn="base" hangingPunct="0">
        <a:spcBef>
          <a:spcPct val="0"/>
        </a:spcBef>
        <a:spcAft>
          <a:spcPts val="1200"/>
        </a:spcAft>
        <a:buClr>
          <a:srgbClr val="E60000"/>
        </a:buClr>
        <a:buFont typeface="Calibri" pitchFamily="34" charset="0"/>
        <a:buChar char="–"/>
        <a:defRPr sz="1400" kern="1200">
          <a:solidFill>
            <a:schemeClr val="tx1"/>
          </a:solidFill>
          <a:latin typeface="Vodafone Rg" pitchFamily="34" charset="0"/>
          <a:ea typeface="+mn-ea"/>
          <a:cs typeface="+mn-cs"/>
        </a:defRPr>
      </a:lvl3pPr>
      <a:lvl4pPr marL="1600200" indent="-228600" algn="l" rtl="0" eaLnBrk="0" fontAlgn="base" hangingPunct="0">
        <a:spcBef>
          <a:spcPct val="20000"/>
        </a:spcBef>
        <a:spcAft>
          <a:spcPct val="0"/>
        </a:spcAft>
        <a:buClr>
          <a:srgbClr val="E60000"/>
        </a:buClr>
        <a:buFont typeface="Calibri" pitchFamily="34" charset="0"/>
        <a:buChar char="–"/>
        <a:defRPr sz="14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E60000"/>
        </a:buClr>
        <a:buFont typeface="Calibri"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ubtitle 2"/>
          <p:cNvSpPr>
            <a:spLocks noGrp="1"/>
          </p:cNvSpPr>
          <p:nvPr>
            <p:ph type="subTitle" idx="1"/>
          </p:nvPr>
        </p:nvSpPr>
        <p:spPr>
          <a:xfrm>
            <a:off x="447675" y="3344863"/>
            <a:ext cx="8255000" cy="1752600"/>
          </a:xfrm>
        </p:spPr>
        <p:txBody>
          <a:bodyPr/>
          <a:lstStyle/>
          <a:p>
            <a:pPr algn="ctr" eaLnBrk="1" hangingPunct="1">
              <a:spcAft>
                <a:spcPct val="0"/>
              </a:spcAft>
            </a:pPr>
            <a:r>
              <a:rPr lang="en-US" smtClean="0"/>
              <a:t>Vodafone Group</a:t>
            </a:r>
          </a:p>
          <a:p>
            <a:pPr algn="ctr" eaLnBrk="1" hangingPunct="1">
              <a:spcAft>
                <a:spcPct val="0"/>
              </a:spcAft>
            </a:pPr>
            <a:endParaRPr lang="en-GB" smtClean="0"/>
          </a:p>
          <a:p>
            <a:pPr algn="ctr" eaLnBrk="1" hangingPunct="1">
              <a:spcAft>
                <a:spcPct val="0"/>
              </a:spcAft>
            </a:pPr>
            <a:r>
              <a:rPr lang="en-GB" smtClean="0"/>
              <a:t>3GPP TSG RAN#60, </a:t>
            </a:r>
          </a:p>
          <a:p>
            <a:pPr algn="ctr" eaLnBrk="1" hangingPunct="1">
              <a:spcAft>
                <a:spcPct val="0"/>
              </a:spcAft>
            </a:pPr>
            <a:r>
              <a:rPr lang="en-GB" smtClean="0"/>
              <a:t>Oranjestad, Aruba, 11th – 14th June 2013</a:t>
            </a:r>
          </a:p>
        </p:txBody>
      </p:sp>
      <p:sp>
        <p:nvSpPr>
          <p:cNvPr id="7170" name="Title 1"/>
          <p:cNvSpPr>
            <a:spLocks noGrp="1"/>
          </p:cNvSpPr>
          <p:nvPr>
            <p:ph type="ctrTitle"/>
          </p:nvPr>
        </p:nvSpPr>
        <p:spPr>
          <a:xfrm>
            <a:off x="784225" y="1736725"/>
            <a:ext cx="7485063" cy="1470025"/>
          </a:xfrm>
          <a:solidFill>
            <a:schemeClr val="bg1"/>
          </a:solidFill>
        </p:spPr>
        <p:txBody>
          <a:bodyPr/>
          <a:lstStyle/>
          <a:p>
            <a:pPr algn="ctr" eaLnBrk="1" hangingPunct="1"/>
            <a:r>
              <a:rPr lang="en-GB" sz="3200" smtClean="0"/>
              <a:t>Motivation for “Low cost &amp; enhanced coverage MTC UE for LTE” Work Item</a:t>
            </a:r>
          </a:p>
        </p:txBody>
      </p:sp>
      <p:sp>
        <p:nvSpPr>
          <p:cNvPr id="7171" name="Title 1"/>
          <p:cNvSpPr>
            <a:spLocks/>
          </p:cNvSpPr>
          <p:nvPr/>
        </p:nvSpPr>
        <p:spPr bwMode="auto">
          <a:xfrm>
            <a:off x="6662738" y="344488"/>
            <a:ext cx="2092325" cy="733425"/>
          </a:xfrm>
          <a:prstGeom prst="rect">
            <a:avLst/>
          </a:prstGeom>
          <a:solidFill>
            <a:schemeClr val="bg1"/>
          </a:solidFill>
          <a:ln w="9525">
            <a:noFill/>
            <a:miter lim="800000"/>
            <a:headEnd/>
            <a:tailEnd/>
          </a:ln>
        </p:spPr>
        <p:txBody>
          <a:bodyPr/>
          <a:lstStyle/>
          <a:p>
            <a:pPr algn="r"/>
            <a:r>
              <a:rPr lang="en-GB" sz="2400" b="1" i="1"/>
              <a:t>RP-130815</a:t>
            </a:r>
          </a:p>
        </p:txBody>
      </p:sp>
    </p:spTree>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3"/>
          <p:cNvSpPr>
            <a:spLocks noGrp="1"/>
          </p:cNvSpPr>
          <p:nvPr>
            <p:ph type="body" idx="1"/>
          </p:nvPr>
        </p:nvSpPr>
        <p:spPr>
          <a:xfrm>
            <a:off x="361950" y="1163638"/>
            <a:ext cx="8229600" cy="4892675"/>
          </a:xfrm>
        </p:spPr>
        <p:txBody>
          <a:bodyPr/>
          <a:lstStyle/>
          <a:p>
            <a:pPr marL="285750" indent="-285750">
              <a:spcAft>
                <a:spcPts val="600"/>
              </a:spcAft>
            </a:pPr>
            <a:r>
              <a:rPr lang="en-GB" sz="1600" b="1" smtClean="0"/>
              <a:t>Many MTC applications target low data rate, that can be handled sufficiently by GSM/GPRS networks with low modem development cost.</a:t>
            </a:r>
          </a:p>
          <a:p>
            <a:pPr marL="285750" indent="-285750">
              <a:spcAft>
                <a:spcPts val="600"/>
              </a:spcAft>
            </a:pPr>
            <a:r>
              <a:rPr lang="en-GB" sz="1600" b="1" smtClean="0"/>
              <a:t>There is a need to make LTE the natural home for these applications, as otherwise: </a:t>
            </a:r>
            <a:endParaRPr lang="en-GB" sz="1600" b="1" smtClean="0">
              <a:sym typeface="Wingdings" pitchFamily="2" charset="2"/>
            </a:endParaRPr>
          </a:p>
          <a:p>
            <a:pPr marL="515938" lvl="1" indent="-220663"/>
            <a:r>
              <a:rPr lang="en-GB" sz="1400" smtClean="0"/>
              <a:t>GSM/GPRS spectrum and network functions will need to be maintained longer</a:t>
            </a:r>
          </a:p>
          <a:p>
            <a:pPr marL="515938" lvl="1" indent="-220663"/>
            <a:r>
              <a:rPr lang="en-GB" sz="1400" smtClean="0"/>
              <a:t>Re-farming of spectrum to LTE will take longer </a:t>
            </a:r>
          </a:p>
          <a:p>
            <a:pPr marL="515938" lvl="1" indent="-220663"/>
            <a:r>
              <a:rPr lang="en-GB" sz="1400" smtClean="0"/>
              <a:t>Running more radio technologies leads to additional operational costs for the operator.</a:t>
            </a:r>
          </a:p>
          <a:p>
            <a:pPr marL="515938" lvl="1" indent="-220663"/>
            <a:endParaRPr lang="en-GB" sz="1400" smtClean="0"/>
          </a:p>
          <a:p>
            <a:pPr marL="285750" indent="-285750">
              <a:spcAft>
                <a:spcPts val="600"/>
              </a:spcAft>
            </a:pPr>
            <a:r>
              <a:rPr lang="en-GB" sz="1600" b="1" smtClean="0"/>
              <a:t>Due to the nature of MTC applications being autonomous (not necessarily located close to humans), ubiquitous geographical coverage is an important driver for wireless networks supporting MTC.</a:t>
            </a:r>
          </a:p>
          <a:p>
            <a:pPr marL="515938" lvl="1" indent="-220663"/>
            <a:r>
              <a:rPr lang="en-GB" sz="1400" smtClean="0"/>
              <a:t>New technologies are emerging that aim to offer a better service to MTC than GSM today.</a:t>
            </a:r>
          </a:p>
          <a:p>
            <a:pPr marL="515938" lvl="1" indent="-220663"/>
            <a:endParaRPr lang="en-GB" sz="1400" smtClean="0"/>
          </a:p>
          <a:p>
            <a:pPr marL="285750" indent="-285750">
              <a:spcAft>
                <a:spcPts val="600"/>
              </a:spcAft>
            </a:pPr>
            <a:r>
              <a:rPr lang="en-GB" b="1" smtClean="0"/>
              <a:t>Vodafone believes that it is important for LTE to maximise its ability to serve MTC applications, so that LTE operators can generate new revenue.</a:t>
            </a:r>
          </a:p>
          <a:p>
            <a:pPr marL="515938" lvl="1" indent="-220663"/>
            <a:r>
              <a:rPr lang="en-GB" b="1" smtClean="0"/>
              <a:t>Low cost LTE devices and enhanced LTE coverage will drive more MTC applications to use LTE.</a:t>
            </a:r>
          </a:p>
          <a:p>
            <a:pPr marL="515938" lvl="1" indent="-220663"/>
            <a:endParaRPr lang="en-GB" sz="1400" b="1" smtClean="0"/>
          </a:p>
        </p:txBody>
      </p:sp>
      <p:sp>
        <p:nvSpPr>
          <p:cNvPr id="8194" name="Rectangle 5"/>
          <p:cNvSpPr>
            <a:spLocks noGrp="1"/>
          </p:cNvSpPr>
          <p:nvPr>
            <p:ph type="title"/>
          </p:nvPr>
        </p:nvSpPr>
        <p:spPr/>
        <p:txBody>
          <a:bodyPr/>
          <a:lstStyle/>
          <a:p>
            <a:r>
              <a:rPr lang="en-GB" sz="2500" smtClean="0"/>
              <a:t>High level view</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3"/>
          <p:cNvSpPr>
            <a:spLocks noGrp="1"/>
          </p:cNvSpPr>
          <p:nvPr>
            <p:ph type="body" idx="4294967295"/>
          </p:nvPr>
        </p:nvSpPr>
        <p:spPr>
          <a:xfrm>
            <a:off x="481013" y="1116013"/>
            <a:ext cx="8229600" cy="5557837"/>
          </a:xfrm>
        </p:spPr>
        <p:txBody>
          <a:bodyPr/>
          <a:lstStyle/>
          <a:p>
            <a:pPr>
              <a:lnSpc>
                <a:spcPct val="90000"/>
              </a:lnSpc>
            </a:pPr>
            <a:r>
              <a:rPr lang="en-GB" sz="1800" b="1" smtClean="0"/>
              <a:t>The s</a:t>
            </a:r>
            <a:r>
              <a:rPr lang="en-GB" altLang="ja-JP" sz="1800" b="1" smtClean="0"/>
              <a:t>tudy item on “Provision of low-cost MTC UEs based on LTE” showed that:</a:t>
            </a:r>
          </a:p>
          <a:p>
            <a:pPr lvl="1">
              <a:lnSpc>
                <a:spcPct val="90000"/>
              </a:lnSpc>
            </a:pPr>
            <a:r>
              <a:rPr lang="en-GB" altLang="ja-JP" sz="1600" smtClean="0"/>
              <a:t>Low cost device with Bill of Material Cost comparable to E-GPRS would be possible.</a:t>
            </a:r>
          </a:p>
          <a:p>
            <a:pPr lvl="1">
              <a:lnSpc>
                <a:spcPct val="90000"/>
              </a:lnSpc>
            </a:pPr>
            <a:r>
              <a:rPr lang="en-GB" altLang="ja-JP" sz="1600" smtClean="0"/>
              <a:t>Coverage improvement* of 20dB possible, but 15dB offers a good trade-off with other factors such as spectrum efficiency, UE power consumption (see proposed WID for more details).</a:t>
            </a:r>
          </a:p>
          <a:p>
            <a:pPr>
              <a:lnSpc>
                <a:spcPct val="90000"/>
              </a:lnSpc>
            </a:pPr>
            <a:endParaRPr lang="en-GB" sz="1800" smtClean="0"/>
          </a:p>
          <a:p>
            <a:pPr>
              <a:lnSpc>
                <a:spcPct val="90000"/>
              </a:lnSpc>
            </a:pPr>
            <a:r>
              <a:rPr lang="en-GB" sz="1800" b="1" u="sng" smtClean="0"/>
              <a:t>PROPOSAL</a:t>
            </a:r>
            <a:r>
              <a:rPr lang="en-GB" sz="1800" b="1" smtClean="0"/>
              <a:t>: Agree new work item to specify some or all of the techniques identified in outcome of the study item.</a:t>
            </a:r>
          </a:p>
          <a:p>
            <a:pPr>
              <a:lnSpc>
                <a:spcPct val="90000"/>
              </a:lnSpc>
            </a:pPr>
            <a:r>
              <a:rPr lang="en-GB" smtClean="0"/>
              <a:t>This will allow LTE to offer:</a:t>
            </a:r>
          </a:p>
          <a:p>
            <a:pPr lvl="1">
              <a:lnSpc>
                <a:spcPct val="90000"/>
              </a:lnSpc>
            </a:pPr>
            <a:r>
              <a:rPr lang="en-GB" smtClean="0"/>
              <a:t>A low cost LTE device type for MTC.</a:t>
            </a:r>
          </a:p>
          <a:p>
            <a:pPr lvl="1">
              <a:lnSpc>
                <a:spcPct val="90000"/>
              </a:lnSpc>
            </a:pPr>
            <a:r>
              <a:rPr lang="en-GB" smtClean="0"/>
              <a:t>15dB coverage improvement for low cost MTC and other MTC UEs for delay tolerant MTC applications. </a:t>
            </a:r>
          </a:p>
          <a:p>
            <a:pPr marL="1143000" lvl="2" indent="-228600">
              <a:lnSpc>
                <a:spcPct val="90000"/>
              </a:lnSpc>
            </a:pPr>
            <a:r>
              <a:rPr lang="en-GB" smtClean="0"/>
              <a:t>We believe that 15dB of improvement will significantly enhance the likelihood of LTE being selected instead of GSM and other technologies to provide MTC services.</a:t>
            </a:r>
          </a:p>
          <a:p>
            <a:pPr>
              <a:lnSpc>
                <a:spcPct val="90000"/>
              </a:lnSpc>
            </a:pPr>
            <a:endParaRPr lang="en-GB" sz="1800" b="1" smtClean="0"/>
          </a:p>
          <a:p>
            <a:pPr>
              <a:lnSpc>
                <a:spcPct val="90000"/>
              </a:lnSpc>
            </a:pPr>
            <a:r>
              <a:rPr lang="en-GB" sz="1800" b="1" smtClean="0"/>
              <a:t>We believe that the proposed Rel-12 work item will significantly enhance the ability of LTE as a technology to provide MTC services.</a:t>
            </a:r>
          </a:p>
          <a:p>
            <a:pPr>
              <a:lnSpc>
                <a:spcPct val="90000"/>
              </a:lnSpc>
            </a:pPr>
            <a:endParaRPr lang="en-GB" sz="1400" smtClean="0"/>
          </a:p>
          <a:p>
            <a:pPr>
              <a:lnSpc>
                <a:spcPct val="90000"/>
              </a:lnSpc>
              <a:buFont typeface="Arial" charset="0"/>
              <a:buNone/>
            </a:pPr>
            <a:r>
              <a:rPr lang="es-ES" sz="1200" smtClean="0"/>
              <a:t>	</a:t>
            </a:r>
          </a:p>
          <a:p>
            <a:pPr>
              <a:lnSpc>
                <a:spcPct val="90000"/>
              </a:lnSpc>
              <a:buFont typeface="Arial" charset="0"/>
              <a:buNone/>
            </a:pPr>
            <a:r>
              <a:rPr lang="en-GB" sz="1000" smtClean="0"/>
              <a:t>*Unlike for normal LTE MTC devices, for low cost MTC devices, the coverage is reduced by adding low cost techniques, so the improvement would be relative to that for those devices.</a:t>
            </a:r>
          </a:p>
        </p:txBody>
      </p:sp>
      <p:sp>
        <p:nvSpPr>
          <p:cNvPr id="9218" name="Rectangle 5"/>
          <p:cNvSpPr>
            <a:spLocks noGrp="1"/>
          </p:cNvSpPr>
          <p:nvPr>
            <p:ph type="title" idx="4294967295"/>
          </p:nvPr>
        </p:nvSpPr>
        <p:spPr/>
        <p:txBody>
          <a:bodyPr/>
          <a:lstStyle/>
          <a:p>
            <a:r>
              <a:rPr lang="en-GB" smtClean="0"/>
              <a:t>3GPP status and proposed way forward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3"/>
          <p:cNvSpPr>
            <a:spLocks noGrp="1"/>
          </p:cNvSpPr>
          <p:nvPr>
            <p:ph type="body" idx="4294967295"/>
          </p:nvPr>
        </p:nvSpPr>
        <p:spPr>
          <a:xfrm>
            <a:off x="374650" y="1042988"/>
            <a:ext cx="8229600" cy="4846637"/>
          </a:xfrm>
        </p:spPr>
        <p:txBody>
          <a:bodyPr/>
          <a:lstStyle/>
          <a:p>
            <a:pPr>
              <a:lnSpc>
                <a:spcPct val="80000"/>
              </a:lnSpc>
            </a:pPr>
            <a:r>
              <a:rPr lang="en-US" altLang="ja-JP" sz="900" b="1" u="sng" smtClean="0"/>
              <a:t>Impacts to RAN1:</a:t>
            </a:r>
            <a:endParaRPr lang="en-US" altLang="ja-JP" sz="900" b="1" smtClean="0"/>
          </a:p>
          <a:p>
            <a:pPr lvl="1">
              <a:lnSpc>
                <a:spcPct val="75000"/>
              </a:lnSpc>
              <a:spcAft>
                <a:spcPct val="75000"/>
              </a:spcAft>
            </a:pPr>
            <a:r>
              <a:rPr lang="en-US" altLang="ja-JP" sz="1000" b="1" smtClean="0"/>
              <a:t>For low cost MTC UE aspects: </a:t>
            </a:r>
          </a:p>
          <a:p>
            <a:pPr marL="1143000" lvl="2" indent="-228600">
              <a:lnSpc>
                <a:spcPct val="75000"/>
              </a:lnSpc>
              <a:spcAft>
                <a:spcPct val="75000"/>
              </a:spcAft>
            </a:pPr>
            <a:r>
              <a:rPr lang="en-US" altLang="ja-JP" sz="1000" b="1" smtClean="0"/>
              <a:t>Define new UE category and associated additional UE capabilities for cost reduction techniques.</a:t>
            </a:r>
          </a:p>
          <a:p>
            <a:pPr marL="1143000" lvl="2" indent="-228600">
              <a:lnSpc>
                <a:spcPct val="75000"/>
              </a:lnSpc>
              <a:spcAft>
                <a:spcPct val="75000"/>
              </a:spcAft>
            </a:pPr>
            <a:r>
              <a:rPr lang="en-US" altLang="ja-JP" sz="1000" b="1" smtClean="0"/>
              <a:t>Possible design of new MIB with reduced system info to allow UE operation with reduced bandwidth for data and enhanced coverage.</a:t>
            </a:r>
          </a:p>
          <a:p>
            <a:pPr lvl="1">
              <a:lnSpc>
                <a:spcPct val="75000"/>
              </a:lnSpc>
              <a:spcAft>
                <a:spcPct val="75000"/>
              </a:spcAft>
            </a:pPr>
            <a:r>
              <a:rPr lang="en-US" altLang="ja-JP" sz="1000" b="1" smtClean="0"/>
              <a:t>For fundamental coverage techniques:</a:t>
            </a:r>
          </a:p>
          <a:p>
            <a:pPr marL="1143000" lvl="2" indent="-228600">
              <a:lnSpc>
                <a:spcPct val="75000"/>
              </a:lnSpc>
              <a:spcAft>
                <a:spcPct val="75000"/>
              </a:spcAft>
            </a:pPr>
            <a:r>
              <a:rPr lang="en-US" altLang="ja-JP" sz="1000" b="1" smtClean="0"/>
              <a:t>Define baseline techniques highlighted in WID.</a:t>
            </a:r>
          </a:p>
          <a:p>
            <a:pPr marL="1143000" lvl="2" indent="-228600">
              <a:lnSpc>
                <a:spcPct val="75000"/>
              </a:lnSpc>
              <a:spcAft>
                <a:spcPct val="75000"/>
              </a:spcAft>
            </a:pPr>
            <a:r>
              <a:rPr lang="en-US" altLang="ja-JP" sz="1000" b="1" smtClean="0"/>
              <a:t>Define simplification of PHICH and PCFICH functionality or alternate mechanism for PHICH and PCFICH functionality such that coverage limited MTC UE is not constrained by PHICH and PCFICH physical channels.</a:t>
            </a:r>
          </a:p>
          <a:p>
            <a:pPr marL="1143000" lvl="2" indent="-228600">
              <a:lnSpc>
                <a:spcPct val="75000"/>
              </a:lnSpc>
              <a:spcAft>
                <a:spcPct val="75000"/>
              </a:spcAft>
            </a:pPr>
            <a:r>
              <a:rPr lang="en-US" altLang="ja-JP" sz="1000" b="1" smtClean="0"/>
              <a:t>Define mechanism to identify delay-tolerant MTC UEs and their level of coverage, and possibly tune their configuration to trade-off coverage with spectrum efficiency impacts</a:t>
            </a:r>
          </a:p>
          <a:p>
            <a:pPr lvl="1">
              <a:lnSpc>
                <a:spcPct val="75000"/>
              </a:lnSpc>
              <a:spcAft>
                <a:spcPct val="75000"/>
              </a:spcAft>
            </a:pPr>
            <a:r>
              <a:rPr lang="en-US" altLang="ja-JP" sz="1000" b="1" smtClean="0"/>
              <a:t>For complimentary coverage techniques to mitigate spectrum efficiency impacts:</a:t>
            </a:r>
          </a:p>
          <a:p>
            <a:pPr marL="1143000" lvl="2" indent="-228600">
              <a:lnSpc>
                <a:spcPct val="75000"/>
              </a:lnSpc>
              <a:spcAft>
                <a:spcPct val="75000"/>
              </a:spcAft>
            </a:pPr>
            <a:r>
              <a:rPr lang="en-US" altLang="ja-JP" sz="1000" b="1" smtClean="0"/>
              <a:t>Consider the additional techniques in the WID.</a:t>
            </a:r>
            <a:endParaRPr lang="en-US" altLang="ja-JP" sz="1000" b="1" u="sng" smtClean="0"/>
          </a:p>
          <a:p>
            <a:pPr>
              <a:lnSpc>
                <a:spcPct val="75000"/>
              </a:lnSpc>
              <a:spcAft>
                <a:spcPct val="75000"/>
              </a:spcAft>
            </a:pPr>
            <a:r>
              <a:rPr lang="en-US" altLang="ja-JP" sz="900" b="1" u="sng" smtClean="0"/>
              <a:t>Impacts to RAN2: </a:t>
            </a:r>
            <a:endParaRPr lang="en-US" altLang="ja-JP" sz="900" b="1" smtClean="0"/>
          </a:p>
          <a:p>
            <a:pPr lvl="1">
              <a:lnSpc>
                <a:spcPct val="75000"/>
              </a:lnSpc>
              <a:spcAft>
                <a:spcPct val="75000"/>
              </a:spcAft>
            </a:pPr>
            <a:r>
              <a:rPr lang="en-US" altLang="ja-JP" sz="1000" b="1" smtClean="0"/>
              <a:t>Identify and specify any impact to RRC/PDCP/RLC/MAC procedures (ARQ procedures, retransmission timers, HARQ timing, scheduling request) caused by additional air interface delay due to repetitions on PUCCH/PUSCH/PDSCH in physical layer. </a:t>
            </a:r>
          </a:p>
          <a:p>
            <a:pPr lvl="1">
              <a:lnSpc>
                <a:spcPct val="75000"/>
              </a:lnSpc>
              <a:spcAft>
                <a:spcPct val="75000"/>
              </a:spcAft>
            </a:pPr>
            <a:r>
              <a:rPr lang="en-US" altLang="ja-JP" sz="1000" b="1" smtClean="0"/>
              <a:t>Specification of signalling to configure the UE to use the new physical layer techniques. </a:t>
            </a:r>
          </a:p>
          <a:p>
            <a:pPr lvl="1">
              <a:lnSpc>
                <a:spcPct val="75000"/>
              </a:lnSpc>
              <a:spcAft>
                <a:spcPct val="75000"/>
              </a:spcAft>
            </a:pPr>
            <a:r>
              <a:rPr lang="en-US" altLang="ja-JP" sz="1000" b="1" smtClean="0"/>
              <a:t>Input to SIB design and specification of related changes – if agreed in RAN1.</a:t>
            </a:r>
            <a:endParaRPr lang="en-US" altLang="ja-JP" sz="1000" b="1" u="sng" smtClean="0"/>
          </a:p>
          <a:p>
            <a:pPr>
              <a:lnSpc>
                <a:spcPct val="75000"/>
              </a:lnSpc>
              <a:spcAft>
                <a:spcPct val="75000"/>
              </a:spcAft>
            </a:pPr>
            <a:r>
              <a:rPr lang="en-US" altLang="ja-JP" sz="900" b="1" u="sng" smtClean="0"/>
              <a:t>Impacts to RAN4 core requirements: </a:t>
            </a:r>
            <a:endParaRPr lang="en-US" altLang="ja-JP" sz="900" b="1" smtClean="0"/>
          </a:p>
          <a:p>
            <a:pPr lvl="1">
              <a:lnSpc>
                <a:spcPct val="75000"/>
              </a:lnSpc>
              <a:spcAft>
                <a:spcPct val="75000"/>
              </a:spcAft>
            </a:pPr>
            <a:r>
              <a:rPr lang="en-US" altLang="ja-JP" sz="1000" b="1" smtClean="0"/>
              <a:t>EVM impacts of PSD and RS boosting on PDCCH/E-PDCCH.</a:t>
            </a:r>
          </a:p>
          <a:p>
            <a:pPr lvl="1">
              <a:lnSpc>
                <a:spcPct val="75000"/>
              </a:lnSpc>
              <a:spcAft>
                <a:spcPct val="75000"/>
              </a:spcAft>
            </a:pPr>
            <a:r>
              <a:rPr lang="en-US" altLang="ja-JP" sz="1000" b="1" smtClean="0"/>
              <a:t>UE requirements will need to be defined for operation of Single Rx antenna. Impact on Rx sensitivity, and possible impact on other UE receiver requirements should be discussed – due to lower SNR at UE compared to 2 Rx). Also potential impact on RRM measurement requirements from single Rx antenna. Discussion on whether mobility requirements can be relaxed for low cost MTC UE.</a:t>
            </a:r>
          </a:p>
          <a:p>
            <a:pPr lvl="1">
              <a:lnSpc>
                <a:spcPct val="75000"/>
              </a:lnSpc>
              <a:spcAft>
                <a:spcPct val="75000"/>
              </a:spcAft>
            </a:pPr>
            <a:r>
              <a:rPr lang="en-US" altLang="ja-JP" sz="1000" b="1" smtClean="0"/>
              <a:t>RRM measurement core requirements possibly impacted by modifications to System Info delivery (potential removal of some mobility-related info, or longer reception delays). </a:t>
            </a:r>
            <a:endParaRPr lang="en-US" altLang="ja-JP" sz="1000" b="1" u="sng" smtClean="0"/>
          </a:p>
        </p:txBody>
      </p:sp>
      <p:sp>
        <p:nvSpPr>
          <p:cNvPr id="10242" name="Rectangle 5"/>
          <p:cNvSpPr>
            <a:spLocks noGrp="1"/>
          </p:cNvSpPr>
          <p:nvPr>
            <p:ph type="title" idx="4294967295"/>
          </p:nvPr>
        </p:nvSpPr>
        <p:spPr/>
        <p:txBody>
          <a:bodyPr/>
          <a:lstStyle/>
          <a:p>
            <a:r>
              <a:rPr lang="en-GB" smtClean="0"/>
              <a:t>Summary of core specification work in working groups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p:cNvSpPr>
          <p:nvPr>
            <p:ph type="body" idx="4294967295"/>
          </p:nvPr>
        </p:nvSpPr>
        <p:spPr>
          <a:xfrm>
            <a:off x="374650" y="1055688"/>
            <a:ext cx="8229600" cy="4833937"/>
          </a:xfrm>
        </p:spPr>
        <p:txBody>
          <a:bodyPr/>
          <a:lstStyle/>
          <a:p>
            <a:pPr>
              <a:lnSpc>
                <a:spcPct val="75000"/>
              </a:lnSpc>
              <a:spcAft>
                <a:spcPct val="75000"/>
              </a:spcAft>
            </a:pPr>
            <a:r>
              <a:rPr lang="en-US" altLang="ja-JP" sz="1200" b="1" u="sng" smtClean="0"/>
              <a:t>Impacts to RAN4 performance requirements</a:t>
            </a:r>
            <a:endParaRPr lang="en-US" altLang="ja-JP" sz="1200" b="1" smtClean="0"/>
          </a:p>
          <a:p>
            <a:pPr lvl="1">
              <a:lnSpc>
                <a:spcPct val="75000"/>
              </a:lnSpc>
              <a:spcAft>
                <a:spcPct val="75000"/>
              </a:spcAft>
            </a:pPr>
            <a:r>
              <a:rPr lang="en-US" altLang="ja-JP" sz="1000" b="1" smtClean="0"/>
              <a:t> New UE demodulation requirements for UE configured with enhanced coverage features for:</a:t>
            </a:r>
          </a:p>
          <a:p>
            <a:pPr marL="1143000" lvl="2" indent="-228600">
              <a:lnSpc>
                <a:spcPct val="75000"/>
              </a:lnSpc>
              <a:spcAft>
                <a:spcPct val="75000"/>
              </a:spcAft>
            </a:pPr>
            <a:r>
              <a:rPr lang="en-US" altLang="ja-JP" sz="1000" b="1" smtClean="0"/>
              <a:t>PDSCH reception</a:t>
            </a:r>
          </a:p>
          <a:p>
            <a:pPr marL="1143000" lvl="2" indent="-228600">
              <a:lnSpc>
                <a:spcPct val="75000"/>
              </a:lnSpc>
              <a:spcAft>
                <a:spcPct val="75000"/>
              </a:spcAft>
            </a:pPr>
            <a:r>
              <a:rPr lang="en-US" altLang="ja-JP" sz="1000" b="1" smtClean="0"/>
              <a:t>P-BCH reception</a:t>
            </a:r>
          </a:p>
          <a:p>
            <a:pPr marL="1143000" lvl="2" indent="-228600">
              <a:lnSpc>
                <a:spcPct val="75000"/>
              </a:lnSpc>
              <a:spcAft>
                <a:spcPct val="75000"/>
              </a:spcAft>
            </a:pPr>
            <a:r>
              <a:rPr lang="en-US" altLang="ja-JP" sz="1000" b="1" smtClean="0"/>
              <a:t>PDCCH/E-PDCCH reception</a:t>
            </a:r>
          </a:p>
          <a:p>
            <a:pPr marL="1143000" lvl="2" indent="-228600">
              <a:lnSpc>
                <a:spcPct val="75000"/>
              </a:lnSpc>
              <a:spcAft>
                <a:spcPct val="75000"/>
              </a:spcAft>
            </a:pPr>
            <a:r>
              <a:rPr lang="en-US" altLang="ja-JP" sz="1000" b="1" smtClean="0"/>
              <a:t>Possibly DL ACK/NACK detection (depending on RAN1 agreements)</a:t>
            </a:r>
          </a:p>
          <a:p>
            <a:pPr>
              <a:lnSpc>
                <a:spcPct val="75000"/>
              </a:lnSpc>
              <a:spcAft>
                <a:spcPct val="75000"/>
              </a:spcAft>
              <a:buFont typeface="Arial" charset="0"/>
              <a:buNone/>
            </a:pPr>
            <a:r>
              <a:rPr lang="en-US" altLang="ja-JP" sz="1200" b="1" smtClean="0"/>
              <a:t>	(Note that requirements for 1 Rx and 2 Rx UE would be needed for the above).</a:t>
            </a:r>
          </a:p>
          <a:p>
            <a:pPr lvl="1">
              <a:lnSpc>
                <a:spcPct val="75000"/>
              </a:lnSpc>
              <a:spcAft>
                <a:spcPct val="75000"/>
              </a:spcAft>
            </a:pPr>
            <a:r>
              <a:rPr lang="en-US" altLang="ja-JP" sz="1000" b="1" smtClean="0"/>
              <a:t>New BS demodulation requirements (to handle UE configured with enhanced coverage features) for:</a:t>
            </a:r>
          </a:p>
          <a:p>
            <a:pPr marL="1143000" lvl="2" indent="-228600">
              <a:lnSpc>
                <a:spcPct val="75000"/>
              </a:lnSpc>
              <a:spcAft>
                <a:spcPct val="75000"/>
              </a:spcAft>
            </a:pPr>
            <a:r>
              <a:rPr lang="en-US" altLang="ja-JP" sz="1000" b="1" smtClean="0"/>
              <a:t>PUSCH reception</a:t>
            </a:r>
          </a:p>
          <a:p>
            <a:pPr marL="1143000" lvl="2" indent="-228600">
              <a:lnSpc>
                <a:spcPct val="75000"/>
              </a:lnSpc>
              <a:spcAft>
                <a:spcPct val="75000"/>
              </a:spcAft>
            </a:pPr>
            <a:r>
              <a:rPr lang="en-US" altLang="ja-JP" sz="1000" b="1" smtClean="0"/>
              <a:t>PRACH detection (Relaxed Pmissed detection requirement, possibly including reception of new RACH format).</a:t>
            </a:r>
          </a:p>
          <a:p>
            <a:pPr marL="1143000" lvl="2" indent="-228600">
              <a:lnSpc>
                <a:spcPct val="75000"/>
              </a:lnSpc>
              <a:spcAft>
                <a:spcPct val="75000"/>
              </a:spcAft>
            </a:pPr>
            <a:r>
              <a:rPr lang="en-US" altLang="ja-JP" sz="1000" b="1" smtClean="0"/>
              <a:t>PUCCH detection.</a:t>
            </a:r>
          </a:p>
          <a:p>
            <a:pPr lvl="1">
              <a:lnSpc>
                <a:spcPct val="75000"/>
              </a:lnSpc>
              <a:spcAft>
                <a:spcPct val="75000"/>
              </a:spcAft>
            </a:pPr>
            <a:r>
              <a:rPr lang="en-US" altLang="ja-JP" sz="1000" b="1" smtClean="0"/>
              <a:t>RRM performance requirements), which include RRM measurement accuracies and RRM test cases to verify any modifications to mobility requirements for MTC UEs with low cost and/or enhanced coverage.</a:t>
            </a:r>
            <a:endParaRPr lang="en-GB" sz="1000" b="1" smtClean="0"/>
          </a:p>
          <a:p>
            <a:pPr lvl="1">
              <a:lnSpc>
                <a:spcPct val="75000"/>
              </a:lnSpc>
              <a:spcAft>
                <a:spcPct val="75000"/>
              </a:spcAft>
            </a:pPr>
            <a:endParaRPr lang="en-US" altLang="ja-JP" sz="1000" b="1" u="sng" smtClean="0"/>
          </a:p>
        </p:txBody>
      </p:sp>
      <p:sp>
        <p:nvSpPr>
          <p:cNvPr id="13315" name="Rectangle 5"/>
          <p:cNvSpPr>
            <a:spLocks noGrp="1"/>
          </p:cNvSpPr>
          <p:nvPr>
            <p:ph type="title" idx="4294967295"/>
          </p:nvPr>
        </p:nvSpPr>
        <p:spPr/>
        <p:txBody>
          <a:bodyPr/>
          <a:lstStyle/>
          <a:p>
            <a:r>
              <a:rPr lang="en-GB" smtClean="0"/>
              <a:t>Summary of performance specification work in working groups</a:t>
            </a:r>
          </a:p>
        </p:txBody>
      </p:sp>
    </p:spTree>
  </p:cSld>
  <p:clrMapOvr>
    <a:masterClrMapping/>
  </p:clrMapOvr>
</p:sld>
</file>

<file path=ppt/theme/theme1.xml><?xml version="1.0" encoding="utf-8"?>
<a:theme xmlns:a="http://schemas.openxmlformats.org/drawingml/2006/main" name="Office Theme">
  <a:themeElements>
    <a:clrScheme name="Vodafone Colour Palette">
      <a:dk1>
        <a:srgbClr val="34342B"/>
      </a:dk1>
      <a:lt1>
        <a:srgbClr val="FFFFFF"/>
      </a:lt1>
      <a:dk2>
        <a:srgbClr val="E60000"/>
      </a:dk2>
      <a:lt2>
        <a:srgbClr val="82786F"/>
      </a:lt2>
      <a:accent1>
        <a:srgbClr val="E60000"/>
      </a:accent1>
      <a:accent2>
        <a:srgbClr val="5E2750"/>
      </a:accent2>
      <a:accent3>
        <a:srgbClr val="00B0CA"/>
      </a:accent3>
      <a:accent4>
        <a:srgbClr val="A8B400"/>
      </a:accent4>
      <a:accent5>
        <a:srgbClr val="007C92"/>
      </a:accent5>
      <a:accent6>
        <a:srgbClr val="9C2AA0"/>
      </a:accent6>
      <a:hlink>
        <a:srgbClr val="E60000"/>
      </a:hlink>
      <a:folHlink>
        <a:srgbClr val="00B0C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2071</TotalTime>
  <Words>767</Words>
  <Application>Microsoft Office PowerPoint</Application>
  <PresentationFormat>On-screen Show (4:3)</PresentationFormat>
  <Paragraphs>65</Paragraphs>
  <Slides>5</Slides>
  <Notes>0</Notes>
  <HiddenSlides>0</HiddenSlides>
  <MMClips>0</MMClips>
  <ScaleCrop>false</ScaleCrop>
  <HeadingPairs>
    <vt:vector size="6" baseType="variant">
      <vt:variant>
        <vt:lpstr>Fuentes usadas</vt:lpstr>
      </vt:variant>
      <vt:variant>
        <vt:i4>5</vt:i4>
      </vt:variant>
      <vt:variant>
        <vt:lpstr>Plantilla de diseño</vt:lpstr>
      </vt:variant>
      <vt:variant>
        <vt:i4>2</vt:i4>
      </vt:variant>
      <vt:variant>
        <vt:lpstr>Títulos de diapositiva</vt:lpstr>
      </vt:variant>
      <vt:variant>
        <vt:i4>5</vt:i4>
      </vt:variant>
    </vt:vector>
  </HeadingPairs>
  <TitlesOfParts>
    <vt:vector size="12" baseType="lpstr">
      <vt:lpstr>Arial</vt:lpstr>
      <vt:lpstr>Vodafone Rg</vt:lpstr>
      <vt:lpstr>Calibri</vt:lpstr>
      <vt:lpstr>Wingdings</vt:lpstr>
      <vt:lpstr>ＭＳ Ｐゴシック</vt:lpstr>
      <vt:lpstr>Office Theme</vt:lpstr>
      <vt:lpstr>Office Theme</vt:lpstr>
      <vt:lpstr>Motivation for “Low cost &amp; enhanced coverage MTC UE for LTE” Work Item</vt:lpstr>
      <vt:lpstr>High level view</vt:lpstr>
      <vt:lpstr>3GPP status and proposed way forward</vt:lpstr>
      <vt:lpstr>Summary of core specification work in working groups</vt:lpstr>
      <vt:lpstr>Summary of performance specification work in working groups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
  <cp:revision>141</cp:revision>
  <dcterms:created xsi:type="dcterms:W3CDTF">2011-08-08T08:30:59Z</dcterms:created>
  <dcterms:modified xsi:type="dcterms:W3CDTF">2013-06-11T03:06:17Z</dcterms:modified>
</cp:coreProperties>
</file>