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2"/>
  </p:notesMasterIdLst>
  <p:handoutMasterIdLst>
    <p:handoutMasterId r:id="rId13"/>
  </p:handoutMasterIdLst>
  <p:sldIdLst>
    <p:sldId id="256" r:id="rId2"/>
    <p:sldId id="263" r:id="rId3"/>
    <p:sldId id="264" r:id="rId4"/>
    <p:sldId id="265" r:id="rId5"/>
    <p:sldId id="266" r:id="rId6"/>
    <p:sldId id="273" r:id="rId7"/>
    <p:sldId id="272" r:id="rId8"/>
    <p:sldId id="268" r:id="rId9"/>
    <p:sldId id="269" r:id="rId10"/>
    <p:sldId id="270"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8341" autoAdjust="0"/>
  </p:normalViewPr>
  <p:slideViewPr>
    <p:cSldViewPr snapToGrid="0" snapToObjects="1">
      <p:cViewPr varScale="1">
        <p:scale>
          <a:sx n="98" d="100"/>
          <a:sy n="98" d="100"/>
        </p:scale>
        <p:origin x="-96" y="-4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handoutMaster" Target="handoutMasters/handout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14FE60A-E6E4-D840-8E3A-266076E59892}" type="datetimeFigureOut">
              <a:rPr lang="en-US" smtClean="0"/>
              <a:t>11/27/12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C717D53-BBDE-0544-8D04-03D77C411D8D}" type="slidenum">
              <a:rPr lang="en-US" smtClean="0"/>
              <a:t>‹#›</a:t>
            </a:fld>
            <a:endParaRPr lang="en-US"/>
          </a:p>
        </p:txBody>
      </p:sp>
    </p:spTree>
    <p:extLst>
      <p:ext uri="{BB962C8B-B14F-4D97-AF65-F5344CB8AC3E}">
        <p14:creationId xmlns:p14="http://schemas.microsoft.com/office/powerpoint/2010/main" val="33271969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042A07-EF35-AA42-816A-E3D8B32F6EA3}" type="datetimeFigureOut">
              <a:rPr lang="en-US" smtClean="0"/>
              <a:t>11/27/12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AB84BF-1022-6746-A724-4A2CAD1D6257}" type="slidenum">
              <a:rPr lang="en-US" smtClean="0"/>
              <a:t>‹#›</a:t>
            </a:fld>
            <a:endParaRPr lang="en-US"/>
          </a:p>
        </p:txBody>
      </p:sp>
    </p:spTree>
    <p:extLst>
      <p:ext uri="{BB962C8B-B14F-4D97-AF65-F5344CB8AC3E}">
        <p14:creationId xmlns:p14="http://schemas.microsoft.com/office/powerpoint/2010/main" val="404987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it-IT" smtClean="0"/>
              <a:t>RP-121699</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C3D997-638F-C44C-9D01-B8C9B5C19D93}" type="slidenum">
              <a:rPr lang="en-US" smtClean="0"/>
              <a:t>‹#›</a:t>
            </a:fld>
            <a:endParaRPr lang="en-US"/>
          </a:p>
        </p:txBody>
      </p:sp>
    </p:spTree>
    <p:extLst>
      <p:ext uri="{BB962C8B-B14F-4D97-AF65-F5344CB8AC3E}">
        <p14:creationId xmlns:p14="http://schemas.microsoft.com/office/powerpoint/2010/main" val="3082688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it-IT" smtClean="0"/>
              <a:t>RP-121699</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C3D997-638F-C44C-9D01-B8C9B5C19D93}" type="slidenum">
              <a:rPr lang="en-US" smtClean="0"/>
              <a:t>‹#›</a:t>
            </a:fld>
            <a:endParaRPr lang="en-US"/>
          </a:p>
        </p:txBody>
      </p:sp>
    </p:spTree>
    <p:extLst>
      <p:ext uri="{BB962C8B-B14F-4D97-AF65-F5344CB8AC3E}">
        <p14:creationId xmlns:p14="http://schemas.microsoft.com/office/powerpoint/2010/main" val="2321016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it-IT" smtClean="0"/>
              <a:t>RP-121699</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C3D997-638F-C44C-9D01-B8C9B5C19D93}" type="slidenum">
              <a:rPr lang="en-US" smtClean="0"/>
              <a:t>‹#›</a:t>
            </a:fld>
            <a:endParaRPr lang="en-US"/>
          </a:p>
        </p:txBody>
      </p:sp>
    </p:spTree>
    <p:extLst>
      <p:ext uri="{BB962C8B-B14F-4D97-AF65-F5344CB8AC3E}">
        <p14:creationId xmlns:p14="http://schemas.microsoft.com/office/powerpoint/2010/main" val="2092966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it-IT" smtClean="0"/>
              <a:t>RP-121699</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C3D997-638F-C44C-9D01-B8C9B5C19D93}" type="slidenum">
              <a:rPr lang="en-US" smtClean="0"/>
              <a:t>‹#›</a:t>
            </a:fld>
            <a:endParaRPr lang="en-US"/>
          </a:p>
        </p:txBody>
      </p:sp>
    </p:spTree>
    <p:extLst>
      <p:ext uri="{BB962C8B-B14F-4D97-AF65-F5344CB8AC3E}">
        <p14:creationId xmlns:p14="http://schemas.microsoft.com/office/powerpoint/2010/main" val="1605398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it-IT" smtClean="0"/>
              <a:t>RP-121699</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C3D997-638F-C44C-9D01-B8C9B5C19D93}" type="slidenum">
              <a:rPr lang="en-US" smtClean="0"/>
              <a:t>‹#›</a:t>
            </a:fld>
            <a:endParaRPr lang="en-US"/>
          </a:p>
        </p:txBody>
      </p:sp>
    </p:spTree>
    <p:extLst>
      <p:ext uri="{BB962C8B-B14F-4D97-AF65-F5344CB8AC3E}">
        <p14:creationId xmlns:p14="http://schemas.microsoft.com/office/powerpoint/2010/main" val="3786781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it-IT" smtClean="0"/>
              <a:t>RP-121699</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C3D997-638F-C44C-9D01-B8C9B5C19D93}" type="slidenum">
              <a:rPr lang="en-US" smtClean="0"/>
              <a:t>‹#›</a:t>
            </a:fld>
            <a:endParaRPr lang="en-US"/>
          </a:p>
        </p:txBody>
      </p:sp>
    </p:spTree>
    <p:extLst>
      <p:ext uri="{BB962C8B-B14F-4D97-AF65-F5344CB8AC3E}">
        <p14:creationId xmlns:p14="http://schemas.microsoft.com/office/powerpoint/2010/main" val="773604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it-IT" smtClean="0"/>
              <a:t>RP-121699</a:t>
            </a:r>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C3D997-638F-C44C-9D01-B8C9B5C19D93}" type="slidenum">
              <a:rPr lang="en-US" smtClean="0"/>
              <a:t>‹#›</a:t>
            </a:fld>
            <a:endParaRPr lang="en-US"/>
          </a:p>
        </p:txBody>
      </p:sp>
    </p:spTree>
    <p:extLst>
      <p:ext uri="{BB962C8B-B14F-4D97-AF65-F5344CB8AC3E}">
        <p14:creationId xmlns:p14="http://schemas.microsoft.com/office/powerpoint/2010/main" val="2069386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it-IT" smtClean="0"/>
              <a:t>RP-121699</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C3D997-638F-C44C-9D01-B8C9B5C19D93}" type="slidenum">
              <a:rPr lang="en-US" smtClean="0"/>
              <a:t>‹#›</a:t>
            </a:fld>
            <a:endParaRPr lang="en-US"/>
          </a:p>
        </p:txBody>
      </p:sp>
    </p:spTree>
    <p:extLst>
      <p:ext uri="{BB962C8B-B14F-4D97-AF65-F5344CB8AC3E}">
        <p14:creationId xmlns:p14="http://schemas.microsoft.com/office/powerpoint/2010/main" val="1041400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it-IT" smtClean="0"/>
              <a:t>RP-121699</a:t>
            </a: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C3D997-638F-C44C-9D01-B8C9B5C19D93}" type="slidenum">
              <a:rPr lang="en-US" smtClean="0"/>
              <a:t>‹#›</a:t>
            </a:fld>
            <a:endParaRPr lang="en-US"/>
          </a:p>
        </p:txBody>
      </p:sp>
    </p:spTree>
    <p:extLst>
      <p:ext uri="{BB962C8B-B14F-4D97-AF65-F5344CB8AC3E}">
        <p14:creationId xmlns:p14="http://schemas.microsoft.com/office/powerpoint/2010/main" val="889184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it-IT" smtClean="0"/>
              <a:t>RP-121699</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C3D997-638F-C44C-9D01-B8C9B5C19D93}" type="slidenum">
              <a:rPr lang="en-US" smtClean="0"/>
              <a:t>‹#›</a:t>
            </a:fld>
            <a:endParaRPr lang="en-US"/>
          </a:p>
        </p:txBody>
      </p:sp>
    </p:spTree>
    <p:extLst>
      <p:ext uri="{BB962C8B-B14F-4D97-AF65-F5344CB8AC3E}">
        <p14:creationId xmlns:p14="http://schemas.microsoft.com/office/powerpoint/2010/main" val="35338976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it-IT" smtClean="0"/>
              <a:t>RP-121699</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C3D997-638F-C44C-9D01-B8C9B5C19D93}" type="slidenum">
              <a:rPr lang="en-US" smtClean="0"/>
              <a:t>‹#›</a:t>
            </a:fld>
            <a:endParaRPr lang="en-US"/>
          </a:p>
        </p:txBody>
      </p:sp>
    </p:spTree>
    <p:extLst>
      <p:ext uri="{BB962C8B-B14F-4D97-AF65-F5344CB8AC3E}">
        <p14:creationId xmlns:p14="http://schemas.microsoft.com/office/powerpoint/2010/main" val="123430257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623156"/>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182462"/>
            <a:ext cx="8229600" cy="508020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it-IT" smtClean="0"/>
              <a:t>RP-121699</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C3D997-638F-C44C-9D01-B8C9B5C19D93}" type="slidenum">
              <a:rPr lang="en-US" smtClean="0"/>
              <a:t>‹#›</a:t>
            </a:fld>
            <a:endParaRPr lang="en-US"/>
          </a:p>
        </p:txBody>
      </p:sp>
    </p:spTree>
    <p:extLst>
      <p:ext uri="{BB962C8B-B14F-4D97-AF65-F5344CB8AC3E}">
        <p14:creationId xmlns:p14="http://schemas.microsoft.com/office/powerpoint/2010/main" val="17257457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30241"/>
            <a:ext cx="7772400" cy="2170210"/>
          </a:xfrm>
        </p:spPr>
        <p:txBody>
          <a:bodyPr>
            <a:normAutofit/>
          </a:bodyPr>
          <a:lstStyle/>
          <a:p>
            <a:r>
              <a:rPr lang="en-US" sz="3200" dirty="0" smtClean="0"/>
              <a:t>Background on </a:t>
            </a:r>
            <a:br>
              <a:rPr lang="en-US" sz="3200" dirty="0" smtClean="0"/>
            </a:br>
            <a:r>
              <a:rPr lang="en-US" sz="3200" dirty="0" smtClean="0"/>
              <a:t>“LTE D2D Proximity Services”</a:t>
            </a:r>
            <a:br>
              <a:rPr lang="en-US" sz="3200" dirty="0" smtClean="0"/>
            </a:br>
            <a:r>
              <a:rPr lang="en-US" sz="3200" dirty="0" smtClean="0"/>
              <a:t>Study Item proposal</a:t>
            </a:r>
            <a:endParaRPr lang="en-US" sz="3200" dirty="0"/>
          </a:p>
        </p:txBody>
      </p:sp>
      <p:sp>
        <p:nvSpPr>
          <p:cNvPr id="3" name="Subtitle 2"/>
          <p:cNvSpPr>
            <a:spLocks noGrp="1"/>
          </p:cNvSpPr>
          <p:nvPr>
            <p:ph type="subTitle" idx="1"/>
          </p:nvPr>
        </p:nvSpPr>
        <p:spPr>
          <a:xfrm>
            <a:off x="1371600" y="4032250"/>
            <a:ext cx="6400800" cy="1606550"/>
          </a:xfrm>
        </p:spPr>
        <p:txBody>
          <a:bodyPr/>
          <a:lstStyle/>
          <a:p>
            <a:r>
              <a:rPr lang="en-US" dirty="0" smtClean="0"/>
              <a:t>Qualcomm</a:t>
            </a:r>
            <a:endParaRPr lang="en-US" dirty="0"/>
          </a:p>
        </p:txBody>
      </p:sp>
      <p:sp>
        <p:nvSpPr>
          <p:cNvPr id="6" name="Title 1"/>
          <p:cNvSpPr txBox="1">
            <a:spLocks/>
          </p:cNvSpPr>
          <p:nvPr/>
        </p:nvSpPr>
        <p:spPr>
          <a:xfrm>
            <a:off x="208960" y="163843"/>
            <a:ext cx="3875379" cy="65997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600" dirty="0" smtClean="0"/>
              <a:t>3GPP TSG RAN #58</a:t>
            </a:r>
          </a:p>
          <a:p>
            <a:pPr algn="l"/>
            <a:r>
              <a:rPr lang="en-US" sz="1600" dirty="0" smtClean="0"/>
              <a:t>December 4-7, 2012, Barcelona, Spain</a:t>
            </a:r>
            <a:endParaRPr lang="en-US" sz="1600" dirty="0"/>
          </a:p>
        </p:txBody>
      </p:sp>
      <p:sp>
        <p:nvSpPr>
          <p:cNvPr id="7" name="Title 1"/>
          <p:cNvSpPr txBox="1">
            <a:spLocks/>
          </p:cNvSpPr>
          <p:nvPr/>
        </p:nvSpPr>
        <p:spPr>
          <a:xfrm>
            <a:off x="5029176" y="163843"/>
            <a:ext cx="3875379" cy="659975"/>
          </a:xfrm>
          <a:prstGeom prst="rect">
            <a:avLst/>
          </a:prstGeom>
        </p:spPr>
        <p:txBody>
          <a:bodyPr vert="horz" lIns="91440" tIns="45720" rIns="91440" bIns="45720" rtlCol="0" anchor="t">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600" dirty="0" smtClean="0"/>
              <a:t>RP-121699</a:t>
            </a:r>
            <a:endParaRPr lang="en-US" sz="1600" dirty="0"/>
          </a:p>
        </p:txBody>
      </p:sp>
    </p:spTree>
    <p:extLst>
      <p:ext uri="{BB962C8B-B14F-4D97-AF65-F5344CB8AC3E}">
        <p14:creationId xmlns:p14="http://schemas.microsoft.com/office/powerpoint/2010/main" val="30323364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Annex: Objectives of SA1/SA2 agreed WI / SA2 part</a:t>
            </a:r>
            <a:endParaRPr lang="en-US" sz="2800" dirty="0"/>
          </a:p>
        </p:txBody>
      </p:sp>
      <p:sp>
        <p:nvSpPr>
          <p:cNvPr id="3" name="Content Placeholder 2"/>
          <p:cNvSpPr>
            <a:spLocks noGrp="1"/>
          </p:cNvSpPr>
          <p:nvPr>
            <p:ph idx="1"/>
          </p:nvPr>
        </p:nvSpPr>
        <p:spPr>
          <a:xfrm>
            <a:off x="447673" y="1112259"/>
            <a:ext cx="8229600" cy="5153937"/>
          </a:xfrm>
        </p:spPr>
        <p:txBody>
          <a:bodyPr>
            <a:noAutofit/>
          </a:bodyPr>
          <a:lstStyle/>
          <a:p>
            <a:pPr marL="0" indent="0">
              <a:buNone/>
            </a:pPr>
            <a:r>
              <a:rPr lang="en-US" sz="2000" dirty="0" smtClean="0"/>
              <a:t>The </a:t>
            </a:r>
            <a:r>
              <a:rPr lang="en-US" sz="2000" b="1" dirty="0" smtClean="0"/>
              <a:t>SA2 objectives </a:t>
            </a:r>
            <a:r>
              <a:rPr lang="en-US" sz="2000" dirty="0" smtClean="0"/>
              <a:t>are as follows:</a:t>
            </a:r>
          </a:p>
          <a:p>
            <a:endParaRPr lang="en-US" sz="1800" dirty="0" smtClean="0"/>
          </a:p>
          <a:p>
            <a:r>
              <a:rPr lang="en-US" sz="1800" dirty="0" smtClean="0"/>
              <a:t>As part of the TR phase</a:t>
            </a:r>
          </a:p>
          <a:p>
            <a:pPr lvl="1"/>
            <a:r>
              <a:rPr lang="en-US" sz="1600" dirty="0" smtClean="0"/>
              <a:t>Define the architectural requirements (based on the Stage 1 normative requirements) in order to scope/guide the work in SA2;</a:t>
            </a:r>
          </a:p>
          <a:p>
            <a:pPr lvl="1"/>
            <a:r>
              <a:rPr lang="en-US" sz="1600" dirty="0" smtClean="0"/>
              <a:t>Develop solutions based on objective a); and</a:t>
            </a:r>
          </a:p>
          <a:p>
            <a:pPr lvl="1"/>
            <a:r>
              <a:rPr lang="en-US" sz="1600" dirty="0" smtClean="0"/>
              <a:t>Determine which solution(s) from the TR phase to document in normative specifications </a:t>
            </a:r>
          </a:p>
          <a:p>
            <a:endParaRPr lang="en-US" sz="1800" dirty="0" smtClean="0"/>
          </a:p>
          <a:p>
            <a:r>
              <a:rPr lang="en-US" sz="1800" dirty="0" smtClean="0"/>
              <a:t>Specify selected solutions in relevant specifications.</a:t>
            </a:r>
          </a:p>
          <a:p>
            <a:pPr lvl="1"/>
            <a:endParaRPr lang="en-US" sz="800" dirty="0" smtClean="0"/>
          </a:p>
          <a:p>
            <a:pPr marL="457200" lvl="1" indent="0">
              <a:buNone/>
            </a:pPr>
            <a:endParaRPr lang="en-US" sz="800" dirty="0" smtClean="0"/>
          </a:p>
          <a:p>
            <a:endParaRPr lang="en-US" sz="900" dirty="0"/>
          </a:p>
        </p:txBody>
      </p:sp>
      <p:sp>
        <p:nvSpPr>
          <p:cNvPr id="4" name="Date Placeholder 3"/>
          <p:cNvSpPr>
            <a:spLocks noGrp="1"/>
          </p:cNvSpPr>
          <p:nvPr>
            <p:ph type="dt" sz="half" idx="10"/>
          </p:nvPr>
        </p:nvSpPr>
        <p:spPr/>
        <p:txBody>
          <a:bodyPr/>
          <a:lstStyle/>
          <a:p>
            <a:r>
              <a:rPr lang="it-IT" smtClean="0"/>
              <a:t>RP-121699</a:t>
            </a:r>
            <a:endParaRPr lang="en-US"/>
          </a:p>
        </p:txBody>
      </p:sp>
      <p:sp>
        <p:nvSpPr>
          <p:cNvPr id="5" name="Slide Number Placeholder 4"/>
          <p:cNvSpPr>
            <a:spLocks noGrp="1"/>
          </p:cNvSpPr>
          <p:nvPr>
            <p:ph type="sldNum" sz="quarter" idx="12"/>
          </p:nvPr>
        </p:nvSpPr>
        <p:spPr/>
        <p:txBody>
          <a:bodyPr/>
          <a:lstStyle/>
          <a:p>
            <a:fld id="{C6C3D997-638F-C44C-9D01-B8C9B5C19D93}" type="slidenum">
              <a:rPr lang="en-US" smtClean="0"/>
              <a:t>10</a:t>
            </a:fld>
            <a:endParaRPr lang="en-US"/>
          </a:p>
        </p:txBody>
      </p:sp>
    </p:spTree>
    <p:extLst>
      <p:ext uri="{BB962C8B-B14F-4D97-AF65-F5344CB8AC3E}">
        <p14:creationId xmlns:p14="http://schemas.microsoft.com/office/powerpoint/2010/main" val="1889813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Background up to RAN/SA #57</a:t>
            </a:r>
            <a:endParaRPr lang="en-US" dirty="0"/>
          </a:p>
        </p:txBody>
      </p:sp>
      <p:sp>
        <p:nvSpPr>
          <p:cNvPr id="3" name="Content Placeholder 2"/>
          <p:cNvSpPr>
            <a:spLocks noGrp="1"/>
          </p:cNvSpPr>
          <p:nvPr>
            <p:ph idx="1"/>
          </p:nvPr>
        </p:nvSpPr>
        <p:spPr>
          <a:xfrm>
            <a:off x="441644" y="1112296"/>
            <a:ext cx="8510612" cy="5486400"/>
          </a:xfrm>
        </p:spPr>
        <p:txBody>
          <a:bodyPr>
            <a:normAutofit/>
          </a:bodyPr>
          <a:lstStyle/>
          <a:p>
            <a:r>
              <a:rPr lang="en-US" sz="1800" dirty="0" smtClean="0"/>
              <a:t>SA1 Feasibility Study on </a:t>
            </a:r>
            <a:r>
              <a:rPr lang="en-US" sz="1800" dirty="0" smtClean="0">
                <a:solidFill>
                  <a:srgbClr val="0000FF"/>
                </a:solidFill>
              </a:rPr>
              <a:t>Proximity Services </a:t>
            </a:r>
            <a:r>
              <a:rPr lang="en-US" sz="1800" dirty="0" smtClean="0"/>
              <a:t>opened in September 2011</a:t>
            </a:r>
          </a:p>
          <a:p>
            <a:pPr lvl="1"/>
            <a:r>
              <a:rPr lang="en-US" sz="1600" dirty="0" smtClean="0"/>
              <a:t>Focused on both device-to-device discovery and communication, for both in network and out of network coverage</a:t>
            </a:r>
          </a:p>
          <a:p>
            <a:pPr lvl="1"/>
            <a:endParaRPr lang="en-US" sz="1400" dirty="0"/>
          </a:p>
          <a:p>
            <a:r>
              <a:rPr lang="en-US" sz="1800" dirty="0" smtClean="0"/>
              <a:t>Increased interest to migrate </a:t>
            </a:r>
            <a:r>
              <a:rPr lang="en-US" sz="1800" dirty="0" smtClean="0">
                <a:solidFill>
                  <a:srgbClr val="0000FF"/>
                </a:solidFill>
              </a:rPr>
              <a:t>public safety </a:t>
            </a:r>
            <a:r>
              <a:rPr lang="en-US" sz="1800" dirty="0" smtClean="0"/>
              <a:t>services to LTE, e.g.</a:t>
            </a:r>
          </a:p>
          <a:p>
            <a:pPr lvl="1"/>
            <a:r>
              <a:rPr lang="en-US" sz="1600" b="1" dirty="0" smtClean="0"/>
              <a:t>US </a:t>
            </a:r>
            <a:r>
              <a:rPr lang="en-US" sz="1600" b="1" dirty="0" err="1" smtClean="0"/>
              <a:t>Dept</a:t>
            </a:r>
            <a:r>
              <a:rPr lang="en-US" sz="1600" b="1" dirty="0" smtClean="0"/>
              <a:t> of Commerce</a:t>
            </a:r>
            <a:r>
              <a:rPr lang="en-US" sz="1600" dirty="0" smtClean="0"/>
              <a:t>: </a:t>
            </a:r>
            <a:r>
              <a:rPr lang="en-US" sz="1600" dirty="0"/>
              <a:t>RWS-120033</a:t>
            </a:r>
            <a:r>
              <a:rPr lang="en-US" sz="1600" dirty="0" smtClean="0">
                <a:effectLst/>
              </a:rPr>
              <a:t>  (input to 3GPP RAN Rel-12 workshop)</a:t>
            </a:r>
            <a:endParaRPr lang="en-US" sz="1600" dirty="0" smtClean="0"/>
          </a:p>
          <a:p>
            <a:pPr lvl="1"/>
            <a:r>
              <a:rPr lang="en-US" sz="1600" b="1" dirty="0" smtClean="0"/>
              <a:t>TCCA</a:t>
            </a:r>
            <a:r>
              <a:rPr lang="en-US" sz="1600" dirty="0" smtClean="0"/>
              <a:t>: SP-120381 &amp; SP-120456 (inputs to TSG SA on LTE interest from the TETRA industry)</a:t>
            </a:r>
          </a:p>
          <a:p>
            <a:pPr lvl="1"/>
            <a:r>
              <a:rPr lang="en-US" sz="1600" b="1" dirty="0" smtClean="0"/>
              <a:t>Vodafone</a:t>
            </a:r>
            <a:r>
              <a:rPr lang="en-US" sz="1600" dirty="0" smtClean="0"/>
              <a:t>: SP-120630 (input to SA Plenary)</a:t>
            </a:r>
          </a:p>
          <a:p>
            <a:pPr lvl="1"/>
            <a:r>
              <a:rPr lang="en-US" sz="1600" dirty="0" smtClean="0"/>
              <a:t>LTE Device-to-Device always identified as key / must-have requirement</a:t>
            </a:r>
          </a:p>
          <a:p>
            <a:pPr lvl="1"/>
            <a:endParaRPr lang="en-US" sz="1400" dirty="0"/>
          </a:p>
          <a:p>
            <a:r>
              <a:rPr lang="en-US" sz="1800" dirty="0" smtClean="0"/>
              <a:t>RAN Study Item on </a:t>
            </a:r>
            <a:r>
              <a:rPr lang="en-US" sz="1800" dirty="0" smtClean="0">
                <a:solidFill>
                  <a:srgbClr val="0000FF"/>
                </a:solidFill>
              </a:rPr>
              <a:t>LTE Device to Device Proximity Discovery </a:t>
            </a:r>
            <a:r>
              <a:rPr lang="en-US" sz="1800" dirty="0" smtClean="0"/>
              <a:t>submitted in RAN #57</a:t>
            </a:r>
            <a:endParaRPr lang="en-US" sz="1800" dirty="0"/>
          </a:p>
          <a:p>
            <a:pPr lvl="1"/>
            <a:r>
              <a:rPr lang="en-US" sz="1600" dirty="0" smtClean="0"/>
              <a:t>RP-121435</a:t>
            </a:r>
          </a:p>
          <a:p>
            <a:pPr lvl="1"/>
            <a:r>
              <a:rPr lang="en-US" sz="1600" dirty="0" smtClean="0"/>
              <a:t>Focused on discovery only</a:t>
            </a:r>
          </a:p>
          <a:p>
            <a:pPr lvl="1"/>
            <a:r>
              <a:rPr lang="en-US" sz="1600" dirty="0" smtClean="0"/>
              <a:t>27 supporting companies</a:t>
            </a:r>
          </a:p>
          <a:p>
            <a:pPr lvl="1"/>
            <a:r>
              <a:rPr lang="en-US" sz="1600" dirty="0" smtClean="0"/>
              <a:t>Postponed to RAN #58 with all other new Rel-12 proposals</a:t>
            </a:r>
          </a:p>
          <a:p>
            <a:endParaRPr lang="en-US" sz="1800" dirty="0"/>
          </a:p>
        </p:txBody>
      </p:sp>
      <p:sp>
        <p:nvSpPr>
          <p:cNvPr id="4" name="Date Placeholder 3"/>
          <p:cNvSpPr>
            <a:spLocks noGrp="1"/>
          </p:cNvSpPr>
          <p:nvPr>
            <p:ph type="dt" sz="half" idx="10"/>
          </p:nvPr>
        </p:nvSpPr>
        <p:spPr/>
        <p:txBody>
          <a:bodyPr/>
          <a:lstStyle/>
          <a:p>
            <a:r>
              <a:rPr lang="it-IT" smtClean="0"/>
              <a:t>RP-121699</a:t>
            </a:r>
            <a:endParaRPr lang="en-US"/>
          </a:p>
        </p:txBody>
      </p:sp>
      <p:sp>
        <p:nvSpPr>
          <p:cNvPr id="7" name="Slide Number Placeholder 6"/>
          <p:cNvSpPr>
            <a:spLocks noGrp="1"/>
          </p:cNvSpPr>
          <p:nvPr>
            <p:ph type="sldNum" sz="quarter" idx="12"/>
          </p:nvPr>
        </p:nvSpPr>
        <p:spPr/>
        <p:txBody>
          <a:bodyPr/>
          <a:lstStyle/>
          <a:p>
            <a:fld id="{C6C3D997-638F-C44C-9D01-B8C9B5C19D93}" type="slidenum">
              <a:rPr lang="en-US" smtClean="0"/>
              <a:t>2</a:t>
            </a:fld>
            <a:endParaRPr lang="en-US"/>
          </a:p>
        </p:txBody>
      </p:sp>
    </p:spTree>
    <p:extLst>
      <p:ext uri="{BB962C8B-B14F-4D97-AF65-F5344CB8AC3E}">
        <p14:creationId xmlns:p14="http://schemas.microsoft.com/office/powerpoint/2010/main" val="3973963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Events in the last quarter</a:t>
            </a:r>
            <a:endParaRPr lang="en-US" dirty="0"/>
          </a:p>
        </p:txBody>
      </p:sp>
      <p:sp>
        <p:nvSpPr>
          <p:cNvPr id="3" name="Content Placeholder 2"/>
          <p:cNvSpPr>
            <a:spLocks noGrp="1"/>
          </p:cNvSpPr>
          <p:nvPr>
            <p:ph idx="1"/>
          </p:nvPr>
        </p:nvSpPr>
        <p:spPr>
          <a:xfrm>
            <a:off x="457200" y="1107777"/>
            <a:ext cx="8385494" cy="5272392"/>
          </a:xfrm>
        </p:spPr>
        <p:txBody>
          <a:bodyPr>
            <a:noAutofit/>
          </a:bodyPr>
          <a:lstStyle/>
          <a:p>
            <a:r>
              <a:rPr lang="en-US" sz="1800" dirty="0" smtClean="0"/>
              <a:t>LS from SA Plenary to SA1 (cc RAN) urging to progress on </a:t>
            </a:r>
            <a:r>
              <a:rPr lang="en-US" sz="1800" dirty="0" err="1" smtClean="0"/>
              <a:t>ProSe</a:t>
            </a:r>
            <a:endParaRPr lang="en-US" sz="1800" dirty="0" smtClean="0"/>
          </a:p>
          <a:p>
            <a:pPr lvl="1"/>
            <a:r>
              <a:rPr lang="en-US" sz="1600" dirty="0" smtClean="0"/>
              <a:t>SP-120651 / RP-121485</a:t>
            </a:r>
          </a:p>
          <a:p>
            <a:pPr lvl="2"/>
            <a:r>
              <a:rPr lang="en-US" sz="1400" i="1" dirty="0" smtClean="0"/>
              <a:t>SA would like to inform SA1 of the need to agree a normative work item for </a:t>
            </a:r>
            <a:r>
              <a:rPr lang="en-US" sz="1400" i="1" dirty="0" err="1" smtClean="0"/>
              <a:t>ProSe</a:t>
            </a:r>
            <a:r>
              <a:rPr lang="en-US" sz="1400" i="1" dirty="0" smtClean="0"/>
              <a:t>. This will allow the urgent needs of the Public Safety and Critical Communications community to be addressed. To enable economy of scale advantages, the requirements should ensure that the resulting system can be used for both Public Safety and non-Public Safety services, where possible</a:t>
            </a:r>
          </a:p>
          <a:p>
            <a:pPr lvl="2"/>
            <a:endParaRPr lang="en-US" sz="1600" i="1" dirty="0"/>
          </a:p>
          <a:p>
            <a:r>
              <a:rPr lang="en-US" sz="1800" dirty="0" smtClean="0"/>
              <a:t>SA1 Feasibility Study on Proximity Services concluded in November 2012</a:t>
            </a:r>
          </a:p>
          <a:p>
            <a:pPr lvl="1"/>
            <a:r>
              <a:rPr lang="en-US" sz="1600" dirty="0" smtClean="0"/>
              <a:t>TR 22.803 sent to SA Plenary for </a:t>
            </a:r>
            <a:r>
              <a:rPr lang="en-US" sz="1600" b="1" dirty="0" smtClean="0"/>
              <a:t>approval</a:t>
            </a:r>
            <a:r>
              <a:rPr lang="en-US" sz="1600" dirty="0" smtClean="0"/>
              <a:t> (S1-124203)</a:t>
            </a:r>
          </a:p>
          <a:p>
            <a:pPr lvl="1"/>
            <a:r>
              <a:rPr lang="en-US" sz="1600" b="1" dirty="0" smtClean="0"/>
              <a:t>95%</a:t>
            </a:r>
            <a:r>
              <a:rPr lang="en-US" sz="1600" dirty="0" smtClean="0"/>
              <a:t> completion level</a:t>
            </a:r>
          </a:p>
          <a:p>
            <a:pPr lvl="1"/>
            <a:r>
              <a:rPr lang="en-US" sz="1600" dirty="0" smtClean="0"/>
              <a:t>TR conclusions:  </a:t>
            </a:r>
          </a:p>
          <a:p>
            <a:pPr lvl="2"/>
            <a:r>
              <a:rPr lang="en-GB" sz="1400" i="1" dirty="0"/>
              <a:t>The Feasibility Study for Proximity Services (</a:t>
            </a:r>
            <a:r>
              <a:rPr lang="en-GB" sz="1400" i="1" dirty="0" err="1"/>
              <a:t>ProSe</a:t>
            </a:r>
            <a:r>
              <a:rPr lang="en-GB" sz="1400" i="1" dirty="0"/>
              <a:t>) Technical Report analyses several use cases of </a:t>
            </a:r>
            <a:r>
              <a:rPr lang="en-GB" sz="1400" i="1" dirty="0" err="1"/>
              <a:t>ProSe</a:t>
            </a:r>
            <a:r>
              <a:rPr lang="en-GB" sz="1400" i="1" dirty="0"/>
              <a:t> for both general and public safety use. The use cases address two key aspects of </a:t>
            </a:r>
            <a:r>
              <a:rPr lang="en-GB" sz="1400" i="1" dirty="0" err="1"/>
              <a:t>ProSe</a:t>
            </a:r>
            <a:r>
              <a:rPr lang="en-GB" sz="1400" i="1" dirty="0"/>
              <a:t>: </a:t>
            </a:r>
            <a:endParaRPr lang="en-US" sz="1400" i="1" dirty="0"/>
          </a:p>
          <a:p>
            <a:pPr lvl="2"/>
            <a:r>
              <a:rPr lang="en-GB" sz="1400" i="1" dirty="0"/>
              <a:t>Discovery, and </a:t>
            </a:r>
            <a:endParaRPr lang="en-US" sz="1400" i="1" dirty="0"/>
          </a:p>
          <a:p>
            <a:pPr lvl="2"/>
            <a:r>
              <a:rPr lang="en-GB" sz="1400" i="1" dirty="0"/>
              <a:t>Communication via an optimized path. </a:t>
            </a:r>
            <a:endParaRPr lang="en-US" sz="1400" i="1" dirty="0"/>
          </a:p>
          <a:p>
            <a:pPr lvl="2"/>
            <a:r>
              <a:rPr lang="en-GB" sz="1400" i="1" dirty="0"/>
              <a:t>Taking into consideration the Use Cases and Scenarios defined in Clause 5, new potential requirements related to UE operations, network operations, charging and security for </a:t>
            </a:r>
            <a:r>
              <a:rPr lang="en-GB" sz="1400" i="1" dirty="0" err="1"/>
              <a:t>ProSe</a:t>
            </a:r>
            <a:r>
              <a:rPr lang="en-GB" sz="1400" i="1" dirty="0"/>
              <a:t> have been identified in Clause 5 with additional potential requirements in Clauses 6.1, 6.2, 6.3, and 6.4. </a:t>
            </a:r>
            <a:endParaRPr lang="en-US" sz="1400" i="1" dirty="0"/>
          </a:p>
          <a:p>
            <a:pPr lvl="2"/>
            <a:r>
              <a:rPr lang="en-GB" sz="1400" b="1" i="1" dirty="0"/>
              <a:t>It is recommended to proceed with normative </a:t>
            </a:r>
            <a:r>
              <a:rPr lang="en-GB" sz="1400" b="1" i="1" dirty="0" smtClean="0"/>
              <a:t>work.</a:t>
            </a:r>
            <a:endParaRPr lang="en-US" sz="1400" b="1" i="1" dirty="0" smtClean="0"/>
          </a:p>
        </p:txBody>
      </p:sp>
      <p:sp>
        <p:nvSpPr>
          <p:cNvPr id="7" name="TextBox 6"/>
          <p:cNvSpPr txBox="1"/>
          <p:nvPr/>
        </p:nvSpPr>
        <p:spPr>
          <a:xfrm>
            <a:off x="171494" y="5549900"/>
            <a:ext cx="685979" cy="914400"/>
          </a:xfrm>
          <a:prstGeom prst="rect">
            <a:avLst/>
          </a:prstGeom>
          <a:noFill/>
        </p:spPr>
        <p:txBody>
          <a:bodyPr wrap="none" rtlCol="0">
            <a:noAutofit/>
          </a:bodyPr>
          <a:lstStyle/>
          <a:p>
            <a:endParaRPr lang="en-US" dirty="0" err="1" smtClean="0"/>
          </a:p>
        </p:txBody>
      </p:sp>
      <p:sp>
        <p:nvSpPr>
          <p:cNvPr id="4" name="Date Placeholder 3"/>
          <p:cNvSpPr>
            <a:spLocks noGrp="1"/>
          </p:cNvSpPr>
          <p:nvPr>
            <p:ph type="dt" sz="half" idx="10"/>
          </p:nvPr>
        </p:nvSpPr>
        <p:spPr/>
        <p:txBody>
          <a:bodyPr/>
          <a:lstStyle/>
          <a:p>
            <a:r>
              <a:rPr lang="it-IT" smtClean="0"/>
              <a:t>RP-121699</a:t>
            </a:r>
            <a:endParaRPr lang="en-US"/>
          </a:p>
        </p:txBody>
      </p:sp>
      <p:sp>
        <p:nvSpPr>
          <p:cNvPr id="8" name="Slide Number Placeholder 7"/>
          <p:cNvSpPr>
            <a:spLocks noGrp="1"/>
          </p:cNvSpPr>
          <p:nvPr>
            <p:ph type="sldNum" sz="quarter" idx="12"/>
          </p:nvPr>
        </p:nvSpPr>
        <p:spPr/>
        <p:txBody>
          <a:bodyPr/>
          <a:lstStyle/>
          <a:p>
            <a:fld id="{C6C3D997-638F-C44C-9D01-B8C9B5C19D93}" type="slidenum">
              <a:rPr lang="en-US" smtClean="0"/>
              <a:t>3</a:t>
            </a:fld>
            <a:endParaRPr lang="en-US"/>
          </a:p>
        </p:txBody>
      </p:sp>
    </p:spTree>
    <p:extLst>
      <p:ext uri="{BB962C8B-B14F-4D97-AF65-F5344CB8AC3E}">
        <p14:creationId xmlns:p14="http://schemas.microsoft.com/office/powerpoint/2010/main" val="2036565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Events in the last quarter (cont.)</a:t>
            </a:r>
            <a:endParaRPr lang="en-US" dirty="0"/>
          </a:p>
        </p:txBody>
      </p:sp>
      <p:sp>
        <p:nvSpPr>
          <p:cNvPr id="3" name="Content Placeholder 2"/>
          <p:cNvSpPr>
            <a:spLocks noGrp="1"/>
          </p:cNvSpPr>
          <p:nvPr>
            <p:ph idx="1"/>
          </p:nvPr>
        </p:nvSpPr>
        <p:spPr>
          <a:xfrm>
            <a:off x="457200" y="1081434"/>
            <a:ext cx="8229600" cy="5372417"/>
          </a:xfrm>
        </p:spPr>
        <p:txBody>
          <a:bodyPr>
            <a:noAutofit/>
          </a:bodyPr>
          <a:lstStyle/>
          <a:p>
            <a:r>
              <a:rPr lang="en-US" sz="2000" dirty="0" smtClean="0"/>
              <a:t>SA1 &amp; SA2 also </a:t>
            </a:r>
            <a:r>
              <a:rPr lang="en-US" sz="2000" b="1" dirty="0" smtClean="0"/>
              <a:t>agreed to a normative work item </a:t>
            </a:r>
          </a:p>
          <a:p>
            <a:pPr marL="742950" lvl="2" indent="-342900"/>
            <a:r>
              <a:rPr lang="en-US" sz="1800" dirty="0" smtClean="0"/>
              <a:t>S1-124396 (SA1 version) &amp; S2-124826 (addition of SA2 objectives)</a:t>
            </a:r>
            <a:endParaRPr lang="en-US" sz="1800" dirty="0"/>
          </a:p>
          <a:p>
            <a:pPr marL="742950" lvl="2" indent="-342900"/>
            <a:r>
              <a:rPr lang="en-US" sz="1800" dirty="0" smtClean="0"/>
              <a:t>SA1 reports the above progress to SA &amp; RAN in S1-124515 / RP-121481</a:t>
            </a:r>
          </a:p>
          <a:p>
            <a:pPr marL="742950" lvl="2" indent="-342900"/>
            <a:endParaRPr lang="en-US" sz="1800" dirty="0"/>
          </a:p>
          <a:p>
            <a:pPr marL="341312" indent="-342900"/>
            <a:r>
              <a:rPr lang="en-US" sz="2000" dirty="0" smtClean="0"/>
              <a:t>Scope of the agreed SA1/SA2 work item</a:t>
            </a:r>
          </a:p>
          <a:p>
            <a:pPr marL="514350" lvl="1" indent="-342900"/>
            <a:r>
              <a:rPr lang="en-US" sz="1800" b="1" dirty="0" err="1" smtClean="0"/>
              <a:t>ProSe</a:t>
            </a:r>
            <a:r>
              <a:rPr lang="en-US" sz="1800" b="1" dirty="0" smtClean="0"/>
              <a:t> Discovery over EUTRA</a:t>
            </a:r>
          </a:p>
          <a:p>
            <a:pPr marL="742950" lvl="2" indent="-342900"/>
            <a:r>
              <a:rPr lang="en-US" sz="1600" b="1" dirty="0" smtClean="0"/>
              <a:t>Within</a:t>
            </a:r>
            <a:r>
              <a:rPr lang="en-US" sz="1600" dirty="0" smtClean="0"/>
              <a:t> network coverage</a:t>
            </a:r>
          </a:p>
          <a:p>
            <a:pPr marL="742950" lvl="2" indent="-342900"/>
            <a:r>
              <a:rPr lang="en-US" sz="1600" b="1" dirty="0" smtClean="0"/>
              <a:t>Outside</a:t>
            </a:r>
            <a:r>
              <a:rPr lang="en-US" sz="1600" dirty="0" smtClean="0"/>
              <a:t> network coverage, only for Public Safety</a:t>
            </a:r>
          </a:p>
          <a:p>
            <a:pPr marL="514350" lvl="1" indent="-342900"/>
            <a:r>
              <a:rPr lang="en-US" sz="1800" b="1" dirty="0" err="1" smtClean="0"/>
              <a:t>ProSe</a:t>
            </a:r>
            <a:r>
              <a:rPr lang="en-US" sz="1800" b="1" dirty="0" smtClean="0"/>
              <a:t> Communication over EUTRAN</a:t>
            </a:r>
          </a:p>
          <a:p>
            <a:pPr marL="742950" lvl="2" indent="-342900"/>
            <a:r>
              <a:rPr lang="en-US" sz="1600" b="1" dirty="0"/>
              <a:t>Within</a:t>
            </a:r>
            <a:r>
              <a:rPr lang="en-US" sz="1600" dirty="0"/>
              <a:t> network coverage</a:t>
            </a:r>
          </a:p>
          <a:p>
            <a:pPr marL="742950" lvl="2" indent="-342900"/>
            <a:r>
              <a:rPr lang="en-US" sz="1600" b="1" dirty="0"/>
              <a:t>Outside</a:t>
            </a:r>
            <a:r>
              <a:rPr lang="en-US" sz="1600" dirty="0"/>
              <a:t> network coverage, only for Public </a:t>
            </a:r>
            <a:r>
              <a:rPr lang="en-US" sz="1600" dirty="0" smtClean="0"/>
              <a:t>Safety</a:t>
            </a:r>
          </a:p>
          <a:p>
            <a:pPr marL="514350" lvl="1" indent="-342900"/>
            <a:r>
              <a:rPr lang="en-US" sz="1800" dirty="0" smtClean="0"/>
              <a:t>EPC support of </a:t>
            </a:r>
            <a:r>
              <a:rPr lang="en-US" sz="1800" dirty="0" err="1" smtClean="0"/>
              <a:t>ProSe</a:t>
            </a:r>
            <a:r>
              <a:rPr lang="en-US" sz="1800" dirty="0" smtClean="0"/>
              <a:t> Communication over WLAN</a:t>
            </a:r>
          </a:p>
          <a:p>
            <a:pPr marL="742950" lvl="2" indent="-342900"/>
            <a:r>
              <a:rPr lang="en-US" sz="1600" dirty="0" smtClean="0"/>
              <a:t>No impact to RAN</a:t>
            </a:r>
            <a:endParaRPr lang="en-US" sz="1600" dirty="0"/>
          </a:p>
          <a:p>
            <a:pPr lvl="1"/>
            <a:endParaRPr lang="en-US" sz="1000" dirty="0"/>
          </a:p>
          <a:p>
            <a:pPr lvl="1"/>
            <a:endParaRPr lang="en-US" sz="1000" dirty="0"/>
          </a:p>
          <a:p>
            <a:pPr marL="514350" lvl="1" indent="-342900"/>
            <a:endParaRPr lang="en-US" sz="1800" dirty="0" smtClean="0"/>
          </a:p>
        </p:txBody>
      </p:sp>
      <p:sp>
        <p:nvSpPr>
          <p:cNvPr id="4" name="Date Placeholder 3"/>
          <p:cNvSpPr>
            <a:spLocks noGrp="1"/>
          </p:cNvSpPr>
          <p:nvPr>
            <p:ph type="dt" sz="half" idx="10"/>
          </p:nvPr>
        </p:nvSpPr>
        <p:spPr/>
        <p:txBody>
          <a:bodyPr/>
          <a:lstStyle/>
          <a:p>
            <a:r>
              <a:rPr lang="it-IT" smtClean="0"/>
              <a:t>RP-121699</a:t>
            </a:r>
            <a:endParaRPr lang="en-US"/>
          </a:p>
        </p:txBody>
      </p:sp>
      <p:sp>
        <p:nvSpPr>
          <p:cNvPr id="7" name="Slide Number Placeholder 6"/>
          <p:cNvSpPr>
            <a:spLocks noGrp="1"/>
          </p:cNvSpPr>
          <p:nvPr>
            <p:ph type="sldNum" sz="quarter" idx="12"/>
          </p:nvPr>
        </p:nvSpPr>
        <p:spPr/>
        <p:txBody>
          <a:bodyPr/>
          <a:lstStyle/>
          <a:p>
            <a:fld id="{C6C3D997-638F-C44C-9D01-B8C9B5C19D93}" type="slidenum">
              <a:rPr lang="en-US" smtClean="0"/>
              <a:t>4</a:t>
            </a:fld>
            <a:endParaRPr lang="en-US"/>
          </a:p>
        </p:txBody>
      </p:sp>
    </p:spTree>
    <p:extLst>
      <p:ext uri="{BB962C8B-B14F-4D97-AF65-F5344CB8AC3E}">
        <p14:creationId xmlns:p14="http://schemas.microsoft.com/office/powerpoint/2010/main" val="1788122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Proposed RAN Study Item</a:t>
            </a:r>
            <a:endParaRPr lang="en-US" dirty="0"/>
          </a:p>
        </p:txBody>
      </p:sp>
      <p:sp>
        <p:nvSpPr>
          <p:cNvPr id="3" name="Content Placeholder 2"/>
          <p:cNvSpPr>
            <a:spLocks noGrp="1"/>
          </p:cNvSpPr>
          <p:nvPr>
            <p:ph idx="1"/>
          </p:nvPr>
        </p:nvSpPr>
        <p:spPr>
          <a:xfrm>
            <a:off x="457200" y="1084953"/>
            <a:ext cx="8527215" cy="5513743"/>
          </a:xfrm>
        </p:spPr>
        <p:txBody>
          <a:bodyPr>
            <a:noAutofit/>
          </a:bodyPr>
          <a:lstStyle/>
          <a:p>
            <a:r>
              <a:rPr lang="en-US" sz="1800" dirty="0" smtClean="0"/>
              <a:t>A RAN study item is proposed on </a:t>
            </a:r>
            <a:r>
              <a:rPr lang="en-US" sz="1800" b="1" dirty="0" smtClean="0"/>
              <a:t>LTE Device to Device Proximity Services</a:t>
            </a:r>
          </a:p>
          <a:p>
            <a:pPr lvl="1"/>
            <a:r>
              <a:rPr lang="en-US" sz="1600" dirty="0" smtClean="0"/>
              <a:t>Includes both discovery &amp; communication to meet all service requirements described &amp; endorsed by SA1 &amp; SA2, and those coming from Public Safety</a:t>
            </a:r>
            <a:endParaRPr lang="en-US" sz="1600" dirty="0"/>
          </a:p>
          <a:p>
            <a:endParaRPr lang="en-US" sz="2000" dirty="0"/>
          </a:p>
          <a:p>
            <a:r>
              <a:rPr lang="en-US" sz="1600" dirty="0" smtClean="0"/>
              <a:t> </a:t>
            </a:r>
            <a:r>
              <a:rPr lang="en-US" sz="1800" dirty="0" smtClean="0"/>
              <a:t>Scope of proposed RAN study item</a:t>
            </a:r>
          </a:p>
          <a:p>
            <a:pPr lvl="3"/>
            <a:endParaRPr lang="en-US" sz="600" dirty="0" smtClean="0"/>
          </a:p>
          <a:p>
            <a:pPr marL="800100" lvl="1" indent="-342900">
              <a:buFont typeface="+mj-lt"/>
              <a:buAutoNum type="alphaLcParenR"/>
            </a:pPr>
            <a:r>
              <a:rPr lang="en-US" sz="1600" b="1" dirty="0" smtClean="0">
                <a:solidFill>
                  <a:srgbClr val="0000FF"/>
                </a:solidFill>
              </a:rPr>
              <a:t>LTE proximity discovery within network coverage </a:t>
            </a:r>
            <a:r>
              <a:rPr lang="en-US" sz="1600" dirty="0">
                <a:solidFill>
                  <a:srgbClr val="0000FF"/>
                </a:solidFill>
              </a:rPr>
              <a:t>=&gt; </a:t>
            </a:r>
            <a:r>
              <a:rPr lang="en-US" sz="1600" dirty="0" smtClean="0">
                <a:solidFill>
                  <a:srgbClr val="0000FF"/>
                </a:solidFill>
              </a:rPr>
              <a:t>multiple use cases / requirements</a:t>
            </a:r>
            <a:endParaRPr lang="en-US" sz="1600" b="1" dirty="0" smtClean="0">
              <a:solidFill>
                <a:srgbClr val="0000FF"/>
              </a:solidFill>
            </a:endParaRPr>
          </a:p>
          <a:p>
            <a:pPr marL="1657350" lvl="3" indent="-342900">
              <a:buFont typeface="+mj-lt"/>
              <a:buAutoNum type="alphaLcParenR"/>
            </a:pPr>
            <a:endParaRPr lang="en-US" sz="800" b="1" dirty="0" smtClean="0">
              <a:solidFill>
                <a:srgbClr val="0000FF"/>
              </a:solidFill>
            </a:endParaRPr>
          </a:p>
          <a:p>
            <a:pPr marL="800100" lvl="1" indent="-342900">
              <a:buFont typeface="+mj-lt"/>
              <a:buAutoNum type="alphaLcParenR"/>
            </a:pPr>
            <a:r>
              <a:rPr lang="en-US" sz="1600" b="1" dirty="0" smtClean="0">
                <a:solidFill>
                  <a:srgbClr val="0000FF"/>
                </a:solidFill>
              </a:rPr>
              <a:t>LTE direct communication within network coverage </a:t>
            </a:r>
            <a:r>
              <a:rPr lang="en-US" sz="1600" dirty="0" smtClean="0">
                <a:solidFill>
                  <a:srgbClr val="0000FF"/>
                </a:solidFill>
              </a:rPr>
              <a:t>=&gt; focused on public safety</a:t>
            </a:r>
          </a:p>
          <a:p>
            <a:pPr marL="1657350" lvl="3" indent="-342900">
              <a:buFont typeface="+mj-lt"/>
              <a:buAutoNum type="alphaLcParenR"/>
            </a:pPr>
            <a:endParaRPr lang="en-US" sz="800" b="1" dirty="0" smtClean="0">
              <a:solidFill>
                <a:srgbClr val="0000FF"/>
              </a:solidFill>
            </a:endParaRPr>
          </a:p>
          <a:p>
            <a:pPr marL="800100" lvl="1" indent="-342900">
              <a:buFont typeface="+mj-lt"/>
              <a:buAutoNum type="alphaLcParenR"/>
            </a:pPr>
            <a:r>
              <a:rPr lang="en-US" sz="1600" b="1" dirty="0" smtClean="0">
                <a:solidFill>
                  <a:srgbClr val="0000FF"/>
                </a:solidFill>
              </a:rPr>
              <a:t>LTE D2D </a:t>
            </a:r>
            <a:r>
              <a:rPr lang="en-US" sz="1600" dirty="0" smtClean="0">
                <a:solidFill>
                  <a:srgbClr val="0000FF"/>
                </a:solidFill>
              </a:rPr>
              <a:t>(discovery &amp; communication) </a:t>
            </a:r>
            <a:r>
              <a:rPr lang="en-US" sz="1600" b="1" dirty="0" smtClean="0">
                <a:solidFill>
                  <a:srgbClr val="0000FF"/>
                </a:solidFill>
              </a:rPr>
              <a:t>outside network coverage </a:t>
            </a:r>
            <a:r>
              <a:rPr lang="en-US" sz="1600" dirty="0" smtClean="0">
                <a:solidFill>
                  <a:srgbClr val="0000FF"/>
                </a:solidFill>
              </a:rPr>
              <a:t>=&gt; for public safety</a:t>
            </a:r>
          </a:p>
          <a:p>
            <a:pPr marL="1657350" lvl="3" indent="-342900">
              <a:buFont typeface="+mj-lt"/>
              <a:buAutoNum type="alphaLcParenR"/>
            </a:pPr>
            <a:endParaRPr lang="en-US" sz="800" dirty="0" smtClean="0"/>
          </a:p>
          <a:p>
            <a:pPr lvl="1"/>
            <a:r>
              <a:rPr lang="en-US" sz="1600" dirty="0" smtClean="0"/>
              <a:t>Note </a:t>
            </a:r>
            <a:r>
              <a:rPr lang="en-US" sz="1600" dirty="0"/>
              <a:t>discovery &amp; communication will share several </a:t>
            </a:r>
            <a:r>
              <a:rPr lang="en-US" sz="1600" dirty="0" smtClean="0"/>
              <a:t>aspects &amp; objectives in each working group, </a:t>
            </a:r>
            <a:r>
              <a:rPr lang="en-US" sz="1600" dirty="0"/>
              <a:t>e.g. channel </a:t>
            </a:r>
            <a:r>
              <a:rPr lang="en-US" sz="1600" dirty="0" smtClean="0"/>
              <a:t>models in RAN1, </a:t>
            </a:r>
            <a:r>
              <a:rPr lang="en-US" sz="1600" dirty="0"/>
              <a:t>UE/RF </a:t>
            </a:r>
            <a:r>
              <a:rPr lang="en-US" sz="1600" dirty="0" smtClean="0"/>
              <a:t>assessment in RAN4</a:t>
            </a:r>
          </a:p>
          <a:p>
            <a:endParaRPr lang="en-US" sz="2000" dirty="0" smtClean="0"/>
          </a:p>
          <a:p>
            <a:r>
              <a:rPr lang="en-US" sz="1800" dirty="0" smtClean="0"/>
              <a:t>RP-12xxxx, supported by XX companies</a:t>
            </a:r>
          </a:p>
          <a:p>
            <a:pPr lvl="1"/>
            <a:r>
              <a:rPr lang="en-US" sz="1600" dirty="0" smtClean="0"/>
              <a:t>There </a:t>
            </a:r>
            <a:r>
              <a:rPr lang="en-US" sz="1600" dirty="0"/>
              <a:t>is large support for this </a:t>
            </a:r>
            <a:r>
              <a:rPr lang="en-US" sz="1600" dirty="0" smtClean="0"/>
              <a:t>SID &amp; </a:t>
            </a:r>
            <a:r>
              <a:rPr lang="en-US" sz="1600" dirty="0"/>
              <a:t>there will be corresponding activity in </a:t>
            </a:r>
            <a:r>
              <a:rPr lang="en-US" sz="1600" dirty="0" smtClean="0"/>
              <a:t>multiple SA WGs</a:t>
            </a:r>
          </a:p>
          <a:p>
            <a:pPr lvl="1"/>
            <a:r>
              <a:rPr lang="en-US" sz="1600" dirty="0" smtClean="0"/>
              <a:t>It </a:t>
            </a:r>
            <a:r>
              <a:rPr lang="en-US" sz="1600" b="1" dirty="0" smtClean="0"/>
              <a:t>should be approved at RAN #58 </a:t>
            </a:r>
            <a:r>
              <a:rPr lang="en-US" sz="1600" dirty="0" smtClean="0"/>
              <a:t>to be able to start the work &amp; meet its various requirements within Rel-12</a:t>
            </a:r>
            <a:endParaRPr lang="en-US" sz="1600" dirty="0"/>
          </a:p>
          <a:p>
            <a:pPr lvl="1"/>
            <a:endParaRPr lang="en-US" sz="1100" dirty="0"/>
          </a:p>
          <a:p>
            <a:pPr lvl="1"/>
            <a:endParaRPr lang="en-US" sz="1200" dirty="0" smtClean="0"/>
          </a:p>
          <a:p>
            <a:endParaRPr lang="en-US" sz="1600" dirty="0"/>
          </a:p>
        </p:txBody>
      </p:sp>
      <p:sp>
        <p:nvSpPr>
          <p:cNvPr id="4" name="Date Placeholder 3"/>
          <p:cNvSpPr>
            <a:spLocks noGrp="1"/>
          </p:cNvSpPr>
          <p:nvPr>
            <p:ph type="dt" sz="half" idx="10"/>
          </p:nvPr>
        </p:nvSpPr>
        <p:spPr/>
        <p:txBody>
          <a:bodyPr/>
          <a:lstStyle/>
          <a:p>
            <a:r>
              <a:rPr lang="it-IT" smtClean="0"/>
              <a:t>RP-121699</a:t>
            </a:r>
            <a:endParaRPr lang="en-US"/>
          </a:p>
        </p:txBody>
      </p:sp>
      <p:sp>
        <p:nvSpPr>
          <p:cNvPr id="7" name="Slide Number Placeholder 6"/>
          <p:cNvSpPr>
            <a:spLocks noGrp="1"/>
          </p:cNvSpPr>
          <p:nvPr>
            <p:ph type="sldNum" sz="quarter" idx="12"/>
          </p:nvPr>
        </p:nvSpPr>
        <p:spPr/>
        <p:txBody>
          <a:bodyPr/>
          <a:lstStyle/>
          <a:p>
            <a:fld id="{C6C3D997-638F-C44C-9D01-B8C9B5C19D93}" type="slidenum">
              <a:rPr lang="en-US" smtClean="0"/>
              <a:t>5</a:t>
            </a:fld>
            <a:endParaRPr lang="en-US"/>
          </a:p>
        </p:txBody>
      </p:sp>
    </p:spTree>
    <p:extLst>
      <p:ext uri="{BB962C8B-B14F-4D97-AF65-F5344CB8AC3E}">
        <p14:creationId xmlns:p14="http://schemas.microsoft.com/office/powerpoint/2010/main" val="1619286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Proposed RAN Study Item (cont.)</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74195710"/>
              </p:ext>
            </p:extLst>
          </p:nvPr>
        </p:nvGraphicFramePr>
        <p:xfrm>
          <a:off x="457200" y="1266950"/>
          <a:ext cx="8385494" cy="4870088"/>
        </p:xfrm>
        <a:graphic>
          <a:graphicData uri="http://schemas.openxmlformats.org/drawingml/2006/table">
            <a:tbl>
              <a:tblPr firstRow="1" bandRow="1">
                <a:tableStyleId>{2D5ABB26-0587-4C30-8999-92F81FD0307C}</a:tableStyleId>
              </a:tblPr>
              <a:tblGrid>
                <a:gridCol w="4192747"/>
                <a:gridCol w="4192747"/>
              </a:tblGrid>
              <a:tr h="2434129">
                <a:tc>
                  <a:txBody>
                    <a:bodyPr/>
                    <a:lstStyle/>
                    <a:p>
                      <a:pPr algn="ctr"/>
                      <a:r>
                        <a:rPr lang="en-US" b="1" dirty="0" smtClean="0">
                          <a:solidFill>
                            <a:srgbClr val="0000FF"/>
                          </a:solidFill>
                        </a:rPr>
                        <a:t>D2D Discovery</a:t>
                      </a:r>
                    </a:p>
                    <a:p>
                      <a:pPr algn="ctr"/>
                      <a:r>
                        <a:rPr lang="en-US" b="1" dirty="0" smtClean="0">
                          <a:solidFill>
                            <a:srgbClr val="0000FF"/>
                          </a:solidFill>
                        </a:rPr>
                        <a:t>within</a:t>
                      </a:r>
                      <a:r>
                        <a:rPr lang="en-US" b="1" baseline="0" dirty="0" smtClean="0">
                          <a:solidFill>
                            <a:srgbClr val="0000FF"/>
                          </a:solidFill>
                        </a:rPr>
                        <a:t> network coverage</a:t>
                      </a:r>
                      <a:endParaRPr lang="en-US" baseline="0" dirty="0" smtClean="0">
                        <a:solidFill>
                          <a:srgbClr val="0000FF"/>
                        </a:solidFill>
                      </a:endParaRPr>
                    </a:p>
                    <a:p>
                      <a:pPr algn="ctr"/>
                      <a:endParaRPr lang="en-US" baseline="0" dirty="0" smtClean="0"/>
                    </a:p>
                    <a:p>
                      <a:pPr algn="ctr"/>
                      <a:r>
                        <a:rPr lang="en-US" sz="1600" b="1" dirty="0" smtClean="0"/>
                        <a:t>SA</a:t>
                      </a:r>
                      <a:r>
                        <a:rPr lang="en-US" sz="1600" dirty="0" smtClean="0"/>
                        <a:t>: in scope of agreed SA1/SA2 WI</a:t>
                      </a:r>
                    </a:p>
                    <a:p>
                      <a:pPr algn="ctr"/>
                      <a:r>
                        <a:rPr lang="en-US" sz="1600" b="1" dirty="0" smtClean="0"/>
                        <a:t>RAN</a:t>
                      </a:r>
                      <a:r>
                        <a:rPr lang="en-US" sz="1600" dirty="0" smtClean="0"/>
                        <a:t>:</a:t>
                      </a:r>
                      <a:r>
                        <a:rPr lang="en-US" sz="1600" baseline="0" dirty="0" smtClean="0"/>
                        <a:t> in scope of proposed SI</a:t>
                      </a:r>
                      <a:endParaRPr lang="en-US" sz="1600" dirty="0"/>
                    </a:p>
                  </a:txBody>
                  <a:tcPr anchor="ctr">
                    <a:lnR w="38100" cap="flat" cmpd="sng" algn="ctr">
                      <a:solidFill>
                        <a:scrgbClr r="0" g="0" b="0"/>
                      </a:solidFill>
                      <a:prstDash val="solid"/>
                      <a:round/>
                      <a:headEnd type="none" w="med" len="med"/>
                      <a:tailEnd type="none" w="med" len="med"/>
                    </a:lnR>
                    <a:lnB w="38100" cap="flat" cmpd="sng" algn="ctr">
                      <a:solidFill>
                        <a:scrgbClr r="0" g="0" b="0"/>
                      </a:solidFill>
                      <a:prstDash val="solid"/>
                      <a:round/>
                      <a:headEnd type="none" w="med" len="med"/>
                      <a:tailEnd type="none" w="med" len="med"/>
                    </a:lnB>
                  </a:tcPr>
                </a:tc>
                <a:tc>
                  <a:txBody>
                    <a:bodyPr/>
                    <a:lstStyle/>
                    <a:p>
                      <a:pPr algn="ctr"/>
                      <a:r>
                        <a:rPr lang="en-US" b="1" dirty="0" smtClean="0">
                          <a:solidFill>
                            <a:srgbClr val="0000FF"/>
                          </a:solidFill>
                        </a:rPr>
                        <a:t>D2D Communication</a:t>
                      </a:r>
                    </a:p>
                    <a:p>
                      <a:pPr marL="0" marR="0" indent="0" algn="ctr" defTabSz="457200" rtl="0" eaLnBrk="1" fontAlgn="auto" latinLnBrk="0" hangingPunct="1">
                        <a:lnSpc>
                          <a:spcPct val="100000"/>
                        </a:lnSpc>
                        <a:spcBef>
                          <a:spcPts val="0"/>
                        </a:spcBef>
                        <a:spcAft>
                          <a:spcPts val="0"/>
                        </a:spcAft>
                        <a:buClrTx/>
                        <a:buSzTx/>
                        <a:buFontTx/>
                        <a:buNone/>
                        <a:tabLst/>
                        <a:defRPr/>
                      </a:pPr>
                      <a:r>
                        <a:rPr lang="en-US" b="1" dirty="0" smtClean="0">
                          <a:solidFill>
                            <a:srgbClr val="0000FF"/>
                          </a:solidFill>
                        </a:rPr>
                        <a:t>within</a:t>
                      </a:r>
                      <a:r>
                        <a:rPr lang="en-US" b="1" baseline="0" dirty="0" smtClean="0">
                          <a:solidFill>
                            <a:srgbClr val="0000FF"/>
                          </a:solidFill>
                        </a:rPr>
                        <a:t> network coverage</a:t>
                      </a:r>
                      <a:endParaRPr lang="en-US" b="1" dirty="0" smtClean="0">
                        <a:solidFill>
                          <a:srgbClr val="0000FF"/>
                        </a:solidFill>
                      </a:endParaRPr>
                    </a:p>
                    <a:p>
                      <a:pPr algn="ctr"/>
                      <a:endParaRPr lang="en-US" dirty="0" smtClean="0"/>
                    </a:p>
                    <a:p>
                      <a:pPr algn="ctr"/>
                      <a:r>
                        <a:rPr lang="en-US" sz="1600" b="1" dirty="0" smtClean="0"/>
                        <a:t>SA</a:t>
                      </a:r>
                      <a:r>
                        <a:rPr lang="en-US" sz="1600" dirty="0" smtClean="0"/>
                        <a:t>: in scope of agreed SA1/SA2 WI</a:t>
                      </a:r>
                    </a:p>
                    <a:p>
                      <a:pPr algn="ctr"/>
                      <a:r>
                        <a:rPr lang="en-US" sz="1600" b="1" dirty="0" smtClean="0"/>
                        <a:t>RAN</a:t>
                      </a:r>
                      <a:r>
                        <a:rPr lang="en-US" sz="1600" dirty="0" smtClean="0"/>
                        <a:t>:</a:t>
                      </a:r>
                      <a:r>
                        <a:rPr lang="en-US" sz="1600" baseline="0" dirty="0" smtClean="0"/>
                        <a:t> proposed that SI shall focus to public </a:t>
                      </a:r>
                      <a:r>
                        <a:rPr lang="en-US" sz="1600" baseline="0" smtClean="0"/>
                        <a:t>safety requirements at </a:t>
                      </a:r>
                      <a:r>
                        <a:rPr lang="en-US" sz="1600" baseline="0" dirty="0" smtClean="0"/>
                        <a:t>this stage</a:t>
                      </a:r>
                      <a:endParaRPr lang="en-US" sz="1600" b="1" i="1" dirty="0" smtClean="0"/>
                    </a:p>
                  </a:txBody>
                  <a:tcPr anchor="ctr">
                    <a:lnL w="38100" cap="flat" cmpd="sng" algn="ctr">
                      <a:solidFill>
                        <a:scrgbClr r="0" g="0" b="0"/>
                      </a:solidFill>
                      <a:prstDash val="solid"/>
                      <a:round/>
                      <a:headEnd type="none" w="med" len="med"/>
                      <a:tailEnd type="none" w="med" len="med"/>
                    </a:lnL>
                    <a:lnB w="38100" cap="flat" cmpd="sng" algn="ctr">
                      <a:solidFill>
                        <a:scrgbClr r="0" g="0" b="0"/>
                      </a:solidFill>
                      <a:prstDash val="solid"/>
                      <a:round/>
                      <a:headEnd type="none" w="med" len="med"/>
                      <a:tailEnd type="none" w="med" len="med"/>
                    </a:lnB>
                  </a:tcPr>
                </a:tc>
              </a:tr>
              <a:tr h="2435959">
                <a:tc>
                  <a:txBody>
                    <a:bodyPr/>
                    <a:lstStyle/>
                    <a:p>
                      <a:pPr algn="ctr"/>
                      <a:r>
                        <a:rPr lang="en-US" b="1" dirty="0" smtClean="0">
                          <a:solidFill>
                            <a:srgbClr val="0000FF"/>
                          </a:solidFill>
                        </a:rPr>
                        <a:t>D2D Discovery</a:t>
                      </a:r>
                    </a:p>
                    <a:p>
                      <a:pPr marL="0" marR="0" indent="0" algn="ctr" defTabSz="457200" rtl="0" eaLnBrk="1" fontAlgn="auto" latinLnBrk="0" hangingPunct="1">
                        <a:lnSpc>
                          <a:spcPct val="100000"/>
                        </a:lnSpc>
                        <a:spcBef>
                          <a:spcPts val="0"/>
                        </a:spcBef>
                        <a:spcAft>
                          <a:spcPts val="0"/>
                        </a:spcAft>
                        <a:buClrTx/>
                        <a:buSzTx/>
                        <a:buFontTx/>
                        <a:buNone/>
                        <a:tabLst/>
                        <a:defRPr/>
                      </a:pPr>
                      <a:r>
                        <a:rPr lang="en-US" b="1" dirty="0" smtClean="0">
                          <a:solidFill>
                            <a:srgbClr val="0000FF"/>
                          </a:solidFill>
                        </a:rPr>
                        <a:t>outside</a:t>
                      </a:r>
                      <a:r>
                        <a:rPr lang="en-US" b="1" baseline="0" dirty="0" smtClean="0">
                          <a:solidFill>
                            <a:srgbClr val="0000FF"/>
                          </a:solidFill>
                        </a:rPr>
                        <a:t> network coverage</a:t>
                      </a:r>
                    </a:p>
                    <a:p>
                      <a:pPr marL="0" marR="0" indent="0" algn="ctr" defTabSz="457200" rtl="0" eaLnBrk="1" fontAlgn="auto" latinLnBrk="0" hangingPunct="1">
                        <a:lnSpc>
                          <a:spcPct val="100000"/>
                        </a:lnSpc>
                        <a:spcBef>
                          <a:spcPts val="0"/>
                        </a:spcBef>
                        <a:spcAft>
                          <a:spcPts val="0"/>
                        </a:spcAft>
                        <a:buClrTx/>
                        <a:buSzTx/>
                        <a:buFontTx/>
                        <a:buNone/>
                        <a:tabLst/>
                        <a:defRPr/>
                      </a:pPr>
                      <a:r>
                        <a:rPr lang="en-US" b="1" i="1" baseline="0" dirty="0" smtClean="0">
                          <a:solidFill>
                            <a:srgbClr val="0000FF"/>
                          </a:solidFill>
                        </a:rPr>
                        <a:t>for public safety only</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b="1" i="1" baseline="0" dirty="0" smtClean="0"/>
                    </a:p>
                    <a:p>
                      <a:pPr algn="ctr"/>
                      <a:r>
                        <a:rPr lang="en-US" sz="1600" b="1" dirty="0" smtClean="0"/>
                        <a:t>SA</a:t>
                      </a:r>
                      <a:r>
                        <a:rPr lang="en-US" sz="1600" dirty="0" smtClean="0"/>
                        <a:t>: in scope of agreed SA1/SA2 WI</a:t>
                      </a:r>
                    </a:p>
                    <a:p>
                      <a:pPr algn="ctr"/>
                      <a:r>
                        <a:rPr lang="en-US" sz="1600" b="1" dirty="0" smtClean="0"/>
                        <a:t>RAN</a:t>
                      </a:r>
                      <a:r>
                        <a:rPr lang="en-US" sz="1600" dirty="0" smtClean="0"/>
                        <a:t>:</a:t>
                      </a:r>
                      <a:r>
                        <a:rPr lang="en-US" sz="1600" baseline="0" dirty="0" smtClean="0"/>
                        <a:t> in scope of proposed SI</a:t>
                      </a:r>
                      <a:endParaRPr lang="en-US" sz="1600" b="1" i="1" dirty="0" smtClean="0"/>
                    </a:p>
                  </a:txBody>
                  <a:tcPr anchor="ctr">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tcPr>
                </a:tc>
                <a:tc>
                  <a:txBody>
                    <a:bodyPr/>
                    <a:lstStyle/>
                    <a:p>
                      <a:pPr algn="ctr"/>
                      <a:r>
                        <a:rPr lang="en-US" b="1" dirty="0" smtClean="0">
                          <a:solidFill>
                            <a:srgbClr val="0000FF"/>
                          </a:solidFill>
                        </a:rPr>
                        <a:t>D2D Communication</a:t>
                      </a:r>
                    </a:p>
                    <a:p>
                      <a:pPr marL="0" marR="0" indent="0" algn="ctr" defTabSz="457200" rtl="0" eaLnBrk="1" fontAlgn="auto" latinLnBrk="0" hangingPunct="1">
                        <a:lnSpc>
                          <a:spcPct val="100000"/>
                        </a:lnSpc>
                        <a:spcBef>
                          <a:spcPts val="0"/>
                        </a:spcBef>
                        <a:spcAft>
                          <a:spcPts val="0"/>
                        </a:spcAft>
                        <a:buClrTx/>
                        <a:buSzTx/>
                        <a:buFontTx/>
                        <a:buNone/>
                        <a:tabLst/>
                        <a:defRPr/>
                      </a:pPr>
                      <a:r>
                        <a:rPr lang="en-US" b="1" dirty="0" smtClean="0">
                          <a:solidFill>
                            <a:srgbClr val="0000FF"/>
                          </a:solidFill>
                        </a:rPr>
                        <a:t>outside</a:t>
                      </a:r>
                      <a:r>
                        <a:rPr lang="en-US" b="1" baseline="0" dirty="0" smtClean="0">
                          <a:solidFill>
                            <a:srgbClr val="0000FF"/>
                          </a:solidFill>
                        </a:rPr>
                        <a:t> network coverage</a:t>
                      </a:r>
                    </a:p>
                    <a:p>
                      <a:pPr marL="0" marR="0" indent="0" algn="ctr" defTabSz="457200" rtl="0" eaLnBrk="1" fontAlgn="auto" latinLnBrk="0" hangingPunct="1">
                        <a:lnSpc>
                          <a:spcPct val="100000"/>
                        </a:lnSpc>
                        <a:spcBef>
                          <a:spcPts val="0"/>
                        </a:spcBef>
                        <a:spcAft>
                          <a:spcPts val="0"/>
                        </a:spcAft>
                        <a:buClrTx/>
                        <a:buSzTx/>
                        <a:buFontTx/>
                        <a:buNone/>
                        <a:tabLst/>
                        <a:defRPr/>
                      </a:pPr>
                      <a:r>
                        <a:rPr lang="en-US" b="1" i="1" baseline="0" dirty="0" smtClean="0">
                          <a:solidFill>
                            <a:srgbClr val="0000FF"/>
                          </a:solidFill>
                        </a:rPr>
                        <a:t>for public safety only</a:t>
                      </a:r>
                      <a:endParaRPr lang="en-US" b="1" i="1" dirty="0" smtClean="0">
                        <a:solidFill>
                          <a:srgbClr val="0000FF"/>
                        </a:solidFill>
                      </a:endParaRPr>
                    </a:p>
                    <a:p>
                      <a:pPr marL="0" marR="0" indent="0" algn="ctr" defTabSz="457200" rtl="0" eaLnBrk="1" fontAlgn="auto" latinLnBrk="0" hangingPunct="1">
                        <a:lnSpc>
                          <a:spcPct val="100000"/>
                        </a:lnSpc>
                        <a:spcBef>
                          <a:spcPts val="0"/>
                        </a:spcBef>
                        <a:spcAft>
                          <a:spcPts val="0"/>
                        </a:spcAft>
                        <a:buClrTx/>
                        <a:buSzTx/>
                        <a:buFontTx/>
                        <a:buNone/>
                        <a:tabLst/>
                        <a:defRPr/>
                      </a:pPr>
                      <a:endParaRPr lang="en-US" dirty="0" smtClean="0"/>
                    </a:p>
                    <a:p>
                      <a:pPr algn="ctr"/>
                      <a:r>
                        <a:rPr lang="en-US" sz="1600" b="1" dirty="0" smtClean="0"/>
                        <a:t>SA</a:t>
                      </a:r>
                      <a:r>
                        <a:rPr lang="en-US" sz="1600" dirty="0" smtClean="0"/>
                        <a:t>: in scope of agreed SA1/SA2 WI</a:t>
                      </a:r>
                    </a:p>
                    <a:p>
                      <a:pPr algn="ctr"/>
                      <a:r>
                        <a:rPr lang="en-US" sz="1600" b="1" dirty="0" smtClean="0"/>
                        <a:t>RAN</a:t>
                      </a:r>
                      <a:r>
                        <a:rPr lang="en-US" sz="1600" dirty="0" smtClean="0"/>
                        <a:t>:</a:t>
                      </a:r>
                      <a:r>
                        <a:rPr lang="en-US" sz="1600" baseline="0" dirty="0" smtClean="0"/>
                        <a:t> in scope of proposed SI</a:t>
                      </a:r>
                      <a:endParaRPr lang="en-US" sz="1600" b="1" i="1" dirty="0" smtClean="0"/>
                    </a:p>
                  </a:txBody>
                  <a:tcPr anchor="ctr">
                    <a:lnL w="38100" cap="flat" cmpd="sng" algn="ctr">
                      <a:solidFill>
                        <a:scrgbClr r="0" g="0" b="0"/>
                      </a:solidFill>
                      <a:prstDash val="solid"/>
                      <a:round/>
                      <a:headEnd type="none" w="med" len="med"/>
                      <a:tailEnd type="none" w="med" len="med"/>
                    </a:lnL>
                    <a:lnT w="38100" cap="flat" cmpd="sng" algn="ctr">
                      <a:solidFill>
                        <a:scrgbClr r="0" g="0" b="0"/>
                      </a:solidFill>
                      <a:prstDash val="solid"/>
                      <a:round/>
                      <a:headEnd type="none" w="med" len="med"/>
                      <a:tailEnd type="none" w="med" len="med"/>
                    </a:lnT>
                  </a:tcPr>
                </a:tc>
              </a:tr>
            </a:tbl>
          </a:graphicData>
        </a:graphic>
      </p:graphicFrame>
      <p:sp>
        <p:nvSpPr>
          <p:cNvPr id="3" name="Date Placeholder 2"/>
          <p:cNvSpPr>
            <a:spLocks noGrp="1"/>
          </p:cNvSpPr>
          <p:nvPr>
            <p:ph type="dt" sz="half" idx="10"/>
          </p:nvPr>
        </p:nvSpPr>
        <p:spPr/>
        <p:txBody>
          <a:bodyPr/>
          <a:lstStyle/>
          <a:p>
            <a:r>
              <a:rPr lang="it-IT" smtClean="0"/>
              <a:t>RP-121699</a:t>
            </a:r>
            <a:endParaRPr lang="en-US"/>
          </a:p>
        </p:txBody>
      </p:sp>
      <p:sp>
        <p:nvSpPr>
          <p:cNvPr id="4" name="Slide Number Placeholder 3"/>
          <p:cNvSpPr>
            <a:spLocks noGrp="1"/>
          </p:cNvSpPr>
          <p:nvPr>
            <p:ph type="sldNum" sz="quarter" idx="12"/>
          </p:nvPr>
        </p:nvSpPr>
        <p:spPr/>
        <p:txBody>
          <a:bodyPr/>
          <a:lstStyle/>
          <a:p>
            <a:fld id="{C6C3D997-638F-C44C-9D01-B8C9B5C19D93}" type="slidenum">
              <a:rPr lang="en-US" smtClean="0"/>
              <a:t>6</a:t>
            </a:fld>
            <a:endParaRPr lang="en-US"/>
          </a:p>
        </p:txBody>
      </p:sp>
    </p:spTree>
    <p:extLst>
      <p:ext uri="{BB962C8B-B14F-4D97-AF65-F5344CB8AC3E}">
        <p14:creationId xmlns:p14="http://schemas.microsoft.com/office/powerpoint/2010/main" val="1489354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200" dirty="0" smtClean="0"/>
              <a:t>Thank you</a:t>
            </a:r>
            <a:endParaRPr lang="en-US" sz="3200"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03827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Annex: Objectives of SA1/SA2 agreed WI / SA1 part</a:t>
            </a:r>
            <a:endParaRPr lang="en-US" sz="2800" dirty="0"/>
          </a:p>
        </p:txBody>
      </p:sp>
      <p:sp>
        <p:nvSpPr>
          <p:cNvPr id="3" name="Content Placeholder 2"/>
          <p:cNvSpPr>
            <a:spLocks noGrp="1"/>
          </p:cNvSpPr>
          <p:nvPr>
            <p:ph idx="1"/>
          </p:nvPr>
        </p:nvSpPr>
        <p:spPr>
          <a:xfrm>
            <a:off x="457200" y="1119161"/>
            <a:ext cx="8508160" cy="5117958"/>
          </a:xfrm>
        </p:spPr>
        <p:txBody>
          <a:bodyPr>
            <a:noAutofit/>
          </a:bodyPr>
          <a:lstStyle/>
          <a:p>
            <a:pPr marL="0" indent="0">
              <a:buNone/>
            </a:pPr>
            <a:r>
              <a:rPr lang="en-US" sz="1600" dirty="0" smtClean="0"/>
              <a:t>The </a:t>
            </a:r>
            <a:r>
              <a:rPr lang="en-US" sz="1600" b="1" dirty="0" smtClean="0"/>
              <a:t>SA1 objective </a:t>
            </a:r>
            <a:r>
              <a:rPr lang="en-US" sz="1600" dirty="0" smtClean="0"/>
              <a:t>is to specify service requirements for:</a:t>
            </a:r>
          </a:p>
          <a:p>
            <a:endParaRPr lang="en-US" sz="1400" dirty="0" smtClean="0"/>
          </a:p>
          <a:p>
            <a:r>
              <a:rPr lang="en-US" sz="1400" dirty="0" err="1" smtClean="0"/>
              <a:t>ProSe</a:t>
            </a:r>
            <a:r>
              <a:rPr lang="en-US" sz="1400" dirty="0" smtClean="0"/>
              <a:t> Discovery over E-UTRA;</a:t>
            </a:r>
          </a:p>
          <a:p>
            <a:pPr lvl="1"/>
            <a:r>
              <a:rPr lang="en-US" sz="1200" dirty="0" smtClean="0"/>
              <a:t>within network coverage and</a:t>
            </a:r>
          </a:p>
          <a:p>
            <a:pPr lvl="1"/>
            <a:r>
              <a:rPr lang="en-US" sz="1200" dirty="0" smtClean="0"/>
              <a:t>outside network coverage, only for Public Safety </a:t>
            </a:r>
          </a:p>
          <a:p>
            <a:pPr lvl="1"/>
            <a:r>
              <a:rPr lang="en-US" sz="1400" dirty="0" smtClean="0"/>
              <a:t>Discovery within network coverage is limited to the cases under continuous operator network control. Continuous is intended to mean that any use of operator resources, including spectrum, from a specific UE needs to be authorized and fully controlled by the operator network at any time, based on operator choice. </a:t>
            </a:r>
          </a:p>
          <a:p>
            <a:endParaRPr lang="en-US" sz="1800" dirty="0" smtClean="0"/>
          </a:p>
          <a:p>
            <a:r>
              <a:rPr lang="en-US" sz="1400" dirty="0" err="1" smtClean="0"/>
              <a:t>ProSe</a:t>
            </a:r>
            <a:r>
              <a:rPr lang="en-US" sz="1400" dirty="0" smtClean="0"/>
              <a:t> Communication over E-UTRA;</a:t>
            </a:r>
          </a:p>
          <a:p>
            <a:pPr lvl="1"/>
            <a:r>
              <a:rPr lang="en-US" sz="1200" dirty="0" smtClean="0"/>
              <a:t>within network coverage and</a:t>
            </a:r>
          </a:p>
          <a:p>
            <a:pPr lvl="1"/>
            <a:r>
              <a:rPr lang="en-US" sz="1200" dirty="0" smtClean="0"/>
              <a:t>outside network coverage only for Public Safety</a:t>
            </a:r>
          </a:p>
          <a:p>
            <a:pPr lvl="1"/>
            <a:r>
              <a:rPr lang="en-US" sz="1400" dirty="0" smtClean="0"/>
              <a:t>Communication within network coverage is limited to the cases under continuous operator network control. Continuous is intended to mean that any use of operator resources, including spectrum, from a specific UE needs to be authorized and fully controlled by the operator network at any time, based on operator choice. </a:t>
            </a:r>
          </a:p>
          <a:p>
            <a:endParaRPr lang="en-US" sz="1400" dirty="0" smtClean="0"/>
          </a:p>
          <a:p>
            <a:r>
              <a:rPr lang="en-US" sz="1400" dirty="0" smtClean="0"/>
              <a:t>EPC support of </a:t>
            </a:r>
            <a:r>
              <a:rPr lang="en-US" sz="1400" dirty="0" err="1" smtClean="0"/>
              <a:t>ProSe</a:t>
            </a:r>
            <a:r>
              <a:rPr lang="en-US" sz="1400" dirty="0" smtClean="0"/>
              <a:t> Communication over WLAN. </a:t>
            </a:r>
          </a:p>
          <a:p>
            <a:pPr lvl="1"/>
            <a:r>
              <a:rPr lang="en-US" sz="1200" dirty="0" smtClean="0"/>
              <a:t>Direct control of the WLAN link is outside the scope of 3GPP.  However, service requirements that enable the 3GPP EPC to provide network support for connection establishment, maintenance, and service continuity for WLAN direct communication are in scope. These shall have no impact on specifications under the responsibility of TSG RAN.</a:t>
            </a:r>
          </a:p>
        </p:txBody>
      </p:sp>
      <p:sp>
        <p:nvSpPr>
          <p:cNvPr id="4" name="Date Placeholder 3"/>
          <p:cNvSpPr>
            <a:spLocks noGrp="1"/>
          </p:cNvSpPr>
          <p:nvPr>
            <p:ph type="dt" sz="half" idx="10"/>
          </p:nvPr>
        </p:nvSpPr>
        <p:spPr/>
        <p:txBody>
          <a:bodyPr/>
          <a:lstStyle/>
          <a:p>
            <a:r>
              <a:rPr lang="it-IT" smtClean="0"/>
              <a:t>RP-121699</a:t>
            </a:r>
            <a:endParaRPr lang="en-US"/>
          </a:p>
        </p:txBody>
      </p:sp>
      <p:sp>
        <p:nvSpPr>
          <p:cNvPr id="7" name="Slide Number Placeholder 6"/>
          <p:cNvSpPr>
            <a:spLocks noGrp="1"/>
          </p:cNvSpPr>
          <p:nvPr>
            <p:ph type="sldNum" sz="quarter" idx="12"/>
          </p:nvPr>
        </p:nvSpPr>
        <p:spPr/>
        <p:txBody>
          <a:bodyPr/>
          <a:lstStyle/>
          <a:p>
            <a:fld id="{C6C3D997-638F-C44C-9D01-B8C9B5C19D93}" type="slidenum">
              <a:rPr lang="en-US" smtClean="0"/>
              <a:t>8</a:t>
            </a:fld>
            <a:endParaRPr lang="en-US"/>
          </a:p>
        </p:txBody>
      </p:sp>
    </p:spTree>
    <p:extLst>
      <p:ext uri="{BB962C8B-B14F-4D97-AF65-F5344CB8AC3E}">
        <p14:creationId xmlns:p14="http://schemas.microsoft.com/office/powerpoint/2010/main" val="152907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Annex: Objectives of SA1/SA2 agreed WI / SA1 part (cont.)</a:t>
            </a:r>
            <a:endParaRPr lang="en-US" sz="2400" dirty="0"/>
          </a:p>
        </p:txBody>
      </p:sp>
      <p:sp>
        <p:nvSpPr>
          <p:cNvPr id="3" name="Content Placeholder 2"/>
          <p:cNvSpPr>
            <a:spLocks noGrp="1"/>
          </p:cNvSpPr>
          <p:nvPr>
            <p:ph idx="1"/>
          </p:nvPr>
        </p:nvSpPr>
        <p:spPr>
          <a:xfrm>
            <a:off x="447673" y="1099683"/>
            <a:ext cx="8508160" cy="4848213"/>
          </a:xfrm>
        </p:spPr>
        <p:txBody>
          <a:bodyPr>
            <a:noAutofit/>
          </a:bodyPr>
          <a:lstStyle/>
          <a:p>
            <a:r>
              <a:rPr lang="en-US" sz="1800" dirty="0" smtClean="0"/>
              <a:t>Service requirements for </a:t>
            </a:r>
            <a:r>
              <a:rPr lang="en-US" sz="1800" dirty="0" err="1" smtClean="0"/>
              <a:t>ProSe</a:t>
            </a:r>
            <a:r>
              <a:rPr lang="en-US" sz="1800" dirty="0" smtClean="0"/>
              <a:t> Discovery and </a:t>
            </a:r>
            <a:r>
              <a:rPr lang="en-US" sz="1800" dirty="0" err="1" smtClean="0"/>
              <a:t>ProSe</a:t>
            </a:r>
            <a:r>
              <a:rPr lang="en-US" sz="1800" dirty="0" smtClean="0"/>
              <a:t> Communication will address:</a:t>
            </a:r>
          </a:p>
          <a:p>
            <a:pPr lvl="1"/>
            <a:r>
              <a:rPr lang="en-US" sz="1600" dirty="0" smtClean="0"/>
              <a:t>Continuous network operator control.</a:t>
            </a:r>
          </a:p>
          <a:p>
            <a:pPr lvl="1"/>
            <a:r>
              <a:rPr lang="en-US" sz="1600" dirty="0" smtClean="0"/>
              <a:t>Presence, group communication, broadcast services and relay</a:t>
            </a:r>
          </a:p>
          <a:p>
            <a:pPr lvl="1"/>
            <a:endParaRPr lang="en-US" sz="1400" dirty="0" smtClean="0"/>
          </a:p>
          <a:p>
            <a:r>
              <a:rPr lang="en-US" sz="1800" dirty="0" smtClean="0"/>
              <a:t>The requirements for Public Safety and non-Public Safety services shall be common whenever possible. </a:t>
            </a:r>
          </a:p>
          <a:p>
            <a:pPr lvl="1"/>
            <a:endParaRPr lang="en-US" sz="1400" dirty="0" smtClean="0"/>
          </a:p>
          <a:p>
            <a:r>
              <a:rPr lang="en-US" sz="1800" dirty="0" smtClean="0"/>
              <a:t>The service requirements generated by this work will not apply to GERAN or UTRAN. </a:t>
            </a:r>
          </a:p>
          <a:p>
            <a:pPr lvl="1"/>
            <a:r>
              <a:rPr lang="en-US" sz="1600" dirty="0" smtClean="0"/>
              <a:t>NOTES: For the purposes of this WID these two Proximity Services definitions are used:</a:t>
            </a:r>
          </a:p>
          <a:p>
            <a:pPr lvl="1"/>
            <a:r>
              <a:rPr lang="en-US" sz="1600" dirty="0" err="1" smtClean="0"/>
              <a:t>ProSe</a:t>
            </a:r>
            <a:r>
              <a:rPr lang="en-US" sz="1600" dirty="0" smtClean="0"/>
              <a:t> Discovery: a process that identifies that a UE is in proximity of another, using E-UTRA. </a:t>
            </a:r>
          </a:p>
          <a:p>
            <a:pPr lvl="1"/>
            <a:r>
              <a:rPr lang="en-US" sz="1600" dirty="0" err="1" smtClean="0"/>
              <a:t>ProSe</a:t>
            </a:r>
            <a:r>
              <a:rPr lang="en-US" sz="1600" dirty="0" smtClean="0"/>
              <a:t> Communication: a communication between two </a:t>
            </a:r>
            <a:r>
              <a:rPr lang="en-US" sz="1600" dirty="0" err="1" smtClean="0"/>
              <a:t>Ues</a:t>
            </a:r>
            <a:r>
              <a:rPr lang="en-US" sz="1600" dirty="0" smtClean="0"/>
              <a:t> in proximity by means of a communication path established between the </a:t>
            </a:r>
            <a:r>
              <a:rPr lang="en-US" sz="1600" dirty="0" err="1" smtClean="0"/>
              <a:t>Ues</a:t>
            </a:r>
            <a:r>
              <a:rPr lang="en-US" sz="1600" dirty="0" smtClean="0"/>
              <a:t>. </a:t>
            </a:r>
          </a:p>
          <a:p>
            <a:pPr lvl="2"/>
            <a:r>
              <a:rPr lang="en-US" sz="1400" dirty="0" smtClean="0"/>
              <a:t>The path for discovery and communication could for example be established </a:t>
            </a:r>
          </a:p>
          <a:p>
            <a:pPr lvl="3"/>
            <a:r>
              <a:rPr lang="en-US" sz="1400" dirty="0" smtClean="0"/>
              <a:t>directly between the UEs </a:t>
            </a:r>
          </a:p>
          <a:p>
            <a:pPr lvl="3"/>
            <a:r>
              <a:rPr lang="en-US" sz="1400" dirty="0" smtClean="0"/>
              <a:t>or network based, </a:t>
            </a:r>
            <a:r>
              <a:rPr lang="en-US" sz="1400" dirty="0" err="1" smtClean="0"/>
              <a:t>e.g.routed</a:t>
            </a:r>
            <a:r>
              <a:rPr lang="en-US" sz="1400" dirty="0" smtClean="0"/>
              <a:t> via local </a:t>
            </a:r>
            <a:r>
              <a:rPr lang="en-US" sz="1400" dirty="0" err="1" smtClean="0"/>
              <a:t>eNB</a:t>
            </a:r>
            <a:r>
              <a:rPr lang="en-US" sz="1400" dirty="0" smtClean="0"/>
              <a:t>(s).</a:t>
            </a:r>
          </a:p>
          <a:p>
            <a:pPr lvl="1"/>
            <a:endParaRPr lang="en-US" sz="1400" dirty="0" smtClean="0"/>
          </a:p>
          <a:p>
            <a:r>
              <a:rPr lang="en-US" sz="1800" dirty="0" smtClean="0"/>
              <a:t>It is required to include means for operator to apply regulatory requirements (including lawful intercept, as per regional regulation).</a:t>
            </a:r>
          </a:p>
          <a:p>
            <a:pPr marL="0" indent="0">
              <a:buNone/>
            </a:pPr>
            <a:endParaRPr lang="en-US" sz="1200" dirty="0" smtClean="0"/>
          </a:p>
          <a:p>
            <a:pPr lvl="1"/>
            <a:endParaRPr lang="en-US" sz="900" dirty="0" smtClean="0"/>
          </a:p>
          <a:p>
            <a:pPr marL="457200" lvl="1" indent="0">
              <a:buNone/>
            </a:pPr>
            <a:endParaRPr lang="en-US" sz="900" dirty="0" smtClean="0"/>
          </a:p>
          <a:p>
            <a:endParaRPr lang="en-US" sz="1000" dirty="0"/>
          </a:p>
        </p:txBody>
      </p:sp>
      <p:sp>
        <p:nvSpPr>
          <p:cNvPr id="4" name="Date Placeholder 3"/>
          <p:cNvSpPr>
            <a:spLocks noGrp="1"/>
          </p:cNvSpPr>
          <p:nvPr>
            <p:ph type="dt" sz="half" idx="10"/>
          </p:nvPr>
        </p:nvSpPr>
        <p:spPr/>
        <p:txBody>
          <a:bodyPr/>
          <a:lstStyle/>
          <a:p>
            <a:r>
              <a:rPr lang="it-IT" smtClean="0"/>
              <a:t>RP-121699</a:t>
            </a:r>
            <a:endParaRPr lang="en-US"/>
          </a:p>
        </p:txBody>
      </p:sp>
      <p:sp>
        <p:nvSpPr>
          <p:cNvPr id="7" name="Slide Number Placeholder 6"/>
          <p:cNvSpPr>
            <a:spLocks noGrp="1"/>
          </p:cNvSpPr>
          <p:nvPr>
            <p:ph type="sldNum" sz="quarter" idx="12"/>
          </p:nvPr>
        </p:nvSpPr>
        <p:spPr/>
        <p:txBody>
          <a:bodyPr/>
          <a:lstStyle/>
          <a:p>
            <a:fld id="{C6C3D997-638F-C44C-9D01-B8C9B5C19D93}" type="slidenum">
              <a:rPr lang="en-US" smtClean="0"/>
              <a:t>9</a:t>
            </a:fld>
            <a:endParaRPr lang="en-US"/>
          </a:p>
        </p:txBody>
      </p:sp>
    </p:spTree>
    <p:extLst>
      <p:ext uri="{BB962C8B-B14F-4D97-AF65-F5344CB8AC3E}">
        <p14:creationId xmlns:p14="http://schemas.microsoft.com/office/powerpoint/2010/main" val="35425696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4139</TotalTime>
  <Words>1309</Words>
  <Application>Microsoft Macintosh PowerPoint</Application>
  <PresentationFormat>On-screen Show (4:3)</PresentationFormat>
  <Paragraphs>150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Background on  “LTE D2D Proximity Services” Study Item proposal</vt:lpstr>
      <vt:lpstr>Background up to RAN/SA #57</vt:lpstr>
      <vt:lpstr>Events in the last quarter</vt:lpstr>
      <vt:lpstr>Events in the last quarter (cont.)</vt:lpstr>
      <vt:lpstr>Proposed RAN Study Item</vt:lpstr>
      <vt:lpstr>Proposed RAN Study Item (cont.)</vt:lpstr>
      <vt:lpstr>Thank you</vt:lpstr>
      <vt:lpstr>Annex: Objectives of SA1/SA2 agreed WI / SA1 part</vt:lpstr>
      <vt:lpstr>Annex: Objectives of SA1/SA2 agreed WI / SA1 part (cont.)</vt:lpstr>
      <vt:lpstr>Annex: Objectives of SA1/SA2 agreed WI / SA2 part</vt:lpstr>
    </vt:vector>
  </TitlesOfParts>
  <Company>Qualcomm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Lorenzo Casaccia 3</dc:creator>
  <cp:lastModifiedBy>Lorenzo Casaccia v7</cp:lastModifiedBy>
  <cp:revision>17</cp:revision>
  <dcterms:created xsi:type="dcterms:W3CDTF">2012-11-19T13:53:02Z</dcterms:created>
  <dcterms:modified xsi:type="dcterms:W3CDTF">2012-11-27T16:23:23Z</dcterms:modified>
</cp:coreProperties>
</file>