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71" r:id="rId3"/>
    <p:sldMasterId id="2147483678" r:id="rId4"/>
    <p:sldMasterId id="2147483692" r:id="rId5"/>
  </p:sldMasterIdLst>
  <p:notesMasterIdLst>
    <p:notesMasterId r:id="rId10"/>
  </p:notesMasterIdLst>
  <p:handoutMasterIdLst>
    <p:handoutMasterId r:id="rId11"/>
  </p:handoutMasterIdLst>
  <p:sldIdLst>
    <p:sldId id="13347" r:id="rId6"/>
    <p:sldId id="13607" r:id="rId7"/>
    <p:sldId id="13609" r:id="rId8"/>
    <p:sldId id="13610" r:id="rId9"/>
  </p:sldIdLst>
  <p:sldSz cx="12192000" cy="6858000"/>
  <p:notesSz cx="9926638" cy="6797675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  <p15:guide id="3" pos="37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532" name="未知的使用者200" initials="未" lastIdx="1" clrIdx="0"/>
  <p:cmAuthor id="146566727" name="xzb1" initials="x" lastIdx="1" clrIdx="1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84CF"/>
    <a:srgbClr val="4B7B9D"/>
    <a:srgbClr val="0F60D7"/>
    <a:srgbClr val="C00000"/>
    <a:srgbClr val="009DD9"/>
    <a:srgbClr val="61A3B5"/>
    <a:srgbClr val="F6B961"/>
    <a:srgbClr val="BFE5FF"/>
    <a:srgbClr val="EFEFEF"/>
    <a:srgbClr val="C7C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2" autoAdjust="0"/>
    <p:restoredTop sz="94526" autoAdjust="0"/>
  </p:normalViewPr>
  <p:slideViewPr>
    <p:cSldViewPr snapToGrid="0" showGuides="1">
      <p:cViewPr varScale="1">
        <p:scale>
          <a:sx n="59" d="100"/>
          <a:sy n="59" d="100"/>
        </p:scale>
        <p:origin x="1096" y="52"/>
      </p:cViewPr>
      <p:guideLst>
        <p:guide orient="horz" pos="2160"/>
        <p:guide pos="3832"/>
        <p:guide pos="3756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2024-12-02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  <a:t>2024-12-02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‹#›</a:t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  <a:t>‹#›</a:t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7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8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9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‹#›</a:t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87320"/>
            <a:ext cx="10515600" cy="2837180"/>
          </a:xfrm>
        </p:spPr>
        <p:txBody>
          <a:bodyPr>
            <a:normAutofit/>
          </a:bodyPr>
          <a:lstStyle/>
          <a:p>
            <a:r>
              <a:rPr lang="en-US" altLang="zh-CN" dirty="0"/>
              <a:t>Views on UE aggregation for Rel-20</a:t>
            </a:r>
            <a:br>
              <a:rPr lang="zh-CN" altLang="en-US" dirty="0"/>
            </a:br>
            <a:br>
              <a:rPr lang="zh-CN" altLang="en-US" sz="3100" dirty="0"/>
            </a:br>
            <a:br>
              <a:rPr lang="zh-CN" altLang="en-US" sz="3100" dirty="0"/>
            </a:br>
            <a:r>
              <a:rPr lang="en-US" altLang="zh-CN" sz="3100" dirty="0"/>
              <a:t>CMCC</a:t>
            </a:r>
            <a:br>
              <a:rPr lang="zh-CN" altLang="en-US" sz="3100" dirty="0"/>
            </a:br>
            <a:endParaRPr lang="en-US" altLang="zh-CN" sz="31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7A3AA7-19A5-8936-F59F-060B35CB226E}"/>
              </a:ext>
            </a:extLst>
          </p:cNvPr>
          <p:cNvSpPr txBox="1"/>
          <p:nvPr/>
        </p:nvSpPr>
        <p:spPr>
          <a:xfrm>
            <a:off x="217714" y="222294"/>
            <a:ext cx="1015637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Meeting#106							                                          RP-242973</a:t>
            </a:r>
          </a:p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Madrid, Spain, December 9-12, 2024</a:t>
            </a:r>
          </a:p>
          <a:p>
            <a:endParaRPr lang="en-US" altLang="zh-CN" sz="20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Agenda: </a:t>
            </a:r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15.2</a:t>
            </a:r>
          </a:p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	Discussion</a:t>
            </a:r>
            <a:endParaRPr lang="zh-CN" altLang="en-US" sz="20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dirty="0"/>
              <a:t>Motivation 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35998" y="1172995"/>
            <a:ext cx="55070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Due to time constraints, R18 only supports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intra-gNB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UE aggregation, which may limit the full potential of multi-path relay solutions in enhancing network performance and service quality</a:t>
            </a:r>
          </a:p>
          <a:p>
            <a:pPr marL="342900" indent="-342900">
              <a:buFontTx/>
              <a:buChar char="-"/>
            </a:pP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indent="-342900"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The better/robust connection/mobility is demanded for industrial IoT,  autonomous driving, UAV scenarios, 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sym typeface="Gill Sans Light"/>
              </a:rPr>
              <a:t>especially for URLLC services required  high reliability of data delivery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143D433-A32D-D25E-719C-E52FD0FBD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07" y="4113056"/>
            <a:ext cx="5565723" cy="196892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7B8BA633-25FE-4853-1643-4FB1AD90063C}"/>
              </a:ext>
            </a:extLst>
          </p:cNvPr>
          <p:cNvGrpSpPr/>
          <p:nvPr/>
        </p:nvGrpSpPr>
        <p:grpSpPr>
          <a:xfrm>
            <a:off x="5892025" y="4120009"/>
            <a:ext cx="2943524" cy="2105697"/>
            <a:chOff x="6996206" y="4195562"/>
            <a:chExt cx="3253433" cy="215638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7F93C8B-6006-4CFD-64F0-248A5F75C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4126" y="4195562"/>
              <a:ext cx="542925" cy="5429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C68E732-D230-DBE8-9410-61046FEA8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4126" y="5377400"/>
              <a:ext cx="542925" cy="542925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E4A8B0D-D02D-7F3F-B990-765ED34BACC9}"/>
                </a:ext>
              </a:extLst>
            </p:cNvPr>
            <p:cNvSpPr txBox="1"/>
            <p:nvPr/>
          </p:nvSpPr>
          <p:spPr>
            <a:xfrm>
              <a:off x="6996206" y="4738487"/>
              <a:ext cx="759124" cy="346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UE 1</a:t>
              </a:r>
              <a:endParaRPr lang="zh-CN" altLang="en-US" sz="1600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AADF424-EB60-0C83-AFBA-4D78C4536439}"/>
                </a:ext>
              </a:extLst>
            </p:cNvPr>
            <p:cNvSpPr txBox="1"/>
            <p:nvPr/>
          </p:nvSpPr>
          <p:spPr>
            <a:xfrm>
              <a:off x="7034126" y="6005240"/>
              <a:ext cx="759124" cy="346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UE 2</a:t>
              </a:r>
              <a:endParaRPr lang="zh-CN" altLang="en-US" sz="1600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A2171FC-5050-5916-1988-21445CA0790D}"/>
                </a:ext>
              </a:extLst>
            </p:cNvPr>
            <p:cNvSpPr/>
            <p:nvPr/>
          </p:nvSpPr>
          <p:spPr>
            <a:xfrm>
              <a:off x="7927675" y="4197249"/>
              <a:ext cx="646798" cy="594974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DCI1</a:t>
              </a:r>
              <a:endParaRPr lang="zh-CN" altLang="en-US" sz="1600" dirty="0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24172DC6-1D4E-8646-F313-E1C8A57D52B4}"/>
                </a:ext>
              </a:extLst>
            </p:cNvPr>
            <p:cNvSpPr/>
            <p:nvPr/>
          </p:nvSpPr>
          <p:spPr>
            <a:xfrm>
              <a:off x="7927675" y="5399013"/>
              <a:ext cx="646798" cy="594974"/>
            </a:xfrm>
            <a:prstGeom prst="round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DCI2</a:t>
              </a:r>
              <a:endParaRPr lang="zh-CN" altLang="en-US" sz="1600" dirty="0"/>
            </a:p>
          </p:txBody>
        </p:sp>
        <p:sp>
          <p:nvSpPr>
            <p:cNvPr id="12" name="箭头: 右 11">
              <a:extLst>
                <a:ext uri="{FF2B5EF4-FFF2-40B4-BE49-F238E27FC236}">
                  <a16:creationId xmlns:a16="http://schemas.microsoft.com/office/drawing/2014/main" id="{359DD126-3860-5C51-9A04-1A57CB6582FC}"/>
                </a:ext>
              </a:extLst>
            </p:cNvPr>
            <p:cNvSpPr/>
            <p:nvPr/>
          </p:nvSpPr>
          <p:spPr>
            <a:xfrm>
              <a:off x="8700237" y="4456424"/>
              <a:ext cx="379562" cy="208493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" name="箭头: 右 13">
              <a:extLst>
                <a:ext uri="{FF2B5EF4-FFF2-40B4-BE49-F238E27FC236}">
                  <a16:creationId xmlns:a16="http://schemas.microsoft.com/office/drawing/2014/main" id="{938762E3-355B-ACDC-66B7-D1397422E3DA}"/>
                </a:ext>
              </a:extLst>
            </p:cNvPr>
            <p:cNvSpPr/>
            <p:nvPr/>
          </p:nvSpPr>
          <p:spPr>
            <a:xfrm>
              <a:off x="8735316" y="5648862"/>
              <a:ext cx="379562" cy="208493"/>
            </a:xfrm>
            <a:prstGeom prst="rightArrow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587CE6E-4765-2000-D2F5-DDCE95E5E21E}"/>
                </a:ext>
              </a:extLst>
            </p:cNvPr>
            <p:cNvSpPr/>
            <p:nvPr/>
          </p:nvSpPr>
          <p:spPr>
            <a:xfrm>
              <a:off x="9195899" y="4229256"/>
              <a:ext cx="1053740" cy="594974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PDSCH/PUSCH1</a:t>
              </a:r>
              <a:endParaRPr lang="zh-CN" altLang="en-US" sz="1600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B73A98A4-83BA-06EA-6569-0223DAE51099}"/>
                </a:ext>
              </a:extLst>
            </p:cNvPr>
            <p:cNvSpPr/>
            <p:nvPr/>
          </p:nvSpPr>
          <p:spPr>
            <a:xfrm>
              <a:off x="9185803" y="5410266"/>
              <a:ext cx="1053740" cy="594974"/>
            </a:xfrm>
            <a:prstGeom prst="round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PDSCH/PUSCH2</a:t>
              </a:r>
              <a:endParaRPr lang="zh-CN" altLang="en-US" sz="1600" dirty="0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2C7DD01-A5B8-DC10-1596-473445375516}"/>
              </a:ext>
            </a:extLst>
          </p:cNvPr>
          <p:cNvSpPr/>
          <p:nvPr/>
        </p:nvSpPr>
        <p:spPr>
          <a:xfrm>
            <a:off x="9749929" y="4644583"/>
            <a:ext cx="585187" cy="580990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DCI</a:t>
            </a:r>
            <a:endParaRPr lang="zh-CN" altLang="en-US" sz="1600" dirty="0"/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BB38E2A3-97C7-81CA-37AE-7F1F48090173}"/>
              </a:ext>
            </a:extLst>
          </p:cNvPr>
          <p:cNvSpPr/>
          <p:nvPr/>
        </p:nvSpPr>
        <p:spPr>
          <a:xfrm rot="20111836">
            <a:off x="10429065" y="4542787"/>
            <a:ext cx="343406" cy="20359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4EF04264-65AE-6B27-C5A5-E058EF4F37B1}"/>
              </a:ext>
            </a:extLst>
          </p:cNvPr>
          <p:cNvSpPr/>
          <p:nvPr/>
        </p:nvSpPr>
        <p:spPr>
          <a:xfrm rot="1715666">
            <a:off x="10382964" y="5248655"/>
            <a:ext cx="343406" cy="203593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D51F867-0293-243C-F2D7-66254CC687CA}"/>
              </a:ext>
            </a:extLst>
          </p:cNvPr>
          <p:cNvSpPr/>
          <p:nvPr/>
        </p:nvSpPr>
        <p:spPr>
          <a:xfrm>
            <a:off x="10866422" y="4196392"/>
            <a:ext cx="953365" cy="5809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PDSCH/PUSCH1</a:t>
            </a:r>
            <a:endParaRPr lang="zh-CN" altLang="en-US" sz="1600" dirty="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F4F5580-43CF-4399-CA04-6DF5776521E5}"/>
              </a:ext>
            </a:extLst>
          </p:cNvPr>
          <p:cNvSpPr/>
          <p:nvPr/>
        </p:nvSpPr>
        <p:spPr>
          <a:xfrm>
            <a:off x="10866422" y="5354749"/>
            <a:ext cx="953365" cy="580990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PDSCH/PUSCH2</a:t>
            </a:r>
            <a:endParaRPr lang="zh-CN" altLang="en-US" sz="1600" dirty="0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F540475-D00C-20C0-C62F-F00521E1C004}"/>
              </a:ext>
            </a:extLst>
          </p:cNvPr>
          <p:cNvSpPr/>
          <p:nvPr/>
        </p:nvSpPr>
        <p:spPr>
          <a:xfrm rot="16200000" flipV="1">
            <a:off x="8369523" y="4838147"/>
            <a:ext cx="2056512" cy="301159"/>
          </a:xfrm>
          <a:custGeom>
            <a:avLst/>
            <a:gdLst>
              <a:gd name="connsiteX0" fmla="*/ 0 w 578876"/>
              <a:gd name="connsiteY0" fmla="*/ 4648025 h 4648025"/>
              <a:gd name="connsiteX1" fmla="*/ 289438 w 578876"/>
              <a:gd name="connsiteY1" fmla="*/ 0 h 4648025"/>
              <a:gd name="connsiteX2" fmla="*/ 578876 w 578876"/>
              <a:gd name="connsiteY2" fmla="*/ 4648025 h 4648025"/>
              <a:gd name="connsiteX3" fmla="*/ 0 w 578876"/>
              <a:gd name="connsiteY3" fmla="*/ 4648025 h 4648025"/>
              <a:gd name="connsiteX0-1" fmla="*/ 0 w 578876"/>
              <a:gd name="connsiteY0-2" fmla="*/ 4648025 h 4648025"/>
              <a:gd name="connsiteX1-3" fmla="*/ 289438 w 578876"/>
              <a:gd name="connsiteY1-4" fmla="*/ 0 h 4648025"/>
              <a:gd name="connsiteX2-5" fmla="*/ 578876 w 578876"/>
              <a:gd name="connsiteY2-6" fmla="*/ 4648025 h 4648025"/>
              <a:gd name="connsiteX3-7" fmla="*/ 0 w 578876"/>
              <a:gd name="connsiteY3-8" fmla="*/ 4648025 h 4648025"/>
              <a:gd name="connsiteX0-9" fmla="*/ 0 w 578876"/>
              <a:gd name="connsiteY0-10" fmla="*/ 4648025 h 4648025"/>
              <a:gd name="connsiteX1-11" fmla="*/ 289438 w 578876"/>
              <a:gd name="connsiteY1-12" fmla="*/ 0 h 4648025"/>
              <a:gd name="connsiteX2-13" fmla="*/ 578876 w 578876"/>
              <a:gd name="connsiteY2-14" fmla="*/ 4648025 h 4648025"/>
              <a:gd name="connsiteX3-15" fmla="*/ 0 w 578876"/>
              <a:gd name="connsiteY3-16" fmla="*/ 4648025 h 4648025"/>
              <a:gd name="connsiteX0-17" fmla="*/ 0 w 578876"/>
              <a:gd name="connsiteY0-18" fmla="*/ 4648025 h 4648025"/>
              <a:gd name="connsiteX1-19" fmla="*/ 289438 w 578876"/>
              <a:gd name="connsiteY1-20" fmla="*/ 0 h 4648025"/>
              <a:gd name="connsiteX2-21" fmla="*/ 578876 w 578876"/>
              <a:gd name="connsiteY2-22" fmla="*/ 4648025 h 4648025"/>
              <a:gd name="connsiteX3-23" fmla="*/ 0 w 578876"/>
              <a:gd name="connsiteY3-24" fmla="*/ 4648025 h 4648025"/>
              <a:gd name="connsiteX0-25" fmla="*/ 0 w 578876"/>
              <a:gd name="connsiteY0-26" fmla="*/ 4648025 h 4648025"/>
              <a:gd name="connsiteX1-27" fmla="*/ 289438 w 578876"/>
              <a:gd name="connsiteY1-28" fmla="*/ 0 h 4648025"/>
              <a:gd name="connsiteX2-29" fmla="*/ 578876 w 578876"/>
              <a:gd name="connsiteY2-30" fmla="*/ 4648025 h 4648025"/>
              <a:gd name="connsiteX3-31" fmla="*/ 0 w 578876"/>
              <a:gd name="connsiteY3-32" fmla="*/ 4648025 h 4648025"/>
              <a:gd name="connsiteX0-33" fmla="*/ 0 w 578876"/>
              <a:gd name="connsiteY0-34" fmla="*/ 4648025 h 4648025"/>
              <a:gd name="connsiteX1-35" fmla="*/ 289438 w 578876"/>
              <a:gd name="connsiteY1-36" fmla="*/ 0 h 4648025"/>
              <a:gd name="connsiteX2-37" fmla="*/ 578876 w 578876"/>
              <a:gd name="connsiteY2-38" fmla="*/ 4648025 h 4648025"/>
              <a:gd name="connsiteX3-39" fmla="*/ 0 w 578876"/>
              <a:gd name="connsiteY3-40" fmla="*/ 4648025 h 4648025"/>
              <a:gd name="connsiteX0-41" fmla="*/ 0 w 578876"/>
              <a:gd name="connsiteY0-42" fmla="*/ 4648025 h 4648025"/>
              <a:gd name="connsiteX1-43" fmla="*/ 289438 w 578876"/>
              <a:gd name="connsiteY1-44" fmla="*/ 0 h 4648025"/>
              <a:gd name="connsiteX2-45" fmla="*/ 578876 w 578876"/>
              <a:gd name="connsiteY2-46" fmla="*/ 4648025 h 4648025"/>
              <a:gd name="connsiteX3-47" fmla="*/ 0 w 578876"/>
              <a:gd name="connsiteY3-48" fmla="*/ 4648025 h 4648025"/>
              <a:gd name="connsiteX0-49" fmla="*/ 0 w 578876"/>
              <a:gd name="connsiteY0-50" fmla="*/ 4648025 h 4648025"/>
              <a:gd name="connsiteX1-51" fmla="*/ 289438 w 578876"/>
              <a:gd name="connsiteY1-52" fmla="*/ 0 h 4648025"/>
              <a:gd name="connsiteX2-53" fmla="*/ 578876 w 578876"/>
              <a:gd name="connsiteY2-54" fmla="*/ 4648025 h 4648025"/>
              <a:gd name="connsiteX3-55" fmla="*/ 0 w 578876"/>
              <a:gd name="connsiteY3-56" fmla="*/ 4648025 h 4648025"/>
              <a:gd name="connsiteX0-57" fmla="*/ 0 w 578876"/>
              <a:gd name="connsiteY0-58" fmla="*/ 4648025 h 4648025"/>
              <a:gd name="connsiteX1-59" fmla="*/ 289438 w 578876"/>
              <a:gd name="connsiteY1-60" fmla="*/ 0 h 4648025"/>
              <a:gd name="connsiteX2-61" fmla="*/ 578876 w 578876"/>
              <a:gd name="connsiteY2-62" fmla="*/ 4648025 h 4648025"/>
              <a:gd name="connsiteX3-63" fmla="*/ 0 w 578876"/>
              <a:gd name="connsiteY3-64" fmla="*/ 4648025 h 4648025"/>
              <a:gd name="connsiteX0-65" fmla="*/ 0 w 578876"/>
              <a:gd name="connsiteY0-66" fmla="*/ 4648025 h 4648025"/>
              <a:gd name="connsiteX1-67" fmla="*/ 289438 w 578876"/>
              <a:gd name="connsiteY1-68" fmla="*/ 0 h 4648025"/>
              <a:gd name="connsiteX2-69" fmla="*/ 578876 w 578876"/>
              <a:gd name="connsiteY2-70" fmla="*/ 4648025 h 4648025"/>
              <a:gd name="connsiteX3-71" fmla="*/ 0 w 578876"/>
              <a:gd name="connsiteY3-72" fmla="*/ 4648025 h 4648025"/>
              <a:gd name="connsiteX0-73" fmla="*/ 0 w 578876"/>
              <a:gd name="connsiteY0-74" fmla="*/ 4648025 h 4648025"/>
              <a:gd name="connsiteX1-75" fmla="*/ 289438 w 578876"/>
              <a:gd name="connsiteY1-76" fmla="*/ 0 h 4648025"/>
              <a:gd name="connsiteX2-77" fmla="*/ 578876 w 578876"/>
              <a:gd name="connsiteY2-78" fmla="*/ 4648025 h 4648025"/>
              <a:gd name="connsiteX3-79" fmla="*/ 0 w 578876"/>
              <a:gd name="connsiteY3-80" fmla="*/ 4648025 h 4648025"/>
              <a:gd name="connsiteX0-81" fmla="*/ 0 w 578876"/>
              <a:gd name="connsiteY0-82" fmla="*/ 4648025 h 4648025"/>
              <a:gd name="connsiteX1-83" fmla="*/ 289438 w 578876"/>
              <a:gd name="connsiteY1-84" fmla="*/ 0 h 4648025"/>
              <a:gd name="connsiteX2-85" fmla="*/ 578876 w 578876"/>
              <a:gd name="connsiteY2-86" fmla="*/ 4648025 h 4648025"/>
              <a:gd name="connsiteX3-87" fmla="*/ 0 w 578876"/>
              <a:gd name="connsiteY3-88" fmla="*/ 4648025 h 4648025"/>
              <a:gd name="connsiteX0-89" fmla="*/ 0 w 578876"/>
              <a:gd name="connsiteY0-90" fmla="*/ 4648025 h 4648025"/>
              <a:gd name="connsiteX1-91" fmla="*/ 289438 w 578876"/>
              <a:gd name="connsiteY1-92" fmla="*/ 0 h 4648025"/>
              <a:gd name="connsiteX2-93" fmla="*/ 578876 w 578876"/>
              <a:gd name="connsiteY2-94" fmla="*/ 4648025 h 4648025"/>
              <a:gd name="connsiteX3-95" fmla="*/ 0 w 578876"/>
              <a:gd name="connsiteY3-96" fmla="*/ 4648025 h 4648025"/>
              <a:gd name="connsiteX0-97" fmla="*/ 0 w 578876"/>
              <a:gd name="connsiteY0-98" fmla="*/ 4648025 h 4648025"/>
              <a:gd name="connsiteX1-99" fmla="*/ 289438 w 578876"/>
              <a:gd name="connsiteY1-100" fmla="*/ 0 h 4648025"/>
              <a:gd name="connsiteX2-101" fmla="*/ 578876 w 578876"/>
              <a:gd name="connsiteY2-102" fmla="*/ 4648025 h 4648025"/>
              <a:gd name="connsiteX3-103" fmla="*/ 0 w 578876"/>
              <a:gd name="connsiteY3-104" fmla="*/ 4648025 h 4648025"/>
              <a:gd name="connsiteX0-105" fmla="*/ 0 w 578876"/>
              <a:gd name="connsiteY0-106" fmla="*/ 4648025 h 4648025"/>
              <a:gd name="connsiteX1-107" fmla="*/ 289438 w 578876"/>
              <a:gd name="connsiteY1-108" fmla="*/ 0 h 4648025"/>
              <a:gd name="connsiteX2-109" fmla="*/ 578876 w 578876"/>
              <a:gd name="connsiteY2-110" fmla="*/ 4648025 h 4648025"/>
              <a:gd name="connsiteX3-111" fmla="*/ 0 w 578876"/>
              <a:gd name="connsiteY3-112" fmla="*/ 4648025 h 4648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8876" h="4648025">
                <a:moveTo>
                  <a:pt x="0" y="4648025"/>
                </a:moveTo>
                <a:cubicBezTo>
                  <a:pt x="162866" y="3047883"/>
                  <a:pt x="238853" y="1866842"/>
                  <a:pt x="289438" y="0"/>
                </a:cubicBezTo>
                <a:cubicBezTo>
                  <a:pt x="343197" y="1879542"/>
                  <a:pt x="403887" y="3035183"/>
                  <a:pt x="578876" y="4648025"/>
                </a:cubicBezTo>
                <a:lnTo>
                  <a:pt x="0" y="4648025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0"/>
                </a:srgbClr>
              </a:gs>
              <a:gs pos="96842">
                <a:srgbClr val="0070C0"/>
              </a:gs>
              <a:gs pos="46000">
                <a:srgbClr val="00B0F0">
                  <a:alpha val="4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76705">
              <a:defRPr/>
            </a:pPr>
            <a:endParaRPr lang="zh-CN" altLang="en-US" sz="164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F8E7A6-8F55-E510-21DC-51C205B01CB5}"/>
              </a:ext>
            </a:extLst>
          </p:cNvPr>
          <p:cNvSpPr txBox="1"/>
          <p:nvPr/>
        </p:nvSpPr>
        <p:spPr>
          <a:xfrm>
            <a:off x="6269739" y="1182293"/>
            <a:ext cx="5370926" cy="2305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>
              <a:lnSpc>
                <a:spcPct val="110000"/>
              </a:lnSpc>
              <a:spcBef>
                <a:spcPts val="750"/>
              </a:spcBef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Per UE independent PDCCH assignment and scheduling cannot support fast service switching across UEs for URLLC scenarios in order to fulfil super high reliability and low latency</a:t>
            </a:r>
          </a:p>
          <a:p>
            <a:pPr marL="342900" lvl="1" indent="-342900">
              <a:lnSpc>
                <a:spcPct val="110000"/>
              </a:lnSpc>
              <a:spcBef>
                <a:spcPts val="750"/>
              </a:spcBef>
              <a:buFontTx/>
              <a:buChar char="-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Limitation of PDCCH capacity to schedule massive number of UEs,  for scenarios such as gathering places for big show or hot tourist attractions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dirty="0"/>
              <a:t>Objectives 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97762" y="1400614"/>
            <a:ext cx="11487533" cy="230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-285750" algn="l" defTabSz="914400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GB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Specify inter-</a:t>
            </a:r>
            <a:r>
              <a:rPr lang="en-GB" altLang="zh-CN" kern="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GB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indirect path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addition/release/change [RAN2, RAN3]</a:t>
            </a:r>
          </a:p>
          <a:p>
            <a:pPr marL="0" lvl="1" indent="-285750" algn="l" defTabSz="914400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GB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Specify mechanisms to enhance mobility for UE aggregation for inter-</a:t>
            </a:r>
            <a:r>
              <a:rPr lang="en-GB" altLang="zh-CN" kern="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GB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scenarios, e.g., direct path switching, indirect path switching and group handover  [RAN2, RAN3]</a:t>
            </a:r>
            <a:endParaRPr lang="zh-CN" altLang="zh-CN" kern="0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1" indent="-285750" defTabSz="9144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kern="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XnAP</a:t>
            </a:r>
            <a:r>
              <a:rPr lang="en-US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enhancements, 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UE context management and data forwarding [RAN3]</a:t>
            </a:r>
          </a:p>
          <a:p>
            <a:pPr marL="0" lvl="1" indent="-285750" defTabSz="9144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Specify multi-UE single-PUSCH/PDSCH scheduling with a single DCI [RAN1, RAN2]</a:t>
            </a:r>
          </a:p>
          <a:p>
            <a:pPr marL="0" lvl="1" indent="-285750" defTabSz="9144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kern="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Specify multi-UE multi-PUSCH/PDSCH scheduling with a single DCI [RAN1, RAN2]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98371" y="2180529"/>
            <a:ext cx="5203371" cy="149014"/>
          </a:xfrm>
        </p:spPr>
        <p:txBody>
          <a:bodyPr>
            <a:noAutofit/>
          </a:bodyPr>
          <a:lstStyle/>
          <a:p>
            <a:pPr algn="ctr"/>
            <a:r>
              <a:rPr lang="en-US" altLang="zh-CN" sz="8000" dirty="0"/>
              <a:t>Thanks</a:t>
            </a:r>
            <a:endParaRPr lang="zh-CN" altLang="en-US" sz="8000" dirty="0"/>
          </a:p>
        </p:txBody>
      </p:sp>
    </p:spTree>
    <p:extLst>
      <p:ext uri="{BB962C8B-B14F-4D97-AF65-F5344CB8AC3E}">
        <p14:creationId xmlns:p14="http://schemas.microsoft.com/office/powerpoint/2010/main" val="42425609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264</Words>
  <Application>Microsoft Office PowerPoint</Application>
  <PresentationFormat>宽屏</PresentationFormat>
  <Paragraphs>29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等线</vt:lpstr>
      <vt:lpstr>方正黑体简体</vt:lpstr>
      <vt:lpstr>黑体</vt:lpstr>
      <vt:lpstr>微软雅黑</vt:lpstr>
      <vt:lpstr>Arial</vt:lpstr>
      <vt:lpstr>Calibri</vt:lpstr>
      <vt:lpstr>Calibri Light</vt:lpstr>
      <vt:lpstr>Times New Roman</vt:lpstr>
      <vt:lpstr>Office Theme</vt:lpstr>
      <vt:lpstr>1_Office Theme</vt:lpstr>
      <vt:lpstr>1_Office 佈景主題</vt:lpstr>
      <vt:lpstr>2_Office Theme</vt:lpstr>
      <vt:lpstr>3_Office Theme</vt:lpstr>
      <vt:lpstr>Views on UE aggregation for Rel-20   CMCC </vt:lpstr>
      <vt:lpstr>Motivation </vt:lpstr>
      <vt:lpstr>Objectives 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CMCC</cp:lastModifiedBy>
  <cp:revision>7283</cp:revision>
  <cp:lastPrinted>2024-09-28T04:50:00Z</cp:lastPrinted>
  <dcterms:created xsi:type="dcterms:W3CDTF">2024-09-28T04:50:00Z</dcterms:created>
  <dcterms:modified xsi:type="dcterms:W3CDTF">2024-12-02T13:47:26Z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2052-12.8.2.18205</vt:lpwstr>
  </property>
  <property fmtid="{D5CDD505-2E9C-101B-9397-08002B2CF9AE}" pid="3" name="ICV">
    <vt:lpwstr>2F90F092743141B29D672D36BE9300EA_12</vt:lpwstr>
  </property>
</Properties>
</file>