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32" r:id="rId6"/>
    <p:sldId id="1133" r:id="rId7"/>
    <p:sldId id="1174" r:id="rId8"/>
    <p:sldId id="1175" r:id="rId9"/>
    <p:sldId id="1176" r:id="rId10"/>
    <p:sldId id="1169" r:id="rId11"/>
    <p:sldId id="1173" r:id="rId12"/>
    <p:sldId id="1138" r:id="rId13"/>
    <p:sldId id="1148" r:id="rId14"/>
    <p:sldId id="1170" r:id="rId15"/>
    <p:sldId id="1167" r:id="rId16"/>
    <p:sldId id="1166" r:id="rId17"/>
    <p:sldId id="1140" r:id="rId18"/>
    <p:sldId id="1177" r:id="rId19"/>
    <p:sldId id="1135" r:id="rId20"/>
    <p:sldId id="1143" r:id="rId21"/>
    <p:sldId id="1142" r:id="rId22"/>
    <p:sldId id="1181" r:id="rId23"/>
    <p:sldId id="1179" r:id="rId24"/>
    <p:sldId id="1178" r:id="rId25"/>
    <p:sldId id="1180" r:id="rId26"/>
    <p:sldId id="1182" r:id="rId27"/>
    <p:sldId id="1149" r:id="rId28"/>
    <p:sldId id="1168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575" autoAdjust="0"/>
  </p:normalViewPr>
  <p:slideViewPr>
    <p:cSldViewPr snapToGrid="0">
      <p:cViewPr varScale="1">
        <p:scale>
          <a:sx n="82" d="100"/>
          <a:sy n="82" d="100"/>
        </p:scale>
        <p:origin x="874" y="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 dirty="0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121bis-e</c:v>
                </c:pt>
                <c:pt idx="1">
                  <c:v>122</c:v>
                </c:pt>
                <c:pt idx="2">
                  <c:v>123</c:v>
                </c:pt>
                <c:pt idx="3">
                  <c:v>123bis</c:v>
                </c:pt>
                <c:pt idx="4">
                  <c:v>124</c:v>
                </c:pt>
                <c:pt idx="5">
                  <c:v>125</c:v>
                </c:pt>
                <c:pt idx="6">
                  <c:v>125bis</c:v>
                </c:pt>
                <c:pt idx="7">
                  <c:v>126</c:v>
                </c:pt>
                <c:pt idx="8">
                  <c:v>127</c:v>
                </c:pt>
                <c:pt idx="9">
                  <c:v>127bis</c:v>
                </c:pt>
                <c:pt idx="10">
                  <c:v>128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570</c:v>
                </c:pt>
                <c:pt idx="1">
                  <c:v>491</c:v>
                </c:pt>
                <c:pt idx="2">
                  <c:v>523</c:v>
                </c:pt>
                <c:pt idx="3">
                  <c:v>333</c:v>
                </c:pt>
                <c:pt idx="4">
                  <c:v>389</c:v>
                </c:pt>
                <c:pt idx="5">
                  <c:v>418</c:v>
                </c:pt>
                <c:pt idx="6">
                  <c:v>363</c:v>
                </c:pt>
                <c:pt idx="7">
                  <c:v>447</c:v>
                </c:pt>
                <c:pt idx="8">
                  <c:v>455</c:v>
                </c:pt>
                <c:pt idx="9">
                  <c:v>410</c:v>
                </c:pt>
                <c:pt idx="10">
                  <c:v>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121bis-e</c:v>
                </c:pt>
                <c:pt idx="1">
                  <c:v>122</c:v>
                </c:pt>
                <c:pt idx="2">
                  <c:v>123</c:v>
                </c:pt>
                <c:pt idx="3">
                  <c:v>123bis</c:v>
                </c:pt>
                <c:pt idx="4">
                  <c:v>124</c:v>
                </c:pt>
                <c:pt idx="5">
                  <c:v>125</c:v>
                </c:pt>
                <c:pt idx="6">
                  <c:v>125bis</c:v>
                </c:pt>
                <c:pt idx="7">
                  <c:v>126</c:v>
                </c:pt>
                <c:pt idx="8">
                  <c:v>127</c:v>
                </c:pt>
                <c:pt idx="9">
                  <c:v>127bis</c:v>
                </c:pt>
                <c:pt idx="10">
                  <c:v>128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2087</c:v>
                </c:pt>
                <c:pt idx="1">
                  <c:v>2288</c:v>
                </c:pt>
                <c:pt idx="2">
                  <c:v>2269</c:v>
                </c:pt>
                <c:pt idx="3">
                  <c:v>2098</c:v>
                </c:pt>
                <c:pt idx="4">
                  <c:v>2369</c:v>
                </c:pt>
                <c:pt idx="5">
                  <c:v>2045</c:v>
                </c:pt>
                <c:pt idx="6">
                  <c:v>1813</c:v>
                </c:pt>
                <c:pt idx="7">
                  <c:v>1993</c:v>
                </c:pt>
                <c:pt idx="8">
                  <c:v>1620</c:v>
                </c:pt>
                <c:pt idx="9">
                  <c:v>1461</c:v>
                </c:pt>
                <c:pt idx="10">
                  <c:v>1716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413" b="1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3572908464566928"/>
          <c:h val="0.82301238286638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Sheet1!$A$2:$A$11</c:f>
              <c:strCache>
                <c:ptCount val="10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  <c:pt idx="9">
                  <c:v>128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49</c:v>
                </c:pt>
                <c:pt idx="1">
                  <c:v>36</c:v>
                </c:pt>
                <c:pt idx="2">
                  <c:v>32</c:v>
                </c:pt>
                <c:pt idx="3">
                  <c:v>43</c:v>
                </c:pt>
                <c:pt idx="4">
                  <c:v>26</c:v>
                </c:pt>
                <c:pt idx="5">
                  <c:v>24</c:v>
                </c:pt>
                <c:pt idx="6">
                  <c:v>15</c:v>
                </c:pt>
                <c:pt idx="7">
                  <c:v>26</c:v>
                </c:pt>
                <c:pt idx="8">
                  <c:v>14</c:v>
                </c:pt>
                <c:pt idx="9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Sheet1!$A$2:$A$11</c:f>
              <c:strCache>
                <c:ptCount val="10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  <c:pt idx="9">
                  <c:v>128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140</c:v>
                </c:pt>
                <c:pt idx="1">
                  <c:v>131</c:v>
                </c:pt>
                <c:pt idx="2">
                  <c:v>136</c:v>
                </c:pt>
                <c:pt idx="3">
                  <c:v>157</c:v>
                </c:pt>
                <c:pt idx="4">
                  <c:v>64</c:v>
                </c:pt>
                <c:pt idx="5">
                  <c:v>93</c:v>
                </c:pt>
                <c:pt idx="6">
                  <c:v>46</c:v>
                </c:pt>
                <c:pt idx="7">
                  <c:v>56</c:v>
                </c:pt>
                <c:pt idx="8">
                  <c:v>27</c:v>
                </c:pt>
                <c:pt idx="9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59-4555-BB2A-64A0A6BDD11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59-4555-BB2A-64A0A6BDD11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59-4555-BB2A-64A0A6BDD11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59-4555-BB2A-64A0A6BDD11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59-4555-BB2A-64A0A6BDD11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59-4555-BB2A-64A0A6BDD11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102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735-4F56-B7E4-0F6ECF60BCB2}"/>
                </c:ext>
              </c:extLst>
            </c:dLbl>
            <c:spPr>
              <a:noFill/>
              <a:ln w="25251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1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119-e</c:v>
                </c:pt>
                <c:pt idx="1">
                  <c:v>120</c:v>
                </c:pt>
                <c:pt idx="2">
                  <c:v>121</c:v>
                </c:pt>
                <c:pt idx="3">
                  <c:v>122</c:v>
                </c:pt>
                <c:pt idx="4">
                  <c:v>123</c:v>
                </c:pt>
                <c:pt idx="5">
                  <c:v>124</c:v>
                </c:pt>
                <c:pt idx="6">
                  <c:v>125</c:v>
                </c:pt>
                <c:pt idx="7">
                  <c:v>126</c:v>
                </c:pt>
                <c:pt idx="8">
                  <c:v>127</c:v>
                </c:pt>
                <c:pt idx="9">
                  <c:v>128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162</c:v>
                </c:pt>
                <c:pt idx="6">
                  <c:v>183</c:v>
                </c:pt>
                <c:pt idx="7">
                  <c:v>188</c:v>
                </c:pt>
                <c:pt idx="8">
                  <c:v>103</c:v>
                </c:pt>
                <c:pt idx="9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b"/>
      <c:layout>
        <c:manualLayout>
          <c:xMode val="edge"/>
          <c:yMode val="edge"/>
          <c:x val="0.20097378452693412"/>
          <c:y val="0.15515136079688152"/>
          <c:w val="0.45693163354580679"/>
          <c:h val="6.8627176319941141E-2"/>
        </c:manualLayout>
      </c:layout>
      <c:overlay val="0"/>
      <c:spPr>
        <a:noFill/>
        <a:ln w="25251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1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12/9/2024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12/9/2024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 dirty="0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09/12/2024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42349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tsg_ran/TSG_RAN/TSGR_105/Info_for_workplan/revised_WID_41/RAN2_5/RP-241771.zip" TargetMode="External"/><Relationship Id="rId12" Type="http://schemas.openxmlformats.org/officeDocument/2006/relationships/hyperlink" Target="https://www.3gpp.org/ftp/tsg_ran/TSG_RAN/TSGR_104/Info_for_workplan/revised_WID_48/RAN2_5/RP-2409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TSG_RAN/TSGR_105/Info_for_workplan/revised_WID_41/RAN2_5/RP-241789.zip" TargetMode="External"/><Relationship Id="rId11" Type="http://schemas.openxmlformats.org/officeDocument/2006/relationships/hyperlink" Target="https://www.3gpp.org/ftp/Information/WI_Sheet/RP-242397.zip" TargetMode="External"/><Relationship Id="rId5" Type="http://schemas.openxmlformats.org/officeDocument/2006/relationships/hyperlink" Target="https://www.3gpp.org/ftp/Information/WI_Sheet/RP-242356.zip" TargetMode="External"/><Relationship Id="rId10" Type="http://schemas.openxmlformats.org/officeDocument/2006/relationships/hyperlink" Target="https://www.3gpp.org/ftp/Information/WI_Sheet/RP-242414.zip" TargetMode="External"/><Relationship Id="rId4" Type="http://schemas.openxmlformats.org/officeDocument/2006/relationships/hyperlink" Target="https://www.3gpp.org/ftp/Information/WI_Sheet/RP-242393.zip" TargetMode="External"/><Relationship Id="rId9" Type="http://schemas.openxmlformats.org/officeDocument/2006/relationships/hyperlink" Target="https://www.3gpp.org/ftp/Information/WI_Sheet/RP-242413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106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227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cs typeface="Arial" panose="020B0604020202020204" pitchFamily="34" charset="0"/>
              </a:rPr>
              <a:t>RP-242420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Workload and number of CRs decreased compared to previous meeting, but load still remains high</a:t>
            </a:r>
          </a:p>
          <a:p>
            <a:pPr marL="739815" lvl="1" indent="-341313"/>
            <a:r>
              <a:rPr lang="en-US" altLang="en-US" sz="1600" dirty="0"/>
              <a:t>200 CR agreed for Rel-18 </a:t>
            </a:r>
          </a:p>
          <a:p>
            <a:pPr marL="739815" lvl="1" indent="-341313"/>
            <a:r>
              <a:rPr lang="en-US" altLang="en-US" sz="1600" dirty="0"/>
              <a:t>No ASN.1 NBC RRC CR </a:t>
            </a:r>
          </a:p>
          <a:p>
            <a:pPr marL="341313" indent="-341313"/>
            <a:r>
              <a:rPr lang="en-US" altLang="en-US" sz="2200" b="1" dirty="0"/>
              <a:t>NBC CR </a:t>
            </a:r>
            <a:r>
              <a:rPr lang="en-US" altLang="en-US" sz="2200" dirty="0"/>
              <a:t>– Functional NBC </a:t>
            </a:r>
          </a:p>
          <a:p>
            <a:pPr marL="739815" lvl="1" indent="-341313"/>
            <a:r>
              <a:rPr lang="en-US" sz="16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IDC feature </a:t>
            </a: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This CR is mandatory to implement for UEs and networks supporting IDC enhancements for NR and MR-DC.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39865" lvl="2" indent="-341313"/>
            <a:r>
              <a:rPr lang="en-US" altLang="en-US" sz="1000" dirty="0"/>
              <a:t>R2-2411080	Correction on the </a:t>
            </a:r>
            <a:r>
              <a:rPr lang="en-US" altLang="en-US" sz="1000" dirty="0" err="1"/>
              <a:t>idc</a:t>
            </a:r>
            <a:r>
              <a:rPr lang="en-US" altLang="en-US" sz="1000" dirty="0"/>
              <a:t>-TDM-</a:t>
            </a:r>
            <a:r>
              <a:rPr lang="en-US" altLang="en-US" sz="1000" dirty="0" err="1"/>
              <a:t>AssistanceConfig</a:t>
            </a:r>
            <a:r>
              <a:rPr lang="en-US" altLang="en-US" sz="1000" dirty="0"/>
              <a:t>	Huawei, </a:t>
            </a:r>
            <a:r>
              <a:rPr lang="en-US" altLang="en-US" sz="1000" dirty="0" err="1"/>
              <a:t>HiSilicon</a:t>
            </a:r>
            <a:r>
              <a:rPr lang="en-US" altLang="en-US" sz="1000" dirty="0"/>
              <a:t>, Xiaomi, Nokia, Intel Corporation, Ericsson, Apple, Samsung	CR	Rel-18	38.331	18.3.0	5062	2    F	</a:t>
            </a:r>
            <a:r>
              <a:rPr lang="en-US" altLang="en-US" sz="1000" dirty="0" err="1"/>
              <a:t>NR_IDC_enh</a:t>
            </a:r>
            <a:r>
              <a:rPr lang="en-US" altLang="en-US" sz="1000" dirty="0"/>
              <a:t>-Core	</a:t>
            </a:r>
          </a:p>
          <a:p>
            <a:pPr marL="739815" lvl="1" indent="-341313"/>
            <a:r>
              <a:rPr lang="en-US" altLang="en-US" sz="1600" u="sng" dirty="0"/>
              <a:t>Positioning feature </a:t>
            </a:r>
            <a:r>
              <a:rPr lang="en-US" altLang="en-US" sz="1600" dirty="0"/>
              <a:t>- This CR is considered mandatory for Positioning SRS bandwidth aggregation in RRC_INACTIVE with or without validity area.</a:t>
            </a:r>
          </a:p>
          <a:p>
            <a:pPr marL="1139865" lvl="2" indent="-341313"/>
            <a:r>
              <a:rPr lang="en-US" altLang="en-US" sz="1000" dirty="0"/>
              <a:t>R2-2411189   Correction for positioning SRS CA in RRC_INACTIVE   Huawei, </a:t>
            </a:r>
            <a:r>
              <a:rPr lang="en-US" altLang="en-US" sz="1000" dirty="0" err="1"/>
              <a:t>HiSilicon</a:t>
            </a:r>
            <a:r>
              <a:rPr lang="en-US" altLang="en-US" sz="1000" dirty="0"/>
              <a:t>, Ericsson, Samsung    CR       Rel-18   38.331  18.3.0   5150     1          F          NR_pos_enh2 </a:t>
            </a:r>
            <a:r>
              <a:rPr lang="en-US" altLang="en-US" sz="800" dirty="0"/>
              <a:t>	</a:t>
            </a: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Rel-19 RAN2 Led WID/SIDs</a:t>
            </a:r>
            <a:endParaRPr lang="en-US" altLang="en-US" dirty="0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6389"/>
              </p:ext>
            </p:extLst>
          </p:nvPr>
        </p:nvGraphicFramePr>
        <p:xfrm>
          <a:off x="422275" y="1477963"/>
          <a:ext cx="8493125" cy="329864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2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</a:t>
                      </a:r>
                      <a:r>
                        <a:rPr lang="en-GB" sz="800" err="1"/>
                        <a:t>yyyy</a:t>
                      </a:r>
                      <a:r>
                        <a:rPr lang="en-GB" sz="800"/>
                        <a:t>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RP-242393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RP-242356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RP-241789</a:t>
                      </a:r>
                      <a:endParaRPr 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XR (eXtended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RP-241771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NR sidelink multi-hop relay</a:t>
                      </a:r>
                      <a:endParaRPr lang="en-US" sz="900" kern="100">
                        <a:effectLst/>
                        <a:latin typeface="Yu Mincho" panose="02020400000000000000" pitchFamily="18" charset="-128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NR_SL_relay_multihop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RP-242349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Introduction of BDS B2b Signal in A-GNSS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LCS_BDS_B2b_LTE_NR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RP-242413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17869562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Arial" panose="020B0604020202020204" pitchFamily="34" charset="0"/>
                        </a:rPr>
                        <a:t>Introduction of A-GNSS support for NavIC L1 SPS in NR and LTE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LCS_NAVIC_L1_SPS_NR_LTE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RP-242414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90564541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RP-242397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LTE_TN_NR_NTN_mob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RP-240924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5373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1600" dirty="0"/>
              <a:t>Currently RAN2 has 15 WIs ongoing and 1 SI just completed</a:t>
            </a:r>
          </a:p>
          <a:p>
            <a:pPr lvl="1">
              <a:defRPr/>
            </a:pPr>
            <a:r>
              <a:rPr lang="en-US" altLang="en-US" sz="1200" dirty="0"/>
              <a:t>Work on SL Relay and SBFD was kicked off in RAN#127</a:t>
            </a:r>
          </a:p>
          <a:p>
            <a:pPr>
              <a:defRPr/>
            </a:pPr>
            <a:r>
              <a:rPr lang="en-US" altLang="en-US" sz="1600" dirty="0"/>
              <a:t>Good overall progress across WIs/SIs </a:t>
            </a:r>
          </a:p>
          <a:p>
            <a:pPr lvl="1">
              <a:defRPr/>
            </a:pPr>
            <a:r>
              <a:rPr lang="en-US" altLang="en-US" sz="1200" b="1" dirty="0"/>
              <a:t>AI/ML </a:t>
            </a:r>
          </a:p>
          <a:p>
            <a:pPr lvl="2">
              <a:defRPr/>
            </a:pPr>
            <a:r>
              <a:rPr lang="en-US" altLang="en-US" sz="1050" dirty="0"/>
              <a:t>Good progress on LCM and NW side data collection.    </a:t>
            </a:r>
          </a:p>
          <a:p>
            <a:pPr lvl="2">
              <a:defRPr/>
            </a:pPr>
            <a:r>
              <a:rPr lang="en-US" altLang="en-US" sz="1050" dirty="0"/>
              <a:t>Data collection work has stopped waiting for SA2 LS.    Expecting guidance from RAN 106.  </a:t>
            </a:r>
          </a:p>
          <a:p>
            <a:pPr lvl="2">
              <a:defRPr/>
            </a:pPr>
            <a:r>
              <a:rPr lang="en-US" altLang="en-US" sz="1050" dirty="0"/>
              <a:t>No progress on model transfer study, initial discussions in Q2 but waiting for RAN1 progress.  </a:t>
            </a:r>
          </a:p>
          <a:p>
            <a:pPr lvl="1">
              <a:defRPr/>
            </a:pPr>
            <a:r>
              <a:rPr lang="en-US" altLang="en-US" sz="1200" b="1" dirty="0"/>
              <a:t>Ambient IoT </a:t>
            </a:r>
            <a:r>
              <a:rPr lang="en-US" altLang="en-US" sz="1200" dirty="0"/>
              <a:t>– SI considered complete from RAN2 point of view.   RAN Plenary discussion on scope of WI, which should be limited given short timeline.  </a:t>
            </a:r>
            <a:r>
              <a:rPr lang="en-US" altLang="en-US" sz="800" dirty="0"/>
              <a:t> </a:t>
            </a:r>
          </a:p>
          <a:p>
            <a:pPr lvl="1">
              <a:defRPr/>
            </a:pPr>
            <a:r>
              <a:rPr lang="en-US" altLang="en-US" sz="1200" b="1" dirty="0"/>
              <a:t>SON/MDT </a:t>
            </a:r>
            <a:r>
              <a:rPr lang="en-US" altLang="en-US" sz="1200" dirty="0"/>
              <a:t>– Scope of WI has been reduced in RAN2 </a:t>
            </a:r>
          </a:p>
          <a:p>
            <a:pPr lvl="1">
              <a:defRPr/>
            </a:pPr>
            <a:endParaRPr lang="en-US" altLang="en-US" sz="100" dirty="0"/>
          </a:p>
          <a:p>
            <a:pPr lvl="1">
              <a:defRPr/>
            </a:pPr>
            <a:endParaRPr lang="en-US" altLang="en-US" sz="14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TEI17/18 -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21 Agreed CRs </a:t>
            </a:r>
          </a:p>
          <a:p>
            <a:pPr lvl="1"/>
            <a:r>
              <a:rPr lang="en-US" altLang="en-US" sz="1400" dirty="0"/>
              <a:t>6 Cat B CRs</a:t>
            </a:r>
          </a:p>
          <a:p>
            <a:pPr lvl="1"/>
            <a:r>
              <a:rPr lang="en-US" altLang="en-US" sz="1400" dirty="0"/>
              <a:t>10 Cat F </a:t>
            </a:r>
          </a:p>
          <a:p>
            <a:pPr lvl="1"/>
            <a:r>
              <a:rPr lang="en-US" altLang="en-US" sz="1400" dirty="0"/>
              <a:t>5 Cat A</a:t>
            </a:r>
          </a:p>
          <a:p>
            <a:pPr marL="341313" indent="-341313"/>
            <a:r>
              <a:rPr lang="en-US" altLang="en-US" sz="2000" dirty="0"/>
              <a:t>Details of each agreed TEI18 CR and corresponding identifier in Appendix</a:t>
            </a:r>
          </a:p>
          <a:p>
            <a:pPr marL="739815" lvl="1" indent="-341313"/>
            <a:r>
              <a:rPr lang="en-US" altLang="en-US" sz="1400" dirty="0"/>
              <a:t>[CG-</a:t>
            </a:r>
            <a:r>
              <a:rPr lang="en-US" altLang="en-US" sz="1400" dirty="0" err="1"/>
              <a:t>SDTenh</a:t>
            </a:r>
            <a:r>
              <a:rPr lang="en-US" altLang="en-US" sz="1400" dirty="0"/>
              <a:t>]</a:t>
            </a:r>
          </a:p>
          <a:p>
            <a:pPr marL="739815" lvl="1" indent="-341313"/>
            <a:r>
              <a:rPr lang="en-US" altLang="en-US" sz="1400" dirty="0"/>
              <a:t>[Intra-</a:t>
            </a:r>
            <a:r>
              <a:rPr lang="en-US" altLang="en-US" sz="1400" dirty="0" err="1"/>
              <a:t>Band_EN</a:t>
            </a:r>
            <a:r>
              <a:rPr lang="en-US" altLang="en-US" sz="1400" dirty="0"/>
              <a:t>-</a:t>
            </a:r>
            <a:r>
              <a:rPr lang="en-US" altLang="en-US" sz="1400" dirty="0" err="1"/>
              <a:t>DC_Channelspacing</a:t>
            </a:r>
            <a:r>
              <a:rPr lang="en-US" altLang="en-US" sz="1400" dirty="0"/>
              <a:t>]</a:t>
            </a:r>
          </a:p>
          <a:p>
            <a:pPr marL="739815" lvl="1" indent="-341313"/>
            <a:r>
              <a:rPr lang="en-US" altLang="en-US" sz="1400" dirty="0"/>
              <a:t>[SI-SCHEDULING]</a:t>
            </a:r>
          </a:p>
          <a:p>
            <a:pPr marL="739815" lvl="1" indent="-341313"/>
            <a:r>
              <a:rPr lang="en-US" altLang="en-US" sz="1400" dirty="0"/>
              <a:t>[2Rx_XR_Device]</a:t>
            </a:r>
          </a:p>
          <a:p>
            <a:pPr marL="739815" lvl="1" indent="-341313"/>
            <a:r>
              <a:rPr lang="en-US" altLang="en-US" sz="1400" dirty="0"/>
              <a:t>[RACH-</a:t>
            </a:r>
            <a:r>
              <a:rPr lang="en-US" altLang="en-US" sz="1400" dirty="0" err="1"/>
              <a:t>lessHO</a:t>
            </a:r>
            <a:r>
              <a:rPr lang="en-US" altLang="en-US" sz="1400" dirty="0"/>
              <a:t>]</a:t>
            </a:r>
          </a:p>
          <a:p>
            <a:pPr marL="739815" lvl="1" indent="-341313"/>
            <a:r>
              <a:rPr lang="en-US" altLang="en-US" sz="1400" dirty="0"/>
              <a:t>[</a:t>
            </a:r>
            <a:r>
              <a:rPr lang="en-US" altLang="en-US" sz="1400" dirty="0" err="1"/>
              <a:t>EM_Call_Exemption</a:t>
            </a:r>
            <a:r>
              <a:rPr lang="en-US" altLang="en-US" sz="1400" dirty="0"/>
              <a:t>]</a:t>
            </a:r>
          </a:p>
          <a:p>
            <a:pPr marL="739815" lvl="1" indent="-341313"/>
            <a:r>
              <a:rPr lang="en-US" altLang="en-US" sz="1400" dirty="0"/>
              <a:t>[Max-RRC-</a:t>
            </a:r>
            <a:r>
              <a:rPr lang="en-US" altLang="en-US" sz="1400" dirty="0" err="1"/>
              <a:t>SegUL</a:t>
            </a:r>
            <a:r>
              <a:rPr lang="en-US" altLang="en-US" sz="1400" dirty="0"/>
              <a:t>]</a:t>
            </a:r>
          </a:p>
          <a:p>
            <a:pPr marL="739815" lvl="1" indent="-341313"/>
            <a:endParaRPr lang="en-US" altLang="en-US" dirty="0"/>
          </a:p>
          <a:p>
            <a:pPr marL="341313" indent="-34131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265225"/>
              </p:ext>
            </p:extLst>
          </p:nvPr>
        </p:nvGraphicFramePr>
        <p:xfrm>
          <a:off x="681038" y="819150"/>
          <a:ext cx="8462962" cy="101157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429">
                <a:tc>
                  <a:txBody>
                    <a:bodyPr/>
                    <a:lstStyle/>
                    <a:p>
                      <a:r>
                        <a:rPr lang="en-US" sz="1800" dirty="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600" dirty="0"/>
                        <a:t>RAN2#129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February 17</a:t>
                      </a:r>
                      <a:r>
                        <a:rPr lang="en-US" sz="1600" baseline="30000" dirty="0"/>
                        <a:t>th</a:t>
                      </a:r>
                      <a:r>
                        <a:rPr lang="en-US" sz="1600" dirty="0"/>
                        <a:t> – 21</a:t>
                      </a:r>
                      <a:r>
                        <a:rPr lang="en-US" sz="1600" baseline="30000" dirty="0"/>
                        <a:t>st</a:t>
                      </a:r>
                      <a:r>
                        <a:rPr lang="en-US" sz="1600" baseline="0" dirty="0"/>
                        <a:t>, 2025</a:t>
                      </a:r>
                      <a:endParaRPr lang="en-US" sz="16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dirty="0"/>
                        <a:t>Athens, Greece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Maintenance, R19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27275"/>
            <a:ext cx="8388350" cy="2233839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Continue work on stabilizing Rel-18 specifications.  CRs still expected for a number of WIs and corrections/finalization of UE capabilities issues.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Rel-19 progress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Rel-18 corrections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</a:t>
            </a:r>
            <a:r>
              <a:rPr lang="en-US" altLang="en-US" sz="1600" b="1" dirty="0"/>
              <a:t>CSSA and ATIS for hosting </a:t>
            </a:r>
            <a:r>
              <a:rPr lang="en-US" altLang="en-US" sz="1600" dirty="0"/>
              <a:t>in Hefei and Orlando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RAN2 TEI (1/2)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24CA44-587E-0BE3-EB2E-0BCA42AB4BDE}"/>
              </a:ext>
            </a:extLst>
          </p:cNvPr>
          <p:cNvSpPr txBox="1">
            <a:spLocks/>
          </p:cNvSpPr>
          <p:nvPr/>
        </p:nvSpPr>
        <p:spPr bwMode="auto">
          <a:xfrm>
            <a:off x="540204" y="88174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[Max-RRC-</a:t>
            </a:r>
            <a:r>
              <a:rPr lang="en-US" altLang="en-US" sz="1800" kern="0" dirty="0" err="1"/>
              <a:t>SegUL</a:t>
            </a:r>
            <a:r>
              <a:rPr lang="en-US" altLang="en-US" sz="1800" kern="0" dirty="0"/>
              <a:t>]</a:t>
            </a:r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5CDB7B-C632-ABC7-7392-2792590DD351}"/>
              </a:ext>
            </a:extLst>
          </p:cNvPr>
          <p:cNvGraphicFramePr>
            <a:graphicFrameLocks noGrp="1"/>
          </p:cNvGraphicFramePr>
          <p:nvPr/>
        </p:nvGraphicFramePr>
        <p:xfrm>
          <a:off x="588184" y="1253899"/>
          <a:ext cx="8292389" cy="3622675"/>
        </p:xfrm>
        <a:graphic>
          <a:graphicData uri="http://schemas.openxmlformats.org/drawingml/2006/table">
            <a:tbl>
              <a:tblPr/>
              <a:tblGrid>
                <a:gridCol w="544507">
                  <a:extLst>
                    <a:ext uri="{9D8B030D-6E8A-4147-A177-3AD203B41FA5}">
                      <a16:colId xmlns:a16="http://schemas.microsoft.com/office/drawing/2014/main" val="1119565516"/>
                    </a:ext>
                  </a:extLst>
                </a:gridCol>
                <a:gridCol w="1588146">
                  <a:extLst>
                    <a:ext uri="{9D8B030D-6E8A-4147-A177-3AD203B41FA5}">
                      <a16:colId xmlns:a16="http://schemas.microsoft.com/office/drawing/2014/main" val="4256217522"/>
                    </a:ext>
                  </a:extLst>
                </a:gridCol>
                <a:gridCol w="1111702">
                  <a:extLst>
                    <a:ext uri="{9D8B030D-6E8A-4147-A177-3AD203B41FA5}">
                      <a16:colId xmlns:a16="http://schemas.microsoft.com/office/drawing/2014/main" val="2072427245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2602424289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1390438637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64172760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397651150"/>
                    </a:ext>
                  </a:extLst>
                </a:gridCol>
                <a:gridCol w="1236485">
                  <a:extLst>
                    <a:ext uri="{9D8B030D-6E8A-4147-A177-3AD203B41FA5}">
                      <a16:colId xmlns:a16="http://schemas.microsoft.com/office/drawing/2014/main" val="3192792155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2440747346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4232444266"/>
                    </a:ext>
                  </a:extLst>
                </a:gridCol>
                <a:gridCol w="544507">
                  <a:extLst>
                    <a:ext uri="{9D8B030D-6E8A-4147-A177-3AD203B41FA5}">
                      <a16:colId xmlns:a16="http://schemas.microsoft.com/office/drawing/2014/main" val="3834079968"/>
                    </a:ext>
                  </a:extLst>
                </a:gridCol>
              </a:tblGrid>
              <a:tr h="2450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005187"/>
                  </a:ext>
                </a:extLst>
              </a:tr>
              <a:tr h="39136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R2-2411230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36.306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17.7.0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393195"/>
                  </a:ext>
                </a:extLst>
              </a:tr>
              <a:tr h="44241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36.306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67128"/>
                  </a:ext>
                </a:extLst>
              </a:tr>
              <a:tr h="399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R2-2411247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6143318"/>
                  </a:ext>
                </a:extLst>
              </a:tr>
              <a:tr h="450920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R2-2411248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5322170"/>
                  </a:ext>
                </a:extLst>
              </a:tr>
              <a:tr h="41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R2-2411249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390977"/>
                  </a:ext>
                </a:extLst>
              </a:tr>
              <a:tr h="41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R2-2411250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320293"/>
                  </a:ext>
                </a:extLst>
              </a:tr>
              <a:tr h="46793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R2-2411252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439907"/>
                  </a:ext>
                </a:extLst>
              </a:tr>
              <a:tr h="39136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R2-2411253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network signalling of maximum number of UL segments [Max-RRC-SegUL]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9896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67678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TEI (2/2)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FBFF6B-D2FC-04C6-08D7-904F332BA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[SI-SCHEDULING]</a:t>
            </a:r>
          </a:p>
          <a:p>
            <a:pPr marL="0" indent="0">
              <a:buNone/>
            </a:pPr>
            <a:endParaRPr lang="en-US" altLang="en-US" sz="1800" dirty="0"/>
          </a:p>
          <a:p>
            <a:pPr marL="0" indent="0">
              <a:buNone/>
            </a:pPr>
            <a:endParaRPr lang="en-US" altLang="en-US" sz="1800" dirty="0"/>
          </a:p>
          <a:p>
            <a:pPr marL="739815" lvl="1" indent="-341313"/>
            <a:endParaRPr lang="en-US" altLang="en-US" dirty="0"/>
          </a:p>
          <a:p>
            <a:pPr marL="341313" indent="-341313"/>
            <a:endParaRPr lang="en-US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949619E-3F29-72EA-B3A3-E1DFDF417264}"/>
              </a:ext>
            </a:extLst>
          </p:cNvPr>
          <p:cNvGraphicFramePr>
            <a:graphicFrameLocks noGrp="1"/>
          </p:cNvGraphicFramePr>
          <p:nvPr/>
        </p:nvGraphicFramePr>
        <p:xfrm>
          <a:off x="540203" y="1509128"/>
          <a:ext cx="8388350" cy="793558"/>
        </p:xfrm>
        <a:graphic>
          <a:graphicData uri="http://schemas.openxmlformats.org/drawingml/2006/table">
            <a:tbl>
              <a:tblPr/>
              <a:tblGrid>
                <a:gridCol w="571933">
                  <a:extLst>
                    <a:ext uri="{9D8B030D-6E8A-4147-A177-3AD203B41FA5}">
                      <a16:colId xmlns:a16="http://schemas.microsoft.com/office/drawing/2014/main" val="3870549159"/>
                    </a:ext>
                  </a:extLst>
                </a:gridCol>
                <a:gridCol w="1668138">
                  <a:extLst>
                    <a:ext uri="{9D8B030D-6E8A-4147-A177-3AD203B41FA5}">
                      <a16:colId xmlns:a16="http://schemas.microsoft.com/office/drawing/2014/main" val="3101275646"/>
                    </a:ext>
                  </a:extLst>
                </a:gridCol>
                <a:gridCol w="1167696">
                  <a:extLst>
                    <a:ext uri="{9D8B030D-6E8A-4147-A177-3AD203B41FA5}">
                      <a16:colId xmlns:a16="http://schemas.microsoft.com/office/drawing/2014/main" val="3831621836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3870412380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312801332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786328928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826615674"/>
                    </a:ext>
                  </a:extLst>
                </a:gridCol>
                <a:gridCol w="977052">
                  <a:extLst>
                    <a:ext uri="{9D8B030D-6E8A-4147-A177-3AD203B41FA5}">
                      <a16:colId xmlns:a16="http://schemas.microsoft.com/office/drawing/2014/main" val="151017372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4156416873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985749197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791713660"/>
                    </a:ext>
                  </a:extLst>
                </a:gridCol>
              </a:tblGrid>
              <a:tr h="257370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795608"/>
                  </a:ext>
                </a:extLst>
              </a:tr>
              <a:tr h="2680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R2-2411033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of maxSI messages [SI-SCHEDULING]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3969805"/>
                  </a:ext>
                </a:extLst>
              </a:tr>
              <a:tr h="2680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R2-2411034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of maxSI messages [SI-SCHEDULING]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530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00066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422860"/>
              </p:ext>
            </p:extLst>
          </p:nvPr>
        </p:nvGraphicFramePr>
        <p:xfrm>
          <a:off x="825500" y="785813"/>
          <a:ext cx="7829549" cy="131191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 dirty="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098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RAN2#127bis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October 14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18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Hefei, China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RAN2#128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Nov. 18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22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nd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Orlando, US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Rel-19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 dirty="0"/>
                        <a:t>RAN #106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Dec 9</a:t>
                      </a:r>
                      <a:r>
                        <a:rPr lang="en-US" sz="1400" b="1" baseline="30000" dirty="0"/>
                        <a:t>th</a:t>
                      </a:r>
                      <a:r>
                        <a:rPr lang="en-US" sz="1400" b="1" dirty="0"/>
                        <a:t> –  12</a:t>
                      </a:r>
                      <a:r>
                        <a:rPr lang="en-US" sz="1400" b="1" baseline="30000" dirty="0"/>
                        <a:t>th</a:t>
                      </a:r>
                      <a:r>
                        <a:rPr lang="en-US" sz="1400" b="1" dirty="0"/>
                        <a:t>, 2024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Madrid, Spain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Good progress on identified issues including UE capabilities.  </a:t>
            </a:r>
          </a:p>
          <a:p>
            <a:pPr lvl="1"/>
            <a:r>
              <a:rPr lang="en-US" altLang="en-US" sz="1600" dirty="0"/>
              <a:t>Workload remains high</a:t>
            </a:r>
          </a:p>
          <a:p>
            <a:pPr marL="341313" indent="-341313"/>
            <a:r>
              <a:rPr lang="en-US" altLang="en-US" sz="2000" dirty="0"/>
              <a:t>Rel-19 Work Items – currently 1 Study Item and 9 WIs ongoing</a:t>
            </a:r>
          </a:p>
          <a:p>
            <a:pPr lvl="1"/>
            <a:r>
              <a:rPr lang="en-US" altLang="en-US" sz="1600" dirty="0"/>
              <a:t>Progress on track for all SIs/</a:t>
            </a:r>
            <a:r>
              <a:rPr lang="en-US" altLang="en-US" sz="1600" dirty="0" err="1"/>
              <a:t>WIs.</a:t>
            </a:r>
            <a:r>
              <a:rPr lang="en-US" altLang="en-US" sz="1600" dirty="0"/>
              <a:t>    </a:t>
            </a:r>
          </a:p>
          <a:p>
            <a:pPr lvl="1"/>
            <a:r>
              <a:rPr lang="en-US" altLang="en-US" sz="1600" dirty="0"/>
              <a:t>Study on </a:t>
            </a:r>
            <a:r>
              <a:rPr lang="en-US" altLang="en-US" sz="1600" dirty="0" err="1"/>
              <a:t>AIoT</a:t>
            </a:r>
            <a:r>
              <a:rPr lang="en-US" altLang="en-US" sz="1600" dirty="0"/>
              <a:t> considered complete from RAN2 point of view.    </a:t>
            </a:r>
          </a:p>
          <a:p>
            <a:pPr lvl="1"/>
            <a:r>
              <a:rPr lang="en-US" altLang="en-US" sz="1600" dirty="0"/>
              <a:t>Started TEI19, BDS and </a:t>
            </a:r>
            <a:r>
              <a:rPr lang="en-US" altLang="en-US" sz="1600" dirty="0" err="1"/>
              <a:t>NavIC</a:t>
            </a:r>
            <a:r>
              <a:rPr lang="en-US" altLang="en-US" sz="1600" dirty="0"/>
              <a:t> positioning WIs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similar to previous quarter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Rel18 – TEI18 (RAN2)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1"/>
            <a:ext cx="8388350" cy="338364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[CG-</a:t>
            </a:r>
            <a:r>
              <a:rPr lang="en-US" altLang="en-US" sz="1800" dirty="0" err="1"/>
              <a:t>SDTenh</a:t>
            </a:r>
            <a:r>
              <a:rPr lang="en-US" altLang="en-US" sz="1800" dirty="0"/>
              <a:t>]</a:t>
            </a:r>
          </a:p>
          <a:p>
            <a:pPr marL="341313" indent="-341313"/>
            <a:endParaRPr lang="en-US" altLang="en-US" sz="1800" dirty="0"/>
          </a:p>
          <a:p>
            <a:pPr marL="0" indent="0">
              <a:buNone/>
            </a:pPr>
            <a:endParaRPr lang="en-US" altLang="en-US" sz="1800" dirty="0"/>
          </a:p>
          <a:p>
            <a:pPr marL="739815" lvl="1" indent="-341313"/>
            <a:endParaRPr lang="en-US" altLang="en-US" dirty="0"/>
          </a:p>
          <a:p>
            <a:pPr marL="341313" indent="-341313"/>
            <a:endParaRPr lang="en-US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92BBC1-FB8D-8247-F49A-85F62DCBDDF8}"/>
              </a:ext>
            </a:extLst>
          </p:cNvPr>
          <p:cNvGraphicFramePr>
            <a:graphicFrameLocks noGrp="1"/>
          </p:cNvGraphicFramePr>
          <p:nvPr/>
        </p:nvGraphicFramePr>
        <p:xfrm>
          <a:off x="621846" y="1235908"/>
          <a:ext cx="8388350" cy="1731885"/>
        </p:xfrm>
        <a:graphic>
          <a:graphicData uri="http://schemas.openxmlformats.org/drawingml/2006/table">
            <a:tbl>
              <a:tblPr/>
              <a:tblGrid>
                <a:gridCol w="571933">
                  <a:extLst>
                    <a:ext uri="{9D8B030D-6E8A-4147-A177-3AD203B41FA5}">
                      <a16:colId xmlns:a16="http://schemas.microsoft.com/office/drawing/2014/main" val="1999413276"/>
                    </a:ext>
                  </a:extLst>
                </a:gridCol>
                <a:gridCol w="1668138">
                  <a:extLst>
                    <a:ext uri="{9D8B030D-6E8A-4147-A177-3AD203B41FA5}">
                      <a16:colId xmlns:a16="http://schemas.microsoft.com/office/drawing/2014/main" val="2286276145"/>
                    </a:ext>
                  </a:extLst>
                </a:gridCol>
                <a:gridCol w="1167696">
                  <a:extLst>
                    <a:ext uri="{9D8B030D-6E8A-4147-A177-3AD203B41FA5}">
                      <a16:colId xmlns:a16="http://schemas.microsoft.com/office/drawing/2014/main" val="3239593889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4075711271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055800520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165870162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00544077"/>
                    </a:ext>
                  </a:extLst>
                </a:gridCol>
                <a:gridCol w="977052">
                  <a:extLst>
                    <a:ext uri="{9D8B030D-6E8A-4147-A177-3AD203B41FA5}">
                      <a16:colId xmlns:a16="http://schemas.microsoft.com/office/drawing/2014/main" val="650453454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337978127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3846498570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100206279"/>
                    </a:ext>
                  </a:extLst>
                </a:gridCol>
              </a:tblGrid>
              <a:tr h="257370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787977"/>
                  </a:ext>
                </a:extLst>
              </a:tr>
              <a:tr h="2680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R2-2410226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CR for MT-SDT and CG-SDT enhancement [CG-SDTenh]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NR_MT_SDT-Core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8237195"/>
                  </a:ext>
                </a:extLst>
              </a:tr>
              <a:tr h="40214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R2-2410820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co-existence of multi-PUSCH CG and CG-SDTenh [CG-SDTenh]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NR_XR_enh-Core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031654"/>
                  </a:ext>
                </a:extLst>
              </a:tr>
              <a:tr h="5361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R2-2411108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Paging monitoring during SDT [CG-SDT-Enh]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LG Electronics Inc., ZTE Corporation, Sanechips, MediaTek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44574"/>
                  </a:ext>
                </a:extLst>
              </a:tr>
              <a:tr h="26809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R2-2411223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RRC for CG-SDT enhancement [CG-SDTenh]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NR_MT_SDT-Core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33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65064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TEI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24CA44-587E-0BE3-EB2E-0BCA42AB4BDE}"/>
              </a:ext>
            </a:extLst>
          </p:cNvPr>
          <p:cNvSpPr txBox="1">
            <a:spLocks/>
          </p:cNvSpPr>
          <p:nvPr/>
        </p:nvSpPr>
        <p:spPr bwMode="auto">
          <a:xfrm>
            <a:off x="534760" y="800099"/>
            <a:ext cx="8388350" cy="105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[2Rx_XR_Device]</a:t>
            </a:r>
          </a:p>
          <a:p>
            <a:pPr marL="398502" lvl="1" indent="0">
              <a:buNone/>
            </a:pPr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BE7CBA0-0D4D-FD96-D057-41CF1CB37659}"/>
              </a:ext>
            </a:extLst>
          </p:cNvPr>
          <p:cNvSpPr txBox="1">
            <a:spLocks/>
          </p:cNvSpPr>
          <p:nvPr/>
        </p:nvSpPr>
        <p:spPr bwMode="auto">
          <a:xfrm>
            <a:off x="534760" y="3399631"/>
            <a:ext cx="8388350" cy="90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[RACH-</a:t>
            </a:r>
            <a:r>
              <a:rPr lang="en-US" altLang="en-US" sz="1800" kern="0" dirty="0" err="1"/>
              <a:t>lessHO</a:t>
            </a:r>
            <a:r>
              <a:rPr lang="en-US" altLang="en-US" sz="1800" kern="0" dirty="0"/>
              <a:t>]</a:t>
            </a:r>
          </a:p>
          <a:p>
            <a:pPr marL="739815" lvl="1" indent="-341313"/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880F447-A143-F0D6-5B68-C3327EB08132}"/>
              </a:ext>
            </a:extLst>
          </p:cNvPr>
          <p:cNvGraphicFramePr>
            <a:graphicFrameLocks noGrp="1"/>
          </p:cNvGraphicFramePr>
          <p:nvPr/>
        </p:nvGraphicFramePr>
        <p:xfrm>
          <a:off x="534761" y="1136700"/>
          <a:ext cx="8388349" cy="2184299"/>
        </p:xfrm>
        <a:graphic>
          <a:graphicData uri="http://schemas.openxmlformats.org/drawingml/2006/table">
            <a:tbl>
              <a:tblPr/>
              <a:tblGrid>
                <a:gridCol w="550808">
                  <a:extLst>
                    <a:ext uri="{9D8B030D-6E8A-4147-A177-3AD203B41FA5}">
                      <a16:colId xmlns:a16="http://schemas.microsoft.com/office/drawing/2014/main" val="3977849473"/>
                    </a:ext>
                  </a:extLst>
                </a:gridCol>
                <a:gridCol w="1606524">
                  <a:extLst>
                    <a:ext uri="{9D8B030D-6E8A-4147-A177-3AD203B41FA5}">
                      <a16:colId xmlns:a16="http://schemas.microsoft.com/office/drawing/2014/main" val="1448432389"/>
                    </a:ext>
                  </a:extLst>
                </a:gridCol>
                <a:gridCol w="1124567">
                  <a:extLst>
                    <a:ext uri="{9D8B030D-6E8A-4147-A177-3AD203B41FA5}">
                      <a16:colId xmlns:a16="http://schemas.microsoft.com/office/drawing/2014/main" val="4281145190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972734164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3386124634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60638996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765575802"/>
                    </a:ext>
                  </a:extLst>
                </a:gridCol>
                <a:gridCol w="1250794">
                  <a:extLst>
                    <a:ext uri="{9D8B030D-6E8A-4147-A177-3AD203B41FA5}">
                      <a16:colId xmlns:a16="http://schemas.microsoft.com/office/drawing/2014/main" val="4253449936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1775267472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1547735188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883902668"/>
                    </a:ext>
                  </a:extLst>
                </a:gridCol>
              </a:tblGrid>
              <a:tr h="247864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298039"/>
                  </a:ext>
                </a:extLst>
              </a:tr>
              <a:tr h="38728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R2-2411075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cell barring for 2Rx XR UE [2Rx_XR_Device]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Xiaomi, Ericsson, LGE, ZTE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4851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214773"/>
                  </a:ext>
                </a:extLst>
              </a:tr>
              <a:tr h="77457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R2-2411109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cell barring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behaviour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[2Rx_XR_Device]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EM_Call_Exemption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Huawei, ZTE, Ericsson, LG Electronics Inc., Nokia,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NR_IAB-Core, NR_redcap-Core, NR_UAV-Core, NR_mobile_IAB-Core, NR_ATG-Core, NR_netcon_repeater, NR_redcap_enh-Core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425573"/>
                  </a:ext>
                </a:extLst>
              </a:tr>
              <a:tr h="77457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R2-2411110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on cell barring 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behaviour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[2Rx_XR_Device] [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EM_Call_Exemption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Incorporated, Huawei, ZTE, Ericsson, LG Electronics Inc., Nokia,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38.304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NR_IAB-Core, NR_redcap-Core, NR_UAV-Core, NR_mobile_IAB-Core, NR_ATG-Core, NR_netcon_repeater, NR_redcap_enh-Core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0421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074773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1097270-D971-C967-F34A-4ADA29CBEBFA}"/>
              </a:ext>
            </a:extLst>
          </p:cNvPr>
          <p:cNvGraphicFramePr>
            <a:graphicFrameLocks noGrp="1"/>
          </p:cNvGraphicFramePr>
          <p:nvPr/>
        </p:nvGraphicFramePr>
        <p:xfrm>
          <a:off x="578304" y="3770074"/>
          <a:ext cx="8388349" cy="1409725"/>
        </p:xfrm>
        <a:graphic>
          <a:graphicData uri="http://schemas.openxmlformats.org/drawingml/2006/table">
            <a:tbl>
              <a:tblPr/>
              <a:tblGrid>
                <a:gridCol w="550808">
                  <a:extLst>
                    <a:ext uri="{9D8B030D-6E8A-4147-A177-3AD203B41FA5}">
                      <a16:colId xmlns:a16="http://schemas.microsoft.com/office/drawing/2014/main" val="3836153105"/>
                    </a:ext>
                  </a:extLst>
                </a:gridCol>
                <a:gridCol w="1606524">
                  <a:extLst>
                    <a:ext uri="{9D8B030D-6E8A-4147-A177-3AD203B41FA5}">
                      <a16:colId xmlns:a16="http://schemas.microsoft.com/office/drawing/2014/main" val="732137015"/>
                    </a:ext>
                  </a:extLst>
                </a:gridCol>
                <a:gridCol w="1124567">
                  <a:extLst>
                    <a:ext uri="{9D8B030D-6E8A-4147-A177-3AD203B41FA5}">
                      <a16:colId xmlns:a16="http://schemas.microsoft.com/office/drawing/2014/main" val="467941625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1918040969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715223844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946546740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3952178493"/>
                    </a:ext>
                  </a:extLst>
                </a:gridCol>
                <a:gridCol w="1250794">
                  <a:extLst>
                    <a:ext uri="{9D8B030D-6E8A-4147-A177-3AD203B41FA5}">
                      <a16:colId xmlns:a16="http://schemas.microsoft.com/office/drawing/2014/main" val="3093649484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013606613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275517057"/>
                    </a:ext>
                  </a:extLst>
                </a:gridCol>
                <a:gridCol w="550808">
                  <a:extLst>
                    <a:ext uri="{9D8B030D-6E8A-4147-A177-3AD203B41FA5}">
                      <a16:colId xmlns:a16="http://schemas.microsoft.com/office/drawing/2014/main" val="633905830"/>
                    </a:ext>
                  </a:extLst>
                </a:gridCol>
              </a:tblGrid>
              <a:tr h="247864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794339"/>
                  </a:ext>
                </a:extLst>
              </a:tr>
              <a:tr h="51638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R2-2411093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RACH-less handover fallback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Samsung, CATT, LG Electronics, Nokia, Nokia Shanghai Bell,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NR_NTN_enh-Core,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7733980"/>
                  </a:ext>
                </a:extLst>
              </a:tr>
              <a:tr h="64547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R2-2411178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RACH-less handover procedure in TS38.321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Samsung, InterDigital, Ericsson, Qualcomm Incorporated, LG Electronics Inc., Huawei, HiSilicon,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487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41725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922D7-DE50-3A9B-DFA5-2FE0952CB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TEI18 – RAN4 led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9304CE7-6833-0392-0D1F-7F2B5F106959}"/>
              </a:ext>
            </a:extLst>
          </p:cNvPr>
          <p:cNvSpPr txBox="1">
            <a:spLocks/>
          </p:cNvSpPr>
          <p:nvPr/>
        </p:nvSpPr>
        <p:spPr bwMode="auto">
          <a:xfrm>
            <a:off x="377825" y="1344461"/>
            <a:ext cx="8388350" cy="68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[Intra-</a:t>
            </a:r>
            <a:r>
              <a:rPr lang="en-US" altLang="en-US" sz="1800" kern="0" dirty="0" err="1"/>
              <a:t>Band_EN</a:t>
            </a:r>
            <a:r>
              <a:rPr lang="en-US" altLang="en-US" sz="1800" kern="0" dirty="0"/>
              <a:t>-</a:t>
            </a:r>
            <a:r>
              <a:rPr lang="en-US" altLang="en-US" sz="1800" kern="0" dirty="0" err="1"/>
              <a:t>DC_Channelspacing</a:t>
            </a:r>
            <a:r>
              <a:rPr lang="en-US" altLang="en-US" sz="1800" kern="0" dirty="0"/>
              <a:t>] – RAN4</a:t>
            </a:r>
          </a:p>
          <a:p>
            <a:pPr marL="398502" lvl="1" indent="0">
              <a:buNone/>
            </a:pPr>
            <a:r>
              <a:rPr lang="en-US" altLang="en-US" sz="1400" kern="0" dirty="0"/>
              <a:t>Related to agreed CR in Q2:  R4-2414423 - CR1292 for 38.101-3 (Reference missing from cover sheet)</a:t>
            </a:r>
          </a:p>
          <a:p>
            <a:pPr marL="0" indent="0">
              <a:buFontTx/>
              <a:buNone/>
            </a:pPr>
            <a:endParaRPr lang="en-US" altLang="en-US" sz="1800" kern="0" dirty="0"/>
          </a:p>
          <a:p>
            <a:pPr marL="739815" lvl="1" indent="-341313"/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038EE09-19A9-0021-6AE8-313A5C574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470504"/>
              </p:ext>
            </p:extLst>
          </p:nvPr>
        </p:nvGraphicFramePr>
        <p:xfrm>
          <a:off x="571046" y="2149513"/>
          <a:ext cx="8388350" cy="1232730"/>
        </p:xfrm>
        <a:graphic>
          <a:graphicData uri="http://schemas.openxmlformats.org/drawingml/2006/table">
            <a:tbl>
              <a:tblPr/>
              <a:tblGrid>
                <a:gridCol w="571933">
                  <a:extLst>
                    <a:ext uri="{9D8B030D-6E8A-4147-A177-3AD203B41FA5}">
                      <a16:colId xmlns:a16="http://schemas.microsoft.com/office/drawing/2014/main" val="2815681433"/>
                    </a:ext>
                  </a:extLst>
                </a:gridCol>
                <a:gridCol w="1638321">
                  <a:extLst>
                    <a:ext uri="{9D8B030D-6E8A-4147-A177-3AD203B41FA5}">
                      <a16:colId xmlns:a16="http://schemas.microsoft.com/office/drawing/2014/main" val="4259611707"/>
                    </a:ext>
                  </a:extLst>
                </a:gridCol>
                <a:gridCol w="1197513">
                  <a:extLst>
                    <a:ext uri="{9D8B030D-6E8A-4147-A177-3AD203B41FA5}">
                      <a16:colId xmlns:a16="http://schemas.microsoft.com/office/drawing/2014/main" val="2294278445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893456514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018196607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45685861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2458268765"/>
                    </a:ext>
                  </a:extLst>
                </a:gridCol>
                <a:gridCol w="977052">
                  <a:extLst>
                    <a:ext uri="{9D8B030D-6E8A-4147-A177-3AD203B41FA5}">
                      <a16:colId xmlns:a16="http://schemas.microsoft.com/office/drawing/2014/main" val="3403285454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106433260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876375265"/>
                    </a:ext>
                  </a:extLst>
                </a:gridCol>
                <a:gridCol w="571933">
                  <a:extLst>
                    <a:ext uri="{9D8B030D-6E8A-4147-A177-3AD203B41FA5}">
                      <a16:colId xmlns:a16="http://schemas.microsoft.com/office/drawing/2014/main" val="1401085655"/>
                    </a:ext>
                  </a:extLst>
                </a:gridCol>
              </a:tblGrid>
              <a:tr h="257370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966065"/>
                  </a:ext>
                </a:extLst>
              </a:tr>
              <a:tr h="40214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R2-2410833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new capability for intra-band EN-DC channel spacing [Intra-Band_EN-DC_Channelspacing]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6673730"/>
                  </a:ext>
                </a:extLst>
              </a:tr>
              <a:tr h="40214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R2-2410834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new capability for intra-band EN-DC channel spacing [Intra-Band_EN-DC_Channelspacing]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38.306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066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52345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RAN1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– RAN3 Led/Impact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/>
              <a:t>None</a:t>
            </a:r>
            <a:endParaRPr lang="en-US" altLang="en-US" sz="1100" kern="0"/>
          </a:p>
          <a:p>
            <a:pPr>
              <a:defRPr/>
            </a:pPr>
            <a:endParaRPr lang="en-US" altLang="en-US" sz="2000" kern="0"/>
          </a:p>
        </p:txBody>
      </p:sp>
    </p:spTree>
    <p:extLst>
      <p:ext uri="{BB962C8B-B14F-4D97-AF65-F5344CB8AC3E}">
        <p14:creationId xmlns:p14="http://schemas.microsoft.com/office/powerpoint/2010/main" val="13765356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1023938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RAN2#127bis had 710 delegates registered - 410 attended f2f</a:t>
            </a:r>
          </a:p>
          <a:p>
            <a:pPr marL="341313" indent="-341313"/>
            <a:r>
              <a:rPr lang="en-US" altLang="en-US" sz="2000" dirty="0"/>
              <a:t>RAN2#128 had 674 delegates registered - 432 attended f2f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Contribution numbers stable compared to previous quarter</a:t>
            </a:r>
          </a:p>
          <a:p>
            <a:pPr marL="739815" lvl="1" indent="-341313"/>
            <a:r>
              <a:rPr lang="en-US" altLang="en-US" sz="2000" dirty="0" err="1"/>
              <a:t>Tdoc</a:t>
            </a:r>
            <a:r>
              <a:rPr lang="en-US" altLang="en-US" sz="2000" dirty="0"/>
              <a:t> limits and reduced Rel-18 workload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/>
        </p:nvGraphicFramePr>
        <p:xfrm>
          <a:off x="581818" y="1721984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68421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 workload stable</a:t>
            </a:r>
          </a:p>
          <a:p>
            <a:pPr marL="341313" indent="-341313"/>
            <a:r>
              <a:rPr lang="en-US" altLang="en-US" sz="1800" dirty="0"/>
              <a:t>Rel-18 workload remains high with 200 Rel-18 CRs agreed in RAN2#128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1698625" y="1470025"/>
          <a:ext cx="6391275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96059"/>
              </p:ext>
            </p:extLst>
          </p:nvPr>
        </p:nvGraphicFramePr>
        <p:xfrm>
          <a:off x="142875" y="2571750"/>
          <a:ext cx="8623302" cy="213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209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506866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591642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475158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473842">
                  <a:extLst>
                    <a:ext uri="{9D8B030D-6E8A-4147-A177-3AD203B41FA5}">
                      <a16:colId xmlns:a16="http://schemas.microsoft.com/office/drawing/2014/main" val="3081535304"/>
                    </a:ext>
                  </a:extLst>
                </a:gridCol>
                <a:gridCol w="583433">
                  <a:extLst>
                    <a:ext uri="{9D8B030D-6E8A-4147-A177-3AD203B41FA5}">
                      <a16:colId xmlns:a16="http://schemas.microsoft.com/office/drawing/2014/main" val="796090734"/>
                    </a:ext>
                  </a:extLst>
                </a:gridCol>
                <a:gridCol w="507383">
                  <a:extLst>
                    <a:ext uri="{9D8B030D-6E8A-4147-A177-3AD203B41FA5}">
                      <a16:colId xmlns:a16="http://schemas.microsoft.com/office/drawing/2014/main" val="2590816221"/>
                    </a:ext>
                  </a:extLst>
                </a:gridCol>
                <a:gridCol w="545408">
                  <a:extLst>
                    <a:ext uri="{9D8B030D-6E8A-4147-A177-3AD203B41FA5}">
                      <a16:colId xmlns:a16="http://schemas.microsoft.com/office/drawing/2014/main" val="4202375031"/>
                    </a:ext>
                  </a:extLst>
                </a:gridCol>
                <a:gridCol w="585509">
                  <a:extLst>
                    <a:ext uri="{9D8B030D-6E8A-4147-A177-3AD203B41FA5}">
                      <a16:colId xmlns:a16="http://schemas.microsoft.com/office/drawing/2014/main" val="78763164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4128451102"/>
                    </a:ext>
                  </a:extLst>
                </a:gridCol>
                <a:gridCol w="584562">
                  <a:extLst>
                    <a:ext uri="{9D8B030D-6E8A-4147-A177-3AD203B41FA5}">
                      <a16:colId xmlns:a16="http://schemas.microsoft.com/office/drawing/2014/main" val="182265345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1460320984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29318088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 dirty="0">
                          <a:solidFill>
                            <a:schemeClr val="bg1"/>
                          </a:solidFill>
                        </a:rPr>
                        <a:t>Rel-19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NES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NTN/IoT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SL relay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SBFD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SON/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MDT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 (BDS and NAVIC)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Maintenance 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 dirty="0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14.75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 dirty="0"/>
                        <a:t>time spent  RAN2#128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4.5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 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15.5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Rel-19 WIs is generally 25-75% higher.  Maintenance still continues to occupy a significant amount of time in RAN2 (~35% of the time)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29804900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63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20 Rel-15/16 CRs agreed</a:t>
            </a:r>
          </a:p>
          <a:p>
            <a:pPr marL="341313" indent="-341313"/>
            <a:r>
              <a:rPr lang="en-US" altLang="en-US" sz="2000" b="1" dirty="0"/>
              <a:t>NBC CRs </a:t>
            </a:r>
          </a:p>
          <a:p>
            <a:pPr marL="341313" indent="-341313"/>
            <a:r>
              <a:rPr lang="en-US" altLang="en-US" sz="1400" dirty="0"/>
              <a:t>This CR is considered mandatory for UE and NW which implement both one-shot HARQ Feedback and HARQ Feedback enabled/disabled in NR NTN.</a:t>
            </a:r>
          </a:p>
          <a:p>
            <a:pPr marL="684252" lvl="1" indent="-285750"/>
            <a:r>
              <a:rPr lang="en-US" sz="1100" dirty="0"/>
              <a:t>R2-2411118	Correction on HARQ-RTT-</a:t>
            </a:r>
            <a:r>
              <a:rPr lang="en-US" sz="1100" dirty="0" err="1"/>
              <a:t>TimerDL</a:t>
            </a:r>
            <a:r>
              <a:rPr lang="en-US" sz="1100" dirty="0"/>
              <a:t>-NTN in NR NTN	CATT, LG Electronics Inc., Sharp	CR	Rel-17	38.321	17.10.0	2019	-	F	</a:t>
            </a:r>
            <a:r>
              <a:rPr lang="en-US" sz="1100" dirty="0" err="1"/>
              <a:t>NR_NTN_solutions</a:t>
            </a:r>
            <a:r>
              <a:rPr lang="en-US" sz="1100" dirty="0"/>
              <a:t>-Core</a:t>
            </a:r>
          </a:p>
          <a:p>
            <a:pPr marL="684252" lvl="1" indent="-285750"/>
            <a:r>
              <a:rPr lang="en-US" sz="1100" dirty="0"/>
              <a:t>R2-2411119	Correction on HARQ-RTT-</a:t>
            </a:r>
            <a:r>
              <a:rPr lang="en-US" sz="1100" dirty="0" err="1"/>
              <a:t>TimerDL</a:t>
            </a:r>
            <a:r>
              <a:rPr lang="en-US" sz="1100" dirty="0"/>
              <a:t>-NTN in NR NTN	CATT, LG Electronics Inc., Sharp	CR	Rel-18	38.321	18.3.0	2020	-	A	</a:t>
            </a:r>
            <a:r>
              <a:rPr lang="en-US" sz="1100" dirty="0" err="1"/>
              <a:t>NR_NTN_solutions</a:t>
            </a:r>
            <a:r>
              <a:rPr lang="en-US" sz="1100" dirty="0"/>
              <a:t>-Core</a:t>
            </a:r>
          </a:p>
          <a:p>
            <a:pPr marL="798552" lvl="2" indent="0">
              <a:buNone/>
            </a:pPr>
            <a:endParaRPr lang="en-US" sz="1600" b="1" dirty="0"/>
          </a:p>
          <a:p>
            <a:pPr marL="341313" lvl="1" indent="-341313">
              <a:buBlip>
                <a:blip r:embed="rId3"/>
              </a:buBlip>
            </a:pPr>
            <a:endParaRPr lang="en-US" altLang="en-US" b="1" dirty="0"/>
          </a:p>
          <a:p>
            <a:pPr marL="739815" lvl="1" indent="-341313"/>
            <a:endParaRPr lang="en-US" altLang="en-US" sz="18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bb9c9243-6514-496e-9bea-3e67ed9ba0e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3bf2a938-977f-4d5f-8f64-920cbfce838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55309</TotalTime>
  <Words>2073</Words>
  <Application>Microsoft Office PowerPoint</Application>
  <PresentationFormat>On-screen Show (16:9)</PresentationFormat>
  <Paragraphs>556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Yu Mincho</vt:lpstr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RAN2 Led WID/SIDs</vt:lpstr>
      <vt:lpstr>Rel-19 WIs</vt:lpstr>
      <vt:lpstr>TEI17/18 - Summary</vt:lpstr>
      <vt:lpstr>Next Steps</vt:lpstr>
      <vt:lpstr>THANK YOU!!!</vt:lpstr>
      <vt:lpstr>Appendix – TEI identifiers and CRs</vt:lpstr>
      <vt:lpstr>Rel-17 RAN2 TEI (1/2)</vt:lpstr>
      <vt:lpstr>Rel-17 TEI (2/2)</vt:lpstr>
      <vt:lpstr>Rel18 – TEI18 (RAN2)</vt:lpstr>
      <vt:lpstr>Rel-18 TEI</vt:lpstr>
      <vt:lpstr>TEI18 – RAN4 led</vt:lpstr>
      <vt:lpstr>TEI18 – RAN1 Led/Impact </vt:lpstr>
      <vt:lpstr>TEI18 – RAN3 Led/Impact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2004</cp:revision>
  <cp:lastPrinted>2017-02-24T12:37:51Z</cp:lastPrinted>
  <dcterms:created xsi:type="dcterms:W3CDTF">2008-08-30T09:32:10Z</dcterms:created>
  <dcterms:modified xsi:type="dcterms:W3CDTF">2024-12-09T15:17:32Z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