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7" r:id="rId2"/>
    <p:sldId id="329" r:id="rId3"/>
    <p:sldId id="330" r:id="rId4"/>
    <p:sldId id="333" r:id="rId5"/>
    <p:sldId id="331" r:id="rId6"/>
    <p:sldId id="334" r:id="rId7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강지원/책임연구원/ICT기술센터 C&amp;M표준(연)5G무선접속표준Task(jw.kang@lge.com)" initials="강C" lastIdx="0" clrIdx="0">
    <p:extLst>
      <p:ext uri="{19B8F6BF-5375-455C-9EA6-DF929625EA0E}">
        <p15:presenceInfo xmlns:p15="http://schemas.microsoft.com/office/powerpoint/2012/main" userId="S-1-5-21-2543426832-1914326140-3112152631-71007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C0A"/>
    <a:srgbClr val="A50034"/>
    <a:srgbClr val="6B6B6B"/>
    <a:srgbClr val="0067A6"/>
    <a:srgbClr val="000046"/>
    <a:srgbClr val="336699"/>
    <a:srgbClr val="D60093"/>
    <a:srgbClr val="D9CBB5"/>
    <a:srgbClr val="FFFFFF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98" autoAdjust="0"/>
    <p:restoredTop sz="22581" autoAdjust="0"/>
  </p:normalViewPr>
  <p:slideViewPr>
    <p:cSldViewPr>
      <p:cViewPr varScale="1">
        <p:scale>
          <a:sx n="67" d="100"/>
          <a:sy n="67" d="100"/>
        </p:scale>
        <p:origin x="898" y="48"/>
      </p:cViewPr>
      <p:guideLst>
        <p:guide orient="horz" pos="2700"/>
        <p:guide pos="48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2024-09-02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193053" y="181795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#105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Melbourne,</a:t>
            </a:r>
            <a:r>
              <a:rPr kumimoji="1" lang="ko-KR" altLang="en-US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 </a:t>
            </a:r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Australia</a:t>
            </a:r>
            <a:r>
              <a:rPr kumimoji="1" lang="fr-FR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, </a:t>
            </a:r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September</a:t>
            </a:r>
            <a:r>
              <a:rPr kumimoji="1" lang="fr-FR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 9th-12th, 2024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9.3.1.3</a:t>
            </a:r>
          </a:p>
        </p:txBody>
      </p:sp>
      <p:sp>
        <p:nvSpPr>
          <p:cNvPr id="10" name="직사각형 9"/>
          <p:cNvSpPr/>
          <p:nvPr userDrawn="1"/>
        </p:nvSpPr>
        <p:spPr>
          <a:xfrm>
            <a:off x="11171901" y="236607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RP-241798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제목 1"/>
          <p:cNvSpPr>
            <a:spLocks noGrp="1"/>
          </p:cNvSpPr>
          <p:nvPr>
            <p:ph type="ctrTitle"/>
          </p:nvPr>
        </p:nvSpPr>
        <p:spPr>
          <a:xfrm>
            <a:off x="1284176" y="2342037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531768" y="4862314"/>
            <a:ext cx="380490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10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1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35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867472" y="2630066"/>
            <a:ext cx="9716850" cy="2374557"/>
          </a:xfrm>
        </p:spPr>
        <p:txBody>
          <a:bodyPr/>
          <a:lstStyle/>
          <a:p>
            <a:r>
              <a:rPr lang="en-US" altLang="ko-KR" sz="3200" dirty="0"/>
              <a:t>Discussion on AI/ML for air interface WI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23324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03376" y="80268"/>
            <a:ext cx="11233248" cy="919014"/>
          </a:xfrm>
        </p:spPr>
        <p:txBody>
          <a:bodyPr/>
          <a:lstStyle/>
          <a:p>
            <a:r>
              <a:rPr lang="en-US" altLang="ko-KR" dirty="0"/>
              <a:t>Check points for RAN#105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1067272" y="1333922"/>
            <a:ext cx="12889432" cy="6984776"/>
          </a:xfrm>
        </p:spPr>
        <p:txBody>
          <a:bodyPr>
            <a:noAutofit/>
          </a:bodyPr>
          <a:lstStyle/>
          <a:p>
            <a:r>
              <a:rPr lang="en-US" altLang="ko-KR" sz="2000" b="1" dirty="0">
                <a:solidFill>
                  <a:srgbClr val="6B6B6B"/>
                </a:solidFill>
              </a:rPr>
              <a:t>In RAN#105, there is a checkpoints for following additional studies on AI/ML for air interface. 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CSI feedback enhancement [RAN1]</a:t>
            </a:r>
          </a:p>
          <a:p>
            <a:pPr lvl="2"/>
            <a:r>
              <a:rPr lang="en-US" altLang="ko-KR" sz="1600" dirty="0">
                <a:solidFill>
                  <a:srgbClr val="6B6B6B"/>
                </a:solidFill>
              </a:rPr>
              <a:t>CSI prediction </a:t>
            </a:r>
          </a:p>
          <a:p>
            <a:pPr lvl="2"/>
            <a:r>
              <a:rPr lang="en-US" altLang="ko-KR" sz="1600" dirty="0">
                <a:solidFill>
                  <a:srgbClr val="6B6B6B"/>
                </a:solidFill>
              </a:rPr>
              <a:t>CSI compression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Model identification [RAN2/RAN1]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Data collection for UE-sided model training [RAN2/RAN1]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Model transfer/delivery [RAN2/RAN1]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Testability and interoperability [RAN4]</a:t>
            </a:r>
          </a:p>
          <a:p>
            <a:pPr lvl="2"/>
            <a:endParaRPr lang="en-US" altLang="ko-KR" sz="1200" b="1" dirty="0">
              <a:solidFill>
                <a:srgbClr val="6B6B6B"/>
              </a:solidFill>
            </a:endParaRPr>
          </a:p>
          <a:p>
            <a:pPr lvl="1"/>
            <a:endParaRPr lang="en-US" altLang="ko-KR" sz="1600" b="1" dirty="0">
              <a:solidFill>
                <a:srgbClr val="6B6B6B"/>
              </a:solidFill>
            </a:endParaRPr>
          </a:p>
          <a:p>
            <a:r>
              <a:rPr lang="en-US" altLang="ko-KR" sz="2000" b="1" dirty="0">
                <a:solidFill>
                  <a:srgbClr val="6B6B6B"/>
                </a:solidFill>
              </a:rPr>
              <a:t>The conclusion from RAN1 for above study is that, 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For CSI prediction, </a:t>
            </a:r>
          </a:p>
          <a:p>
            <a:pPr lvl="2"/>
            <a:r>
              <a:rPr lang="en-US" altLang="ko-KR" sz="1600" dirty="0">
                <a:solidFill>
                  <a:srgbClr val="6B6B6B"/>
                </a:solidFill>
              </a:rPr>
              <a:t>from RAN1 perspective, study of CSI prediction has been completed and performance improvement is observed with increased complexity.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For CSI compression,</a:t>
            </a:r>
          </a:p>
          <a:p>
            <a:pPr lvl="2"/>
            <a:r>
              <a:rPr lang="en-US" altLang="ko-KR" sz="1600" dirty="0">
                <a:solidFill>
                  <a:srgbClr val="6B6B6B"/>
                </a:solidFill>
              </a:rPr>
              <a:t>RAN1 is recommending extending the study of the AI/ML CSI compression based on RAN1 understanding the study on CSI compression is not completed.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For model identification and model transfer/delivery</a:t>
            </a:r>
          </a:p>
          <a:p>
            <a:pPr lvl="2"/>
            <a:r>
              <a:rPr lang="en-US" altLang="ko-KR" sz="1600" dirty="0">
                <a:solidFill>
                  <a:srgbClr val="6B6B6B"/>
                </a:solidFill>
              </a:rPr>
              <a:t>RAN1 is recommending extending the study of the Model identification, and Model transfer/Model delivery based on RAN1 understanding the study is not completed.</a:t>
            </a:r>
          </a:p>
          <a:p>
            <a:endParaRPr lang="en-US" altLang="ko-KR" sz="2400" b="1" dirty="0">
              <a:solidFill>
                <a:srgbClr val="6B6B6B"/>
              </a:solidFill>
            </a:endParaRPr>
          </a:p>
          <a:p>
            <a:endParaRPr lang="en-US" altLang="ko-KR" sz="2400" b="1" dirty="0">
              <a:solidFill>
                <a:srgbClr val="6B6B6B"/>
              </a:solidFill>
            </a:endParaRPr>
          </a:p>
          <a:p>
            <a:pPr lvl="1"/>
            <a:endParaRPr lang="en-US" altLang="ko-KR" sz="2800" b="1" dirty="0"/>
          </a:p>
          <a:p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557777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75384" y="80268"/>
            <a:ext cx="11089232" cy="919014"/>
          </a:xfrm>
        </p:spPr>
        <p:txBody>
          <a:bodyPr/>
          <a:lstStyle/>
          <a:p>
            <a:r>
              <a:rPr lang="en-US" altLang="ko-KR" dirty="0"/>
              <a:t>CSI prediction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1067272" y="1333922"/>
            <a:ext cx="13825536" cy="6912768"/>
          </a:xfrm>
        </p:spPr>
        <p:txBody>
          <a:bodyPr/>
          <a:lstStyle/>
          <a:p>
            <a:r>
              <a:rPr lang="en-US" altLang="ko-KR" sz="2000" b="1" dirty="0">
                <a:solidFill>
                  <a:srgbClr val="6B6B6B"/>
                </a:solidFill>
              </a:rPr>
              <a:t>In RAN1#118 meeting, following observation and conclusion was achieved, </a:t>
            </a:r>
          </a:p>
          <a:p>
            <a:endParaRPr lang="en-US" altLang="ko-KR" sz="2000" b="1" dirty="0">
              <a:solidFill>
                <a:srgbClr val="6B6B6B"/>
              </a:solidFill>
            </a:endParaRPr>
          </a:p>
          <a:p>
            <a:endParaRPr lang="en-US" altLang="ko-KR" sz="2000" b="1" dirty="0">
              <a:solidFill>
                <a:srgbClr val="6B6B6B"/>
              </a:solidFill>
            </a:endParaRPr>
          </a:p>
          <a:p>
            <a:endParaRPr lang="en-US" altLang="ko-KR" sz="2000" b="1" dirty="0">
              <a:solidFill>
                <a:srgbClr val="6B6B6B"/>
              </a:solidFill>
            </a:endParaRPr>
          </a:p>
          <a:p>
            <a:endParaRPr lang="en-US" altLang="ko-KR" sz="2000" b="1" dirty="0">
              <a:solidFill>
                <a:srgbClr val="6B6B6B"/>
              </a:solidFill>
            </a:endParaRPr>
          </a:p>
          <a:p>
            <a:endParaRPr lang="en-US" altLang="ko-KR" sz="2000" b="1" dirty="0">
              <a:solidFill>
                <a:srgbClr val="6B6B6B"/>
              </a:solidFill>
            </a:endParaRPr>
          </a:p>
          <a:p>
            <a:endParaRPr lang="en-US" altLang="ko-KR" sz="2000" b="1" dirty="0">
              <a:solidFill>
                <a:srgbClr val="6B6B6B"/>
              </a:solidFill>
            </a:endParaRPr>
          </a:p>
          <a:p>
            <a:endParaRPr lang="en-US" altLang="ko-KR" sz="2000" b="1" dirty="0">
              <a:solidFill>
                <a:srgbClr val="6B6B6B"/>
              </a:solidFill>
            </a:endParaRPr>
          </a:p>
          <a:p>
            <a:endParaRPr lang="en-US" altLang="ko-KR" sz="2000" b="1" dirty="0">
              <a:solidFill>
                <a:srgbClr val="6B6B6B"/>
              </a:solidFill>
            </a:endParaRPr>
          </a:p>
          <a:p>
            <a:endParaRPr lang="en-US" altLang="ko-KR" sz="2000" b="1" dirty="0">
              <a:solidFill>
                <a:srgbClr val="6B6B6B"/>
              </a:solidFill>
            </a:endParaRPr>
          </a:p>
          <a:p>
            <a:endParaRPr lang="en-US" altLang="ko-KR" sz="2000" b="1" dirty="0">
              <a:solidFill>
                <a:srgbClr val="6B6B6B"/>
              </a:solidFill>
            </a:endParaRPr>
          </a:p>
          <a:p>
            <a:pPr lvl="0"/>
            <a:endParaRPr lang="en-US" altLang="ko-KR" sz="2000" b="1" dirty="0">
              <a:solidFill>
                <a:srgbClr val="6B6B6B"/>
              </a:solidFill>
            </a:endParaRPr>
          </a:p>
          <a:p>
            <a:pPr lvl="1"/>
            <a:endParaRPr lang="en-US" altLang="ko-KR" sz="1600" dirty="0">
              <a:solidFill>
                <a:srgbClr val="6B6B6B"/>
              </a:solidFill>
            </a:endParaRPr>
          </a:p>
          <a:p>
            <a:pPr lvl="1"/>
            <a:r>
              <a:rPr lang="en-US" altLang="ko-KR" sz="1600" dirty="0">
                <a:solidFill>
                  <a:srgbClr val="6B6B6B"/>
                </a:solidFill>
              </a:rPr>
              <a:t>As shown above, AI/ML based CSI prediction can be beneficial in terms for performance perspective. Therefore, it is proposed to recommend for normative work within Rel-19 timeframe. </a:t>
            </a:r>
          </a:p>
          <a:p>
            <a:pPr lvl="1"/>
            <a:r>
              <a:rPr lang="en-US" altLang="ko-KR" sz="1600" dirty="0">
                <a:solidFill>
                  <a:srgbClr val="6B6B6B"/>
                </a:solidFill>
              </a:rPr>
              <a:t>One consideration point is the scope of CSI prediction, since limited meetings are left in Rel-19. One way is to reuse Rel-18 CSI framework as much as possible. For example, Rel-18 codebook can be reused.</a:t>
            </a:r>
          </a:p>
          <a:p>
            <a:pPr lvl="0"/>
            <a:r>
              <a:rPr lang="en-US" altLang="ko-KR" sz="2000" b="1" dirty="0">
                <a:solidFill>
                  <a:srgbClr val="6B6B6B"/>
                </a:solidFill>
              </a:rPr>
              <a:t>Proposal #1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CSI prediction using UE-sided model is recommended for normative work within Rel-19 timeframe including at least following</a:t>
            </a:r>
          </a:p>
          <a:p>
            <a:pPr lvl="2"/>
            <a:r>
              <a:rPr lang="en-US" altLang="ko-KR" sz="1800" dirty="0">
                <a:solidFill>
                  <a:srgbClr val="6B6B6B"/>
                </a:solidFill>
              </a:rPr>
              <a:t>Necessary signaling/mechanism(s) to facilitate LCM operations specific to the CSI prediction use case, if any	</a:t>
            </a:r>
          </a:p>
          <a:p>
            <a:pPr lvl="2"/>
            <a:r>
              <a:rPr lang="en-US" altLang="ko-KR" sz="1800" dirty="0">
                <a:solidFill>
                  <a:srgbClr val="6B6B6B"/>
                </a:solidFill>
              </a:rPr>
              <a:t>Note: Rel-18 CSI framework can be a starting point, and codebook enhancement is not considered.</a:t>
            </a:r>
          </a:p>
          <a:p>
            <a:pPr lvl="1"/>
            <a:endParaRPr lang="en-US" altLang="ko-KR" sz="2000" dirty="0">
              <a:solidFill>
                <a:srgbClr val="FF0000"/>
              </a:solidFill>
            </a:endParaRPr>
          </a:p>
          <a:p>
            <a:pPr lvl="2"/>
            <a:endParaRPr lang="en-US" altLang="ko-KR" sz="1400" dirty="0">
              <a:solidFill>
                <a:srgbClr val="6B6B6B"/>
              </a:solidFill>
            </a:endParaRPr>
          </a:p>
          <a:p>
            <a:pPr lvl="1"/>
            <a:endParaRPr lang="en-US" altLang="ko-KR" sz="1300" b="1" dirty="0">
              <a:solidFill>
                <a:srgbClr val="6B6B6B"/>
              </a:solidFill>
            </a:endParaRPr>
          </a:p>
          <a:p>
            <a:endParaRPr lang="en-US" altLang="ko-KR" sz="2100" b="1" dirty="0">
              <a:solidFill>
                <a:srgbClr val="6B6B6B"/>
              </a:solidFill>
            </a:endParaRPr>
          </a:p>
          <a:p>
            <a:endParaRPr lang="en-US" altLang="ko-KR" sz="2100" b="1" dirty="0">
              <a:solidFill>
                <a:srgbClr val="6B6B6B"/>
              </a:solidFill>
            </a:endParaRPr>
          </a:p>
          <a:p>
            <a:pPr lvl="1"/>
            <a:endParaRPr lang="en-US" altLang="ko-KR" b="1" dirty="0"/>
          </a:p>
          <a:p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B9D95E-8DFD-4A35-8A39-BA98F0EC997C}"/>
              </a:ext>
            </a:extLst>
          </p:cNvPr>
          <p:cNvSpPr txBox="1"/>
          <p:nvPr/>
        </p:nvSpPr>
        <p:spPr>
          <a:xfrm>
            <a:off x="1211288" y="1804720"/>
            <a:ext cx="13321480" cy="4131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Observation</a:t>
            </a:r>
            <a:endParaRPr lang="ko-KR" altLang="ko-KR" sz="1200" dirty="0">
              <a:latin typeface="Times" panose="02020603050405020304" pitchFamily="18" charset="0"/>
              <a:ea typeface="바탕" panose="02030600000101010101" pitchFamily="18" charset="-127"/>
              <a:cs typeface="Times" panose="02020603050405020304" pitchFamily="18" charset="0"/>
            </a:endParaRPr>
          </a:p>
          <a:p>
            <a:r>
              <a:rPr lang="en-GB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Based on the evaluation for CSI prediction, the following high-level observations are provided:</a:t>
            </a:r>
            <a:endParaRPr lang="ko-KR" altLang="ko-KR" sz="1200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marL="342900" lvl="0" indent="-342900">
              <a:buFont typeface="Times" panose="02020603050405020304" pitchFamily="18" charset="0"/>
              <a:buChar char="-"/>
            </a:pPr>
            <a:r>
              <a:rPr lang="en-GB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From the perspective of basic performance gain over benchmark of non-AI/ML based CSI prediction, under the same UE speed for training and inference</a:t>
            </a:r>
            <a:endParaRPr lang="ko-KR" altLang="ko-KR" sz="1200" dirty="0">
              <a:latin typeface="Times" panose="02020603050405020304" pitchFamily="18" charset="0"/>
              <a:ea typeface="MS Mincho" panose="02020609040205080304" pitchFamily="49" charset="-128"/>
              <a:cs typeface="Times" panose="02020603050405020304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"/>
            </a:pPr>
            <a:r>
              <a:rPr lang="en-GB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for AI/ML based CSI prediction over non-AI/ML based CSI prediction, </a:t>
            </a:r>
            <a:r>
              <a:rPr lang="en-GB" altLang="ko-KR" sz="1200" dirty="0">
                <a:solidFill>
                  <a:srgbClr val="FF0000"/>
                </a:solidFill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0%~7.8% gain </a:t>
            </a:r>
            <a:r>
              <a:rPr lang="en-GB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depending on traffic model, in terms of </a:t>
            </a:r>
            <a:r>
              <a:rPr lang="en-GB" altLang="ko-KR" sz="1200" dirty="0">
                <a:solidFill>
                  <a:srgbClr val="FF0000"/>
                </a:solidFill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mean UPT</a:t>
            </a:r>
            <a:r>
              <a:rPr lang="en-GB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, is observed by 7 sources </a:t>
            </a:r>
            <a:endParaRPr lang="ko-KR" altLang="ko-KR" sz="1200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"/>
            </a:pPr>
            <a:r>
              <a:rPr lang="en-GB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for AI/ML based CSI prediction over non-AI/ML based CSI prediction, </a:t>
            </a:r>
            <a:r>
              <a:rPr lang="en-GB" altLang="ko-KR" sz="1200" dirty="0">
                <a:solidFill>
                  <a:srgbClr val="FF0000"/>
                </a:solidFill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3.8%~20.7% gain </a:t>
            </a:r>
            <a:r>
              <a:rPr lang="en-GB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depending on traffic model, in terms of </a:t>
            </a:r>
            <a:r>
              <a:rPr lang="en-GB" altLang="ko-KR" sz="1200" dirty="0">
                <a:solidFill>
                  <a:srgbClr val="FF0000"/>
                </a:solidFill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5% UE UPT</a:t>
            </a:r>
            <a:r>
              <a:rPr lang="en-GB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, is observed by 7 sources.</a:t>
            </a:r>
            <a:endParaRPr lang="ko-KR" altLang="ko-KR" sz="1200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marL="342900" lvl="0" indent="-342900">
              <a:spcAft>
                <a:spcPts val="900"/>
              </a:spcAft>
              <a:buFont typeface="Times" panose="02020603050405020304" pitchFamily="18" charset="0"/>
              <a:buChar char="-"/>
            </a:pPr>
            <a:r>
              <a:rPr lang="en-GB" altLang="ko-KR" sz="1200" dirty="0">
                <a:latin typeface="Times" panose="02020603050405020304" pitchFamily="18" charset="0"/>
                <a:ea typeface="MS Mincho" panose="02020609040205080304" pitchFamily="49" charset="-128"/>
                <a:cs typeface="Times" panose="02020603050405020304" pitchFamily="18" charset="0"/>
              </a:rPr>
              <a:t>From a perspective of AI/ML complexity, 19 sources adopt the model subject to the computational complexity in units of FLOPs from 0.05M to 3000M. For complexity of non-AI/ML benchmark, 16 sources adopt the algorithm (e.g., Kalman filter, Auto-regression, Wiener filter) subject to the computational complexity in units of FLOPs from 0.14M to 107M. The ratio of FLOPs (AI/ML over benchmark 2) ranges from 1 to 35, which is used by majority sources. For non-AI/ML benchmark, main computation complexity is dominated by filter updates, which may not be need to be updated per inference at the expense of performance loss.</a:t>
            </a:r>
          </a:p>
          <a:p>
            <a:pPr marL="342900" lvl="0" indent="-342900">
              <a:spcAft>
                <a:spcPts val="900"/>
              </a:spcAft>
              <a:buFont typeface="Times" panose="02020603050405020304" pitchFamily="18" charset="0"/>
              <a:buChar char="-"/>
            </a:pPr>
            <a:r>
              <a:rPr lang="en-GB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From the perspective of performance impact on channel estimation error and phase discontinuity, compared to non-AI/ML CSI prediction, </a:t>
            </a:r>
            <a:r>
              <a:rPr lang="en-GB" altLang="ko-KR" sz="1200" dirty="0">
                <a:solidFill>
                  <a:srgbClr val="FF0000"/>
                </a:solidFill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higher gain is observed </a:t>
            </a:r>
            <a:r>
              <a:rPr lang="en-GB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by 10 sources for AI/ML based CSI prediction </a:t>
            </a:r>
            <a:r>
              <a:rPr lang="en-GB" altLang="ko-KR" sz="1200" dirty="0">
                <a:solidFill>
                  <a:srgbClr val="FF0000"/>
                </a:solidFill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in the presence of channel estimation error or phase discontinuity</a:t>
            </a:r>
            <a:r>
              <a:rPr lang="en-GB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.</a:t>
            </a:r>
          </a:p>
          <a:p>
            <a:pPr marL="342900" lvl="0" indent="-342900">
              <a:spcAft>
                <a:spcPts val="900"/>
              </a:spcAft>
              <a:buFont typeface="Times" panose="02020603050405020304" pitchFamily="18" charset="0"/>
              <a:buChar char="-"/>
            </a:pPr>
            <a:r>
              <a:rPr lang="en-US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From the perspective of generalization over various scenarios/configurations (e.g., various UE speed, deployment scenario, carrier frequency) that have been evaluated, compared to generalization Case 1 where the AI/ML model is trained with dataset subject to a certain </a:t>
            </a:r>
            <a:r>
              <a:rPr lang="en-US" altLang="ko-KR" sz="1200" dirty="0" err="1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scenario#B</a:t>
            </a:r>
            <a:r>
              <a:rPr lang="en-US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/</a:t>
            </a:r>
            <a:r>
              <a:rPr lang="en-US" altLang="ko-KR" sz="1200" dirty="0" err="1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configuration#B</a:t>
            </a:r>
            <a:r>
              <a:rPr lang="en-US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 and applied for inference with a same </a:t>
            </a:r>
            <a:r>
              <a:rPr lang="en-US" altLang="ko-KR" sz="1200" dirty="0" err="1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scenario#B</a:t>
            </a:r>
            <a:r>
              <a:rPr lang="en-US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/</a:t>
            </a:r>
            <a:r>
              <a:rPr lang="en-US" altLang="ko-KR" sz="1200" dirty="0" err="1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configuration#B</a:t>
            </a:r>
            <a:endParaRPr lang="en-US" altLang="ko-KR" sz="1200" dirty="0">
              <a:latin typeface="Times" panose="02020603050405020304" pitchFamily="18" charset="0"/>
              <a:ea typeface="DengXian" panose="02010600030101010101" pitchFamily="2" charset="-122"/>
              <a:cs typeface="Times" panose="02020603050405020304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"/>
            </a:pPr>
            <a:r>
              <a:rPr lang="en-US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For generalization Case 2 where the AI/ML model is trained with dataset from a different </a:t>
            </a:r>
            <a:r>
              <a:rPr lang="en-US" altLang="ko-KR" sz="1200" dirty="0" err="1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scenario#A</a:t>
            </a:r>
            <a:r>
              <a:rPr lang="en-US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/</a:t>
            </a:r>
            <a:r>
              <a:rPr lang="en-US" altLang="ko-KR" sz="1200" dirty="0" err="1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configuration#A</a:t>
            </a:r>
            <a:r>
              <a:rPr lang="en-US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, generalized performance may be achieved for some certain combinations of </a:t>
            </a:r>
            <a:r>
              <a:rPr lang="en-US" altLang="ko-KR" sz="1200" dirty="0" err="1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scenario#A</a:t>
            </a:r>
            <a:r>
              <a:rPr lang="en-US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/</a:t>
            </a:r>
            <a:r>
              <a:rPr lang="en-US" altLang="ko-KR" sz="1200" dirty="0" err="1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configuration#A</a:t>
            </a:r>
            <a:r>
              <a:rPr lang="en-US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 and </a:t>
            </a:r>
            <a:r>
              <a:rPr lang="en-US" altLang="ko-KR" sz="1200" dirty="0" err="1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scenario#B</a:t>
            </a:r>
            <a:r>
              <a:rPr lang="en-US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/</a:t>
            </a:r>
            <a:r>
              <a:rPr lang="en-US" altLang="ko-KR" sz="1200" dirty="0" err="1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configuration#B</a:t>
            </a:r>
            <a:r>
              <a:rPr lang="en-US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 but not for others.</a:t>
            </a:r>
          </a:p>
          <a:p>
            <a:pPr marL="742950" lvl="1" indent="-285750">
              <a:buFont typeface="Wingdings" panose="05000000000000000000" pitchFamily="2" charset="2"/>
              <a:buChar char=""/>
            </a:pPr>
            <a:r>
              <a:rPr lang="en-US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For generalization Case 3 where the training dataset is constructed with data samples subject to multiple scenarios/configurations including </a:t>
            </a:r>
            <a:r>
              <a:rPr lang="en-US" altLang="ko-KR" sz="1200" dirty="0" err="1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scenario#B</a:t>
            </a:r>
            <a:r>
              <a:rPr lang="en-US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/</a:t>
            </a:r>
            <a:r>
              <a:rPr lang="en-US" altLang="ko-KR" sz="1200" dirty="0" err="1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configuration#B</a:t>
            </a:r>
            <a:r>
              <a:rPr lang="en-US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, generalized performance of the AI/ML model can be achieved.</a:t>
            </a:r>
          </a:p>
          <a:p>
            <a:pPr>
              <a:spcAft>
                <a:spcPts val="0"/>
              </a:spcAft>
            </a:pPr>
            <a:r>
              <a:rPr lang="en-GB" altLang="ko-KR" sz="1200" b="1" dirty="0">
                <a:latin typeface="Times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 </a:t>
            </a:r>
            <a:endParaRPr lang="ko-KR" altLang="ko-KR" sz="1200" dirty="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altLang="ko-KR" sz="1200" b="1" dirty="0">
                <a:highlight>
                  <a:srgbClr val="00FF00"/>
                </a:highlight>
                <a:latin typeface="Times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Agreement</a:t>
            </a:r>
            <a:endParaRPr lang="ko-KR" altLang="ko-KR" sz="1200" dirty="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altLang="ko-KR" sz="12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From RAN1 perspective, </a:t>
            </a:r>
            <a:r>
              <a:rPr lang="en-GB" altLang="ko-KR" sz="1200" dirty="0">
                <a:latin typeface="Times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study of CSI prediction has been completed and performance improvement is observed with increased complexity.</a:t>
            </a:r>
            <a:endParaRPr lang="ko-KR" altLang="ko-KR" dirty="0">
              <a:latin typeface="Times" panose="02020603050405020304" pitchFamily="18" charset="0"/>
              <a:ea typeface="MS Mincho" panose="02020609040205080304" pitchFamily="49" charset="-128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517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2"/>
          <p:cNvSpPr txBox="1">
            <a:spLocks/>
          </p:cNvSpPr>
          <p:nvPr/>
        </p:nvSpPr>
        <p:spPr bwMode="auto">
          <a:xfrm>
            <a:off x="1067272" y="1333922"/>
            <a:ext cx="13897544" cy="66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>
            <a:lvl1pPr marL="423863" indent="-423863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925" indent="-352425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4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81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305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4300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538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US" altLang="ko-KR" sz="2100" b="1" dirty="0">
                <a:solidFill>
                  <a:srgbClr val="6B6B6B"/>
                </a:solidFill>
              </a:rPr>
              <a:t>In RAN1#118, followings are agreed</a:t>
            </a:r>
          </a:p>
          <a:p>
            <a:pPr lvl="1"/>
            <a:endParaRPr kumimoji="0" lang="en-US" altLang="ko-KR" sz="1800" dirty="0">
              <a:solidFill>
                <a:srgbClr val="6B6B6B"/>
              </a:solidFill>
            </a:endParaRPr>
          </a:p>
          <a:p>
            <a:pPr lvl="1"/>
            <a:endParaRPr kumimoji="0" lang="en-US" altLang="ko-KR" sz="1800" dirty="0">
              <a:solidFill>
                <a:srgbClr val="6B6B6B"/>
              </a:solidFill>
            </a:endParaRPr>
          </a:p>
          <a:p>
            <a:pPr lvl="1"/>
            <a:endParaRPr kumimoji="0" lang="en-US" altLang="ko-KR" sz="1800" dirty="0">
              <a:solidFill>
                <a:srgbClr val="6B6B6B"/>
              </a:solidFill>
            </a:endParaRPr>
          </a:p>
          <a:p>
            <a:pPr lvl="1"/>
            <a:endParaRPr kumimoji="0" lang="en-US" altLang="ko-KR" sz="1800" dirty="0">
              <a:solidFill>
                <a:srgbClr val="6B6B6B"/>
              </a:solidFill>
            </a:endParaRPr>
          </a:p>
          <a:p>
            <a:pPr lvl="1"/>
            <a:endParaRPr kumimoji="0" lang="en-US" altLang="ko-KR" sz="1800" dirty="0">
              <a:solidFill>
                <a:srgbClr val="6B6B6B"/>
              </a:solidFill>
            </a:endParaRPr>
          </a:p>
          <a:p>
            <a:pPr lvl="1"/>
            <a:endParaRPr kumimoji="0" lang="en-US" altLang="ko-KR" sz="1800" dirty="0">
              <a:solidFill>
                <a:srgbClr val="6B6B6B"/>
              </a:solidFill>
            </a:endParaRPr>
          </a:p>
          <a:p>
            <a:pPr lvl="1"/>
            <a:endParaRPr kumimoji="0" lang="en-US" altLang="ko-KR" sz="1800" dirty="0">
              <a:solidFill>
                <a:srgbClr val="6B6B6B"/>
              </a:solidFill>
            </a:endParaRPr>
          </a:p>
          <a:p>
            <a:pPr lvl="1"/>
            <a:endParaRPr kumimoji="0" lang="en-US" altLang="ko-KR" sz="1800" dirty="0">
              <a:solidFill>
                <a:srgbClr val="6B6B6B"/>
              </a:solidFill>
            </a:endParaRPr>
          </a:p>
          <a:p>
            <a:pPr lvl="1"/>
            <a:endParaRPr kumimoji="0" lang="en-US" altLang="ko-KR" sz="1800" dirty="0">
              <a:solidFill>
                <a:srgbClr val="6B6B6B"/>
              </a:solidFill>
            </a:endParaRPr>
          </a:p>
          <a:p>
            <a:r>
              <a:rPr kumimoji="0" lang="en-US" altLang="ko-KR" sz="2100" b="1" dirty="0">
                <a:solidFill>
                  <a:srgbClr val="6B6B6B"/>
                </a:solidFill>
              </a:rPr>
              <a:t>In our understanding, </a:t>
            </a:r>
          </a:p>
          <a:p>
            <a:pPr lvl="1"/>
            <a:r>
              <a:rPr kumimoji="0" lang="en-US" altLang="ko-KR" sz="1800" dirty="0">
                <a:solidFill>
                  <a:srgbClr val="6B6B6B"/>
                </a:solidFill>
              </a:rPr>
              <a:t>Although spatial/temporal/frequency compression provides higher gain compared to spatial/frequency compression (Rel-18), overhead/complexity perspective needs to be further studied. </a:t>
            </a:r>
          </a:p>
          <a:p>
            <a:pPr lvl="1"/>
            <a:r>
              <a:rPr kumimoji="0" lang="en-US" altLang="ko-KR" sz="1800" dirty="0">
                <a:solidFill>
                  <a:srgbClr val="6B6B6B"/>
                </a:solidFill>
              </a:rPr>
              <a:t>Further feasibility study is required for options/sub-options to handle inter-vendor training collaboration</a:t>
            </a:r>
          </a:p>
          <a:p>
            <a:pPr lvl="1"/>
            <a:endParaRPr kumimoji="0" lang="en-US" altLang="ko-KR" sz="1800" dirty="0">
              <a:solidFill>
                <a:srgbClr val="6B6B6B"/>
              </a:solidFill>
            </a:endParaRPr>
          </a:p>
          <a:p>
            <a:pPr lvl="1"/>
            <a:endParaRPr kumimoji="0" lang="en-US" altLang="ko-KR" sz="1800" dirty="0">
              <a:solidFill>
                <a:srgbClr val="6B6B6B"/>
              </a:solidFill>
            </a:endParaRPr>
          </a:p>
          <a:p>
            <a:r>
              <a:rPr kumimoji="0" lang="en-US" altLang="ko-KR" sz="2100" b="1" dirty="0">
                <a:solidFill>
                  <a:srgbClr val="6B6B6B"/>
                </a:solidFill>
              </a:rPr>
              <a:t>Proposal #2</a:t>
            </a:r>
          </a:p>
          <a:p>
            <a:pPr lvl="1"/>
            <a:r>
              <a:rPr kumimoji="0" lang="en-US" altLang="ko-KR" sz="1800" dirty="0">
                <a:solidFill>
                  <a:srgbClr val="6B6B6B"/>
                </a:solidFill>
              </a:rPr>
              <a:t>AI/ML CSI compression using two-sided model is recommended to further study for whole Rel-19 timeframe, including at least</a:t>
            </a:r>
          </a:p>
          <a:p>
            <a:pPr lvl="2"/>
            <a:r>
              <a:rPr kumimoji="0" lang="en-US" altLang="ko-KR" sz="1800" dirty="0">
                <a:solidFill>
                  <a:srgbClr val="6B6B6B"/>
                </a:solidFill>
              </a:rPr>
              <a:t>Feasibility study for options/sub-options to handle inter-vendor training collaboration</a:t>
            </a:r>
          </a:p>
          <a:p>
            <a:pPr lvl="2"/>
            <a:r>
              <a:rPr kumimoji="0" lang="en-US" altLang="ko-KR" sz="1800" dirty="0">
                <a:solidFill>
                  <a:srgbClr val="6B6B6B"/>
                </a:solidFill>
              </a:rPr>
              <a:t>Trade-off between performance and complexity</a:t>
            </a:r>
          </a:p>
          <a:p>
            <a:pPr lvl="2"/>
            <a:endParaRPr kumimoji="0" lang="en-US" altLang="ko-KR" sz="1400" dirty="0">
              <a:solidFill>
                <a:srgbClr val="6B6B6B"/>
              </a:solidFill>
            </a:endParaRPr>
          </a:p>
          <a:p>
            <a:pPr lvl="1"/>
            <a:endParaRPr kumimoji="0" lang="en-US" altLang="ko-KR" sz="1800" dirty="0">
              <a:solidFill>
                <a:srgbClr val="6B6B6B"/>
              </a:solidFill>
            </a:endParaRPr>
          </a:p>
          <a:p>
            <a:endParaRPr kumimoji="0"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CSI Compression</a:t>
            </a:r>
            <a:endParaRPr lang="ko-KR" altLang="en-US" dirty="0"/>
          </a:p>
        </p:txBody>
      </p:sp>
      <p:sp>
        <p:nvSpPr>
          <p:cNvPr id="25" name="Rectangle 8">
            <a:extLst>
              <a:ext uri="{FF2B5EF4-FFF2-40B4-BE49-F238E27FC236}">
                <a16:creationId xmlns:a16="http://schemas.microsoft.com/office/drawing/2014/main" id="{DEB734A2-2D23-418C-8AE0-349285F6E8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75" y="4177427"/>
            <a:ext cx="2199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71FB85D-579B-4C33-9F96-5F1AD75D7920}"/>
              </a:ext>
            </a:extLst>
          </p:cNvPr>
          <p:cNvSpPr txBox="1"/>
          <p:nvPr/>
        </p:nvSpPr>
        <p:spPr>
          <a:xfrm>
            <a:off x="1427312" y="1789194"/>
            <a:ext cx="12385376" cy="26776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ko-KR" sz="1400" dirty="0">
                <a:highlight>
                  <a:srgbClr val="00FF00"/>
                </a:highlight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Agreement</a:t>
            </a:r>
            <a:endParaRPr lang="ko-KR" altLang="ko-KR" sz="1400" dirty="0">
              <a:latin typeface="Times" panose="02020603050405020304" pitchFamily="18" charset="0"/>
              <a:ea typeface="바탕" panose="02030600000101010101" pitchFamily="18" charset="-127"/>
              <a:cs typeface="Times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" panose="02020603050405020304" pitchFamily="18" charset="0"/>
              </a:rPr>
              <a:t>According to the Rel-19 study objective,</a:t>
            </a:r>
          </a:p>
          <a:p>
            <a:pPr>
              <a:spcAft>
                <a:spcPts val="0"/>
              </a:spcAft>
            </a:pPr>
            <a:endParaRPr lang="en-GB" altLang="ko-KR" sz="1400" dirty="0">
              <a:latin typeface="Times" panose="02020603050405020304" pitchFamily="18" charset="0"/>
              <a:ea typeface="바탕" panose="02030600000101010101" pitchFamily="18" charset="-127"/>
              <a:cs typeface="Times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GB" altLang="ko-KR" sz="1400" dirty="0">
              <a:latin typeface="Times" panose="02020603050405020304" pitchFamily="18" charset="0"/>
              <a:ea typeface="바탕" panose="02030600000101010101" pitchFamily="18" charset="-127"/>
              <a:cs typeface="Times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GB" altLang="ko-KR" sz="1400" dirty="0">
              <a:latin typeface="Times" panose="02020603050405020304" pitchFamily="18" charset="0"/>
              <a:ea typeface="바탕" panose="02030600000101010101" pitchFamily="18" charset="-127"/>
              <a:cs typeface="Times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GB" altLang="ko-KR" sz="1400" dirty="0">
              <a:latin typeface="Times" panose="02020603050405020304" pitchFamily="18" charset="0"/>
              <a:ea typeface="바탕" panose="02030600000101010101" pitchFamily="18" charset="-127"/>
              <a:cs typeface="Times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GB" altLang="ko-KR" sz="1400" dirty="0">
              <a:latin typeface="Times" panose="02020603050405020304" pitchFamily="18" charset="0"/>
              <a:ea typeface="바탕" panose="02030600000101010101" pitchFamily="18" charset="-127"/>
              <a:cs typeface="Times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GB" altLang="ko-KR" sz="1400" dirty="0">
              <a:latin typeface="Times" panose="02020603050405020304" pitchFamily="18" charset="0"/>
              <a:ea typeface="바탕" panose="02030600000101010101" pitchFamily="18" charset="-127"/>
              <a:cs typeface="Times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GB" altLang="ko-KR" sz="1400" dirty="0">
              <a:latin typeface="Times" panose="02020603050405020304" pitchFamily="18" charset="0"/>
              <a:ea typeface="바탕" panose="02030600000101010101" pitchFamily="18" charset="-127"/>
              <a:cs typeface="Times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GB" altLang="ko-KR" sz="1400" dirty="0">
              <a:latin typeface="Times" panose="02020603050405020304" pitchFamily="18" charset="0"/>
              <a:ea typeface="바탕" panose="02030600000101010101" pitchFamily="18" charset="-127"/>
              <a:cs typeface="Times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" panose="02020603050405020304" pitchFamily="18" charset="0"/>
              </a:rPr>
              <a:t>RAN1 is recommending extending the study of the AI/ML CSI compression based on RAN1 understanding the study on CSI compression is not completed.</a:t>
            </a:r>
          </a:p>
          <a:p>
            <a:pPr>
              <a:spcAft>
                <a:spcPts val="0"/>
              </a:spcAft>
            </a:pPr>
            <a:endParaRPr lang="en-US" altLang="ko-KR" sz="1400" dirty="0">
              <a:latin typeface="Times" panose="02020603050405020304" pitchFamily="18" charset="0"/>
              <a:ea typeface="바탕" panose="02030600000101010101" pitchFamily="18" charset="-127"/>
              <a:cs typeface="Times" panose="02020603050405020304" pitchFamily="18" charset="0"/>
            </a:endParaRP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C3DA2AF7-8F5F-4A9B-8E36-5399DB99D2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528" y="2385834"/>
            <a:ext cx="6123432" cy="14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112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2"/>
          <p:cNvSpPr txBox="1">
            <a:spLocks/>
          </p:cNvSpPr>
          <p:nvPr/>
        </p:nvSpPr>
        <p:spPr bwMode="auto">
          <a:xfrm>
            <a:off x="1067272" y="1333922"/>
            <a:ext cx="13716212" cy="66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>
            <a:lvl1pPr marL="423863" indent="-423863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925" indent="-352425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4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81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305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4300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538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US" altLang="ko-KR" sz="2100" b="1" dirty="0">
                <a:solidFill>
                  <a:srgbClr val="6B6B6B"/>
                </a:solidFill>
              </a:rPr>
              <a:t>In RAN1#118, followings are agreed</a:t>
            </a:r>
          </a:p>
          <a:p>
            <a:endParaRPr kumimoji="0" lang="en-US" altLang="ko-KR" sz="2100" b="1" dirty="0">
              <a:solidFill>
                <a:srgbClr val="6B6B6B"/>
              </a:solidFill>
            </a:endParaRPr>
          </a:p>
          <a:p>
            <a:endParaRPr kumimoji="0" lang="en-US" altLang="ko-KR" sz="2100" b="1" dirty="0">
              <a:solidFill>
                <a:srgbClr val="6B6B6B"/>
              </a:solidFill>
            </a:endParaRPr>
          </a:p>
          <a:p>
            <a:endParaRPr kumimoji="0" lang="en-US" altLang="ko-KR" sz="2100" b="1" dirty="0">
              <a:solidFill>
                <a:srgbClr val="6B6B6B"/>
              </a:solidFill>
            </a:endParaRPr>
          </a:p>
          <a:p>
            <a:pPr lvl="1"/>
            <a:endParaRPr kumimoji="0" lang="en-US" altLang="ko-KR" sz="1800" dirty="0">
              <a:solidFill>
                <a:srgbClr val="6B6B6B"/>
              </a:solidFill>
            </a:endParaRPr>
          </a:p>
          <a:p>
            <a:pPr lvl="1"/>
            <a:endParaRPr kumimoji="0" lang="en-US" altLang="ko-KR" sz="1800" dirty="0">
              <a:solidFill>
                <a:srgbClr val="6B6B6B"/>
              </a:solidFill>
            </a:endParaRPr>
          </a:p>
          <a:p>
            <a:pPr lvl="1"/>
            <a:endParaRPr kumimoji="0" lang="en-US" altLang="ko-KR" sz="1800" dirty="0">
              <a:solidFill>
                <a:srgbClr val="6B6B6B"/>
              </a:solidFill>
            </a:endParaRPr>
          </a:p>
          <a:p>
            <a:pPr lvl="1"/>
            <a:endParaRPr kumimoji="0" lang="en-US" altLang="ko-KR" sz="1800" dirty="0">
              <a:solidFill>
                <a:srgbClr val="6B6B6B"/>
              </a:solidFill>
            </a:endParaRPr>
          </a:p>
          <a:p>
            <a:r>
              <a:rPr kumimoji="0" lang="en-US" altLang="ko-KR" sz="2100" b="1" dirty="0">
                <a:solidFill>
                  <a:srgbClr val="6B6B6B"/>
                </a:solidFill>
              </a:rPr>
              <a:t>In our view</a:t>
            </a:r>
            <a:r>
              <a:rPr kumimoji="0" lang="en-US" altLang="ko-KR" sz="2600" dirty="0">
                <a:solidFill>
                  <a:srgbClr val="6B6B6B"/>
                </a:solidFill>
              </a:rPr>
              <a:t>, </a:t>
            </a:r>
          </a:p>
          <a:p>
            <a:pPr lvl="1"/>
            <a:r>
              <a:rPr kumimoji="0" lang="en-US" altLang="ko-KR" sz="1800" dirty="0">
                <a:solidFill>
                  <a:srgbClr val="6B6B6B"/>
                </a:solidFill>
              </a:rPr>
              <a:t>Model identification and model transfer is mainly beneficial for two-sided model. Given the situation that the study CSI compression has not been completed, extension of study on CSI compression is expected.</a:t>
            </a:r>
          </a:p>
          <a:p>
            <a:pPr lvl="1"/>
            <a:r>
              <a:rPr kumimoji="0" lang="en-US" altLang="ko-KR" sz="1800" dirty="0">
                <a:solidFill>
                  <a:srgbClr val="6B6B6B"/>
                </a:solidFill>
              </a:rPr>
              <a:t>Therefore, the scope of study should be focus on two-sided model. </a:t>
            </a:r>
          </a:p>
          <a:p>
            <a:pPr lvl="1"/>
            <a:endParaRPr kumimoji="0" lang="en-US" altLang="ko-KR" sz="1800" dirty="0">
              <a:solidFill>
                <a:srgbClr val="6B6B6B"/>
              </a:solidFill>
            </a:endParaRPr>
          </a:p>
          <a:p>
            <a:r>
              <a:rPr kumimoji="0" lang="en-US" altLang="ko-KR" sz="2100" b="1" dirty="0">
                <a:solidFill>
                  <a:srgbClr val="6B6B6B"/>
                </a:solidFill>
              </a:rPr>
              <a:t>Proposal #3</a:t>
            </a:r>
          </a:p>
          <a:p>
            <a:pPr lvl="1"/>
            <a:r>
              <a:rPr kumimoji="0" lang="en-US" altLang="ko-KR" sz="1800" dirty="0">
                <a:solidFill>
                  <a:srgbClr val="6B6B6B"/>
                </a:solidFill>
              </a:rPr>
              <a:t>The study of the Model identification, and Model transfer/Model delivery is recommended to further study for whole Rel-19 timeframe</a:t>
            </a:r>
          </a:p>
          <a:p>
            <a:pPr lvl="2"/>
            <a:r>
              <a:rPr kumimoji="0" lang="en-US" altLang="ko-KR" sz="1800" dirty="0">
                <a:solidFill>
                  <a:srgbClr val="6B6B6B"/>
                </a:solidFill>
              </a:rPr>
              <a:t>Note: the scope of study should be focus on two-sided model</a:t>
            </a:r>
          </a:p>
          <a:p>
            <a:pPr lvl="1"/>
            <a:endParaRPr kumimoji="0" lang="en-US" altLang="ko-KR" sz="1800" dirty="0">
              <a:solidFill>
                <a:srgbClr val="6B6B6B"/>
              </a:solidFill>
            </a:endParaRPr>
          </a:p>
          <a:p>
            <a:endParaRPr kumimoji="0"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Model identification and model transfer/delivery</a:t>
            </a:r>
          </a:p>
        </p:txBody>
      </p:sp>
      <p:sp>
        <p:nvSpPr>
          <p:cNvPr id="25" name="Rectangle 8">
            <a:extLst>
              <a:ext uri="{FF2B5EF4-FFF2-40B4-BE49-F238E27FC236}">
                <a16:creationId xmlns:a16="http://schemas.microsoft.com/office/drawing/2014/main" id="{DEB734A2-2D23-418C-8AE0-349285F6E8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75" y="4177427"/>
            <a:ext cx="2199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71FB85D-579B-4C33-9F96-5F1AD75D7920}"/>
              </a:ext>
            </a:extLst>
          </p:cNvPr>
          <p:cNvSpPr txBox="1"/>
          <p:nvPr/>
        </p:nvSpPr>
        <p:spPr>
          <a:xfrm>
            <a:off x="1427312" y="1789194"/>
            <a:ext cx="12385376" cy="22467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" panose="02020603050405020304" pitchFamily="18" charset="0"/>
              </a:rPr>
              <a:t>Conclusion</a:t>
            </a:r>
          </a:p>
          <a:p>
            <a:pPr>
              <a:spcAft>
                <a:spcPts val="0"/>
              </a:spcAft>
            </a:pPr>
            <a:r>
              <a:rPr lang="en-US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" panose="02020603050405020304" pitchFamily="18" charset="0"/>
              </a:rPr>
              <a:t>• From RAN1 perspective, model identification is at least applicable to some of inter-vendor training collaboration option(s) of CSI compression using two-sided model (if supported) </a:t>
            </a:r>
          </a:p>
          <a:p>
            <a:pPr>
              <a:spcAft>
                <a:spcPts val="0"/>
              </a:spcAft>
            </a:pPr>
            <a:endParaRPr lang="en-US" altLang="ko-KR" sz="1400" dirty="0">
              <a:latin typeface="Times" panose="02020603050405020304" pitchFamily="18" charset="0"/>
              <a:ea typeface="바탕" panose="02030600000101010101" pitchFamily="18" charset="-127"/>
              <a:cs typeface="Times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" panose="02020603050405020304" pitchFamily="18" charset="0"/>
              </a:rPr>
              <a:t>Conclusion</a:t>
            </a:r>
          </a:p>
          <a:p>
            <a:pPr>
              <a:spcAft>
                <a:spcPts val="0"/>
              </a:spcAft>
            </a:pPr>
            <a:r>
              <a:rPr lang="en-US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" panose="02020603050405020304" pitchFamily="18" charset="0"/>
              </a:rPr>
              <a:t>From RAN1 perspective, model transfer is needed at least for some (e.g., Option 3b) of inter-vendor training collaboration option(s) of CSI compression using two-sided model (if supported) </a:t>
            </a:r>
          </a:p>
          <a:p>
            <a:pPr>
              <a:spcAft>
                <a:spcPts val="0"/>
              </a:spcAft>
            </a:pPr>
            <a:endParaRPr lang="en-US" altLang="ko-KR" sz="1400" dirty="0">
              <a:latin typeface="Times" panose="02020603050405020304" pitchFamily="18" charset="0"/>
              <a:ea typeface="바탕" panose="02030600000101010101" pitchFamily="18" charset="-127"/>
              <a:cs typeface="Times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altLang="ko-KR" sz="1400" dirty="0">
                <a:highlight>
                  <a:srgbClr val="00FF00"/>
                </a:highlight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Agreement</a:t>
            </a:r>
            <a:endParaRPr lang="ko-KR" altLang="ko-KR" sz="1400" dirty="0">
              <a:latin typeface="Times" panose="02020603050405020304" pitchFamily="18" charset="0"/>
              <a:ea typeface="바탕" panose="02030600000101010101" pitchFamily="18" charset="-127"/>
              <a:cs typeface="Times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" panose="02020603050405020304" pitchFamily="18" charset="0"/>
              </a:rPr>
              <a:t>RAN1 is recommending extending the study of the </a:t>
            </a:r>
            <a:r>
              <a:rPr lang="en-GB" altLang="ko-KR" sz="1400" dirty="0"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Model identification, and Model transfer/Model delivery based on RAN1 understanding the study is not completed.</a:t>
            </a:r>
            <a:endParaRPr lang="ko-KR" altLang="ko-KR" sz="1400" dirty="0">
              <a:latin typeface="Times" panose="02020603050405020304" pitchFamily="18" charset="0"/>
              <a:ea typeface="바탕" panose="02030600000101010101" pitchFamily="18" charset="-127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9684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2"/>
          <p:cNvSpPr txBox="1">
            <a:spLocks/>
          </p:cNvSpPr>
          <p:nvPr/>
        </p:nvSpPr>
        <p:spPr bwMode="auto">
          <a:xfrm>
            <a:off x="1067272" y="1333922"/>
            <a:ext cx="13609512" cy="66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>
            <a:lvl1pPr marL="423863" indent="-423863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925" indent="-352425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4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81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305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4300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538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kumimoji="0" lang="en-US" altLang="ko-KR" sz="1800" dirty="0">
              <a:solidFill>
                <a:srgbClr val="6B6B6B"/>
              </a:solidFill>
            </a:endParaRPr>
          </a:p>
          <a:p>
            <a:pPr lvl="0"/>
            <a:r>
              <a:rPr lang="en-US" altLang="ko-KR" sz="2000" b="1" dirty="0">
                <a:solidFill>
                  <a:srgbClr val="6B6B6B"/>
                </a:solidFill>
              </a:rPr>
              <a:t>Proposal #1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CSI prediction using UE-sided model is recommended for normative work within Rel-19 timeframe including at least following</a:t>
            </a:r>
          </a:p>
          <a:p>
            <a:pPr lvl="2"/>
            <a:r>
              <a:rPr lang="en-US" altLang="ko-KR" sz="1800" dirty="0">
                <a:solidFill>
                  <a:srgbClr val="6B6B6B"/>
                </a:solidFill>
              </a:rPr>
              <a:t>Necessary signaling/mechanism(s) to facilitate LCM operations specific to the CSI prediction use case, if any	</a:t>
            </a:r>
          </a:p>
          <a:p>
            <a:pPr lvl="2"/>
            <a:r>
              <a:rPr lang="en-US" altLang="ko-KR" sz="1800" dirty="0">
                <a:solidFill>
                  <a:srgbClr val="6B6B6B"/>
                </a:solidFill>
              </a:rPr>
              <a:t>Note: Rel-18 CSI framework can be a starting point, and codebook enhancement is not considered.</a:t>
            </a:r>
          </a:p>
          <a:p>
            <a:pPr lvl="2"/>
            <a:endParaRPr lang="en-US" altLang="ko-KR" sz="1400" dirty="0">
              <a:solidFill>
                <a:srgbClr val="FF0000"/>
              </a:solidFill>
            </a:endParaRPr>
          </a:p>
          <a:p>
            <a:r>
              <a:rPr kumimoji="0" lang="en-US" altLang="ko-KR" sz="2100" b="1" dirty="0">
                <a:solidFill>
                  <a:srgbClr val="6B6B6B"/>
                </a:solidFill>
              </a:rPr>
              <a:t>Proposal #2</a:t>
            </a:r>
          </a:p>
          <a:p>
            <a:pPr lvl="1"/>
            <a:r>
              <a:rPr kumimoji="0" lang="en-US" altLang="ko-KR" sz="1800" dirty="0">
                <a:solidFill>
                  <a:srgbClr val="6B6B6B"/>
                </a:solidFill>
              </a:rPr>
              <a:t>AI/ML CSI compression using two-sided model is recommended to further study for whole Rel-19 timeframe, including at least</a:t>
            </a:r>
          </a:p>
          <a:p>
            <a:pPr lvl="2"/>
            <a:r>
              <a:rPr kumimoji="0" lang="en-US" altLang="ko-KR" sz="1800" dirty="0">
                <a:solidFill>
                  <a:srgbClr val="6B6B6B"/>
                </a:solidFill>
              </a:rPr>
              <a:t>Feasibility study for options/sub-options to handle inter-vendor training collaboration</a:t>
            </a:r>
          </a:p>
          <a:p>
            <a:pPr lvl="2"/>
            <a:r>
              <a:rPr kumimoji="0" lang="en-US" altLang="ko-KR" sz="1800" dirty="0">
                <a:solidFill>
                  <a:srgbClr val="6B6B6B"/>
                </a:solidFill>
              </a:rPr>
              <a:t>Trade-off between performance and complexity</a:t>
            </a:r>
          </a:p>
          <a:p>
            <a:pPr lvl="2"/>
            <a:endParaRPr kumimoji="0" lang="en-US" altLang="ko-KR" sz="1400" dirty="0">
              <a:solidFill>
                <a:srgbClr val="FF0000"/>
              </a:solidFill>
            </a:endParaRPr>
          </a:p>
          <a:p>
            <a:r>
              <a:rPr kumimoji="0" lang="en-US" altLang="ko-KR" sz="2100" b="1" dirty="0">
                <a:solidFill>
                  <a:srgbClr val="6B6B6B"/>
                </a:solidFill>
              </a:rPr>
              <a:t>Proposal #3</a:t>
            </a:r>
          </a:p>
          <a:p>
            <a:pPr lvl="1"/>
            <a:r>
              <a:rPr kumimoji="0" lang="en-US" altLang="ko-KR" sz="1800" dirty="0">
                <a:solidFill>
                  <a:srgbClr val="6B6B6B"/>
                </a:solidFill>
              </a:rPr>
              <a:t>The study of the Model identification, and Model transfer/Model delivery is recommended to further study for whole Rel-19 timeframe</a:t>
            </a:r>
          </a:p>
          <a:p>
            <a:pPr lvl="2"/>
            <a:r>
              <a:rPr kumimoji="0" lang="en-US" altLang="ko-KR" sz="1800" dirty="0">
                <a:solidFill>
                  <a:srgbClr val="6B6B6B"/>
                </a:solidFill>
              </a:rPr>
              <a:t>Note: the scope of study should be focus on two-sided model</a:t>
            </a:r>
          </a:p>
          <a:p>
            <a:endParaRPr kumimoji="0"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Summary</a:t>
            </a:r>
            <a:endParaRPr lang="ko-KR" altLang="en-US" dirty="0"/>
          </a:p>
        </p:txBody>
      </p:sp>
      <p:sp>
        <p:nvSpPr>
          <p:cNvPr id="25" name="Rectangle 8">
            <a:extLst>
              <a:ext uri="{FF2B5EF4-FFF2-40B4-BE49-F238E27FC236}">
                <a16:creationId xmlns:a16="http://schemas.microsoft.com/office/drawing/2014/main" id="{DEB734A2-2D23-418C-8AE0-349285F6E8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75" y="4177427"/>
            <a:ext cx="2199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32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35061</TotalTime>
  <Words>1270</Words>
  <Application>Microsoft Office PowerPoint</Application>
  <PresentationFormat>사용자 지정</PresentationFormat>
  <Paragraphs>133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8" baseType="lpstr">
      <vt:lpstr>DengXian</vt:lpstr>
      <vt:lpstr>LG스마트체 Bold</vt:lpstr>
      <vt:lpstr>LG스마트체 Regular</vt:lpstr>
      <vt:lpstr>MS Mincho</vt:lpstr>
      <vt:lpstr>굴림</vt:lpstr>
      <vt:lpstr>맑은 고딕</vt:lpstr>
      <vt:lpstr>바탕</vt:lpstr>
      <vt:lpstr>Arial</vt:lpstr>
      <vt:lpstr>Times</vt:lpstr>
      <vt:lpstr>Times New Roman</vt:lpstr>
      <vt:lpstr>Wingdings</vt:lpstr>
      <vt:lpstr>Office 테마</vt:lpstr>
      <vt:lpstr>Discussion on AI/ML for air interface WI</vt:lpstr>
      <vt:lpstr>Check points for RAN#105</vt:lpstr>
      <vt:lpstr>CSI prediction</vt:lpstr>
      <vt:lpstr>CSI Compression</vt:lpstr>
      <vt:lpstr>Model identification and model transfer/delivery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Park Haewook/5G Wireless Connect Standard Task(haewook.park@lge.com)</cp:lastModifiedBy>
  <cp:revision>2287</cp:revision>
  <dcterms:created xsi:type="dcterms:W3CDTF">2016-10-11T04:12:52Z</dcterms:created>
  <dcterms:modified xsi:type="dcterms:W3CDTF">2024-09-02T07:34:28Z</dcterms:modified>
</cp:coreProperties>
</file>