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4"/>
    <p:sldMasterId id="2147483699" r:id="rId5"/>
  </p:sldMasterIdLst>
  <p:notesMasterIdLst>
    <p:notesMasterId r:id="rId32"/>
  </p:notesMasterIdLst>
  <p:sldIdLst>
    <p:sldId id="1256" r:id="rId6"/>
    <p:sldId id="2147470910" r:id="rId7"/>
    <p:sldId id="2147470976" r:id="rId8"/>
    <p:sldId id="2147470977" r:id="rId9"/>
    <p:sldId id="2147470911" r:id="rId10"/>
    <p:sldId id="2845" r:id="rId11"/>
    <p:sldId id="2147470957" r:id="rId12"/>
    <p:sldId id="2147470917" r:id="rId13"/>
    <p:sldId id="2147470914" r:id="rId14"/>
    <p:sldId id="2147470924" r:id="rId15"/>
    <p:sldId id="2147470955" r:id="rId16"/>
    <p:sldId id="2147470958" r:id="rId17"/>
    <p:sldId id="2147470964" r:id="rId18"/>
    <p:sldId id="2147470963" r:id="rId19"/>
    <p:sldId id="2147470966" r:id="rId20"/>
    <p:sldId id="2147470970" r:id="rId21"/>
    <p:sldId id="2147470972" r:id="rId22"/>
    <p:sldId id="2147470975" r:id="rId23"/>
    <p:sldId id="2147470974" r:id="rId24"/>
    <p:sldId id="2147470973" r:id="rId25"/>
    <p:sldId id="2147470969" r:id="rId26"/>
    <p:sldId id="2147470926" r:id="rId27"/>
    <p:sldId id="2147470968" r:id="rId28"/>
    <p:sldId id="2147470971" r:id="rId29"/>
    <p:sldId id="2147470967" r:id="rId30"/>
    <p:sldId id="1591"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B0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62" autoAdjust="0"/>
    <p:restoredTop sz="96681" autoAdjust="0"/>
  </p:normalViewPr>
  <p:slideViewPr>
    <p:cSldViewPr snapToGrid="0">
      <p:cViewPr varScale="1">
        <p:scale>
          <a:sx n="63" d="100"/>
          <a:sy n="63" d="100"/>
        </p:scale>
        <p:origin x="808" y="64"/>
      </p:cViewPr>
      <p:guideLst/>
    </p:cSldViewPr>
  </p:slideViewPr>
  <p:notesTextViewPr>
    <p:cViewPr>
      <p:scale>
        <a:sx n="1" d="1"/>
        <a:sy n="1" d="1"/>
      </p:scale>
      <p:origin x="0" y="0"/>
    </p:cViewPr>
  </p:notesTextViewPr>
  <p:sorterViewPr>
    <p:cViewPr>
      <p:scale>
        <a:sx n="140" d="100"/>
        <a:sy n="14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E4FF1B-4A50-4CA1-B917-D81369FF1F15}" type="datetimeFigureOut">
              <a:rPr lang="en-US" smtClean="0"/>
              <a:t>8/28/2024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AEDB32-B247-48BF-A8DE-4A7DDA344EEA}" type="slidenum">
              <a:rPr lang="en-US" smtClean="0"/>
              <a:t>‹#›</a:t>
            </a:fld>
            <a:endParaRPr lang="en-US" dirty="0"/>
          </a:p>
        </p:txBody>
      </p:sp>
    </p:spTree>
    <p:extLst>
      <p:ext uri="{BB962C8B-B14F-4D97-AF65-F5344CB8AC3E}">
        <p14:creationId xmlns:p14="http://schemas.microsoft.com/office/powerpoint/2010/main" val="683870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AEDB32-B247-48BF-A8DE-4A7DDA344EEA}" type="slidenum">
              <a:rPr lang="en-US" smtClean="0"/>
              <a:t>11</a:t>
            </a:fld>
            <a:endParaRPr lang="en-US" dirty="0"/>
          </a:p>
        </p:txBody>
      </p:sp>
    </p:spTree>
    <p:extLst>
      <p:ext uri="{BB962C8B-B14F-4D97-AF65-F5344CB8AC3E}">
        <p14:creationId xmlns:p14="http://schemas.microsoft.com/office/powerpoint/2010/main" val="38981446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 Beacon">
    <p:spTree>
      <p:nvGrpSpPr>
        <p:cNvPr id="1" name=""/>
        <p:cNvGrpSpPr/>
        <p:nvPr/>
      </p:nvGrpSpPr>
      <p:grpSpPr>
        <a:xfrm>
          <a:off x="0" y="0"/>
          <a:ext cx="0" cy="0"/>
          <a:chOff x="0" y="0"/>
          <a:chExt cx="0" cy="0"/>
        </a:xfrm>
      </p:grpSpPr>
      <p:pic>
        <p:nvPicPr>
          <p:cNvPr id="9" name="图片 3">
            <a:extLst>
              <a:ext uri="{FF2B5EF4-FFF2-40B4-BE49-F238E27FC236}">
                <a16:creationId xmlns:a16="http://schemas.microsoft.com/office/drawing/2014/main" id="{60E69E37-96B1-4E41-AF75-35921026E2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232" b="14078"/>
          <a:stretch/>
        </p:blipFill>
        <p:spPr>
          <a:xfrm>
            <a:off x="0" y="0"/>
            <a:ext cx="12196996" cy="5602265"/>
          </a:xfrm>
          <a:prstGeom prst="rect">
            <a:avLst/>
          </a:prstGeom>
        </p:spPr>
      </p:pic>
      <p:sp>
        <p:nvSpPr>
          <p:cNvPr id="2" name="Title 1"/>
          <p:cNvSpPr>
            <a:spLocks noGrp="1"/>
          </p:cNvSpPr>
          <p:nvPr>
            <p:ph type="ctrTitle"/>
          </p:nvPr>
        </p:nvSpPr>
        <p:spPr>
          <a:xfrm>
            <a:off x="939112" y="531863"/>
            <a:ext cx="6629400" cy="1203582"/>
          </a:xfrm>
        </p:spPr>
        <p:txBody>
          <a:bodyPr anchor="b">
            <a:normAutofit/>
          </a:bodyPr>
          <a:lstStyle>
            <a:lvl1pPr algn="l">
              <a:defRPr sz="32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939112" y="1887739"/>
            <a:ext cx="6629400" cy="1203582"/>
          </a:xfrm>
        </p:spPr>
        <p:txBody>
          <a:bodyPr>
            <a:normAutofit/>
          </a:bodyPr>
          <a:lstStyle>
            <a:lvl1pPr marL="0" indent="0" algn="l">
              <a:lnSpc>
                <a:spcPct val="100000"/>
              </a:lnSpc>
              <a:spcBef>
                <a:spcPts val="0"/>
              </a:spcBef>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10" name="Picture 9">
            <a:extLst>
              <a:ext uri="{FF2B5EF4-FFF2-40B4-BE49-F238E27FC236}">
                <a16:creationId xmlns:a16="http://schemas.microsoft.com/office/drawing/2014/main" id="{1D747DC0-21C0-4DDF-9019-3BD21FDC741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
        <p:nvSpPr>
          <p:cNvPr id="8" name="Footer Placeholder 4">
            <a:extLst>
              <a:ext uri="{FF2B5EF4-FFF2-40B4-BE49-F238E27FC236}">
                <a16:creationId xmlns:a16="http://schemas.microsoft.com/office/drawing/2014/main" id="{9E082D9E-C293-4F46-93EA-3E362F459B81}"/>
              </a:ext>
            </a:extLst>
          </p:cNvPr>
          <p:cNvSpPr txBox="1">
            <a:spLocks/>
          </p:cNvSpPr>
          <p:nvPr userDrawn="1"/>
        </p:nvSpPr>
        <p:spPr>
          <a:xfrm>
            <a:off x="939112" y="6318250"/>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FUTUREWEI INTERNAL</a:t>
            </a:r>
          </a:p>
        </p:txBody>
      </p:sp>
    </p:spTree>
    <p:extLst>
      <p:ext uri="{BB962C8B-B14F-4D97-AF65-F5344CB8AC3E}">
        <p14:creationId xmlns:p14="http://schemas.microsoft.com/office/powerpoint/2010/main" val="3303271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End">
    <p:spTree>
      <p:nvGrpSpPr>
        <p:cNvPr id="1" name=""/>
        <p:cNvGrpSpPr/>
        <p:nvPr/>
      </p:nvGrpSpPr>
      <p:grpSpPr>
        <a:xfrm>
          <a:off x="0" y="0"/>
          <a:ext cx="0" cy="0"/>
          <a:chOff x="0" y="0"/>
          <a:chExt cx="0" cy="0"/>
        </a:xfrm>
      </p:grpSpPr>
      <p:sp>
        <p:nvSpPr>
          <p:cNvPr id="8" name="TextBox 6"/>
          <p:cNvSpPr txBox="1"/>
          <p:nvPr/>
        </p:nvSpPr>
        <p:spPr>
          <a:xfrm>
            <a:off x="1026563" y="1506449"/>
            <a:ext cx="3814944" cy="831007"/>
          </a:xfrm>
          <a:prstGeom prst="rect">
            <a:avLst/>
          </a:prstGeom>
          <a:noFill/>
        </p:spPr>
        <p:txBody>
          <a:bodyPr wrap="square" lIns="91450" tIns="45725" rIns="91450" bIns="45725">
            <a:spAutoFit/>
          </a:bodyPr>
          <a:lstStyle/>
          <a:p>
            <a:pPr algn="l">
              <a:defRPr/>
            </a:pPr>
            <a:r>
              <a:rPr lang="en-US" altLang="zh-CN" sz="4800" dirty="0">
                <a:solidFill>
                  <a:schemeClr val="tx2">
                    <a:lumMod val="75000"/>
                    <a:lumOff val="25000"/>
                  </a:schemeClr>
                </a:solidFill>
              </a:rPr>
              <a:t>Thank You.</a:t>
            </a:r>
            <a:endParaRPr lang="zh-CN" altLang="zh-CN" sz="4800" dirty="0">
              <a:solidFill>
                <a:schemeClr val="tx2">
                  <a:lumMod val="75000"/>
                  <a:lumOff val="25000"/>
                </a:schemeClr>
              </a:solidFill>
            </a:endParaRPr>
          </a:p>
        </p:txBody>
      </p:sp>
      <p:sp>
        <p:nvSpPr>
          <p:cNvPr id="10" name="TextBox 9">
            <a:extLst>
              <a:ext uri="{FF2B5EF4-FFF2-40B4-BE49-F238E27FC236}">
                <a16:creationId xmlns:a16="http://schemas.microsoft.com/office/drawing/2014/main" id="{ECBD5311-5A41-4702-A9C2-A44B292D3D2D}"/>
              </a:ext>
            </a:extLst>
          </p:cNvPr>
          <p:cNvSpPr txBox="1"/>
          <p:nvPr userDrawn="1"/>
        </p:nvSpPr>
        <p:spPr>
          <a:xfrm>
            <a:off x="7887199" y="2729263"/>
            <a:ext cx="3524041" cy="1754337"/>
          </a:xfrm>
          <a:prstGeom prst="rect">
            <a:avLst/>
          </a:prstGeom>
          <a:noFill/>
        </p:spPr>
        <p:txBody>
          <a:bodyPr wrap="square" lIns="91450" tIns="45725" rIns="91450" bIns="45725">
            <a:spAutoFit/>
          </a:bodyPr>
          <a:lstStyle/>
          <a:p>
            <a:pPr algn="l">
              <a:defRPr/>
            </a:pPr>
            <a:r>
              <a:rPr lang="en-US" altLang="zh-CN" sz="900" b="1" dirty="0">
                <a:solidFill>
                  <a:schemeClr val="tx2">
                    <a:lumMod val="75000"/>
                    <a:lumOff val="25000"/>
                  </a:schemeClr>
                </a:solidFill>
              </a:rPr>
              <a:t>Copyright © 2019 Futurewei Technologies, Inc. </a:t>
            </a:r>
          </a:p>
          <a:p>
            <a:pPr algn="l">
              <a:defRPr/>
            </a:pPr>
            <a:r>
              <a:rPr lang="en-US" altLang="zh-CN" sz="900" b="1" dirty="0">
                <a:solidFill>
                  <a:schemeClr val="tx2">
                    <a:lumMod val="75000"/>
                    <a:lumOff val="25000"/>
                  </a:schemeClr>
                </a:solidFill>
              </a:rPr>
              <a:t>All Rights Reserved.</a:t>
            </a:r>
          </a:p>
          <a:p>
            <a:pPr algn="l">
              <a:defRPr/>
            </a:pPr>
            <a:endParaRPr lang="en-US" altLang="zh-CN" sz="900" b="1" dirty="0">
              <a:solidFill>
                <a:schemeClr val="tx2">
                  <a:lumMod val="75000"/>
                  <a:lumOff val="25000"/>
                </a:schemeClr>
              </a:solidFill>
            </a:endParaRPr>
          </a:p>
          <a:p>
            <a:pPr algn="l">
              <a:defRPr/>
            </a:pPr>
            <a:r>
              <a:rPr lang="en-US" altLang="zh-CN" sz="900" dirty="0">
                <a:solidFill>
                  <a:schemeClr val="tx2">
                    <a:lumMod val="75000"/>
                    <a:lumOff val="25000"/>
                  </a:schemeClr>
                </a:solidFill>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Futurewei may change the information at any time without notice. </a:t>
            </a:r>
            <a:endParaRPr lang="zh-CN" altLang="zh-CN" sz="900" dirty="0">
              <a:solidFill>
                <a:schemeClr val="tx2">
                  <a:lumMod val="75000"/>
                  <a:lumOff val="25000"/>
                </a:schemeClr>
              </a:solidFill>
            </a:endParaRPr>
          </a:p>
        </p:txBody>
      </p:sp>
      <p:pic>
        <p:nvPicPr>
          <p:cNvPr id="5" name="Picture 4">
            <a:extLst>
              <a:ext uri="{FF2B5EF4-FFF2-40B4-BE49-F238E27FC236}">
                <a16:creationId xmlns:a16="http://schemas.microsoft.com/office/drawing/2014/main" id="{37C9DF2E-4390-4673-8B4F-89084CD0AAD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87199" y="4999496"/>
            <a:ext cx="2739913" cy="101928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2790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 Beacon">
    <p:spTree>
      <p:nvGrpSpPr>
        <p:cNvPr id="1" name=""/>
        <p:cNvGrpSpPr/>
        <p:nvPr/>
      </p:nvGrpSpPr>
      <p:grpSpPr>
        <a:xfrm>
          <a:off x="0" y="0"/>
          <a:ext cx="0" cy="0"/>
          <a:chOff x="0" y="0"/>
          <a:chExt cx="0" cy="0"/>
        </a:xfrm>
      </p:grpSpPr>
      <p:pic>
        <p:nvPicPr>
          <p:cNvPr id="9" name="图片 3">
            <a:extLst>
              <a:ext uri="{FF2B5EF4-FFF2-40B4-BE49-F238E27FC236}">
                <a16:creationId xmlns:a16="http://schemas.microsoft.com/office/drawing/2014/main" id="{60E69E37-96B1-4E41-AF75-35921026E2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232" b="14078"/>
          <a:stretch/>
        </p:blipFill>
        <p:spPr>
          <a:xfrm>
            <a:off x="0" y="0"/>
            <a:ext cx="12196996" cy="5602265"/>
          </a:xfrm>
          <a:prstGeom prst="rect">
            <a:avLst/>
          </a:prstGeom>
        </p:spPr>
      </p:pic>
      <p:sp>
        <p:nvSpPr>
          <p:cNvPr id="2" name="Title 1"/>
          <p:cNvSpPr>
            <a:spLocks noGrp="1"/>
          </p:cNvSpPr>
          <p:nvPr>
            <p:ph type="ctrTitle"/>
          </p:nvPr>
        </p:nvSpPr>
        <p:spPr>
          <a:xfrm>
            <a:off x="939112" y="531863"/>
            <a:ext cx="6629400" cy="1203582"/>
          </a:xfrm>
        </p:spPr>
        <p:txBody>
          <a:bodyPr anchor="b">
            <a:normAutofit/>
          </a:bodyPr>
          <a:lstStyle>
            <a:lvl1pPr algn="l">
              <a:defRPr sz="32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939112" y="1887739"/>
            <a:ext cx="6629400" cy="1203582"/>
          </a:xfrm>
        </p:spPr>
        <p:txBody>
          <a:bodyPr>
            <a:normAutofit/>
          </a:bodyPr>
          <a:lstStyle>
            <a:lvl1pPr marL="0" indent="0" algn="l">
              <a:lnSpc>
                <a:spcPct val="100000"/>
              </a:lnSpc>
              <a:spcBef>
                <a:spcPts val="0"/>
              </a:spcBef>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10" name="Picture 9">
            <a:extLst>
              <a:ext uri="{FF2B5EF4-FFF2-40B4-BE49-F238E27FC236}">
                <a16:creationId xmlns:a16="http://schemas.microsoft.com/office/drawing/2014/main" id="{1D747DC0-21C0-4DDF-9019-3BD21FDC741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Tree>
    <p:extLst>
      <p:ext uri="{BB962C8B-B14F-4D97-AF65-F5344CB8AC3E}">
        <p14:creationId xmlns:p14="http://schemas.microsoft.com/office/powerpoint/2010/main" val="10260680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34161"/>
          </a:xfrm>
        </p:spPr>
        <p:txBody>
          <a:bodyPr anchor="b">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170872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7522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8213734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2028526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p>
        </p:txBody>
      </p:sp>
      <p:sp>
        <p:nvSpPr>
          <p:cNvPr id="9" name="Slide Number Placeholder 8"/>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28623227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dirty="0"/>
          </a:p>
        </p:txBody>
      </p:sp>
      <p:sp>
        <p:nvSpPr>
          <p:cNvPr id="5" name="Slide Number Placeholder 4"/>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2549068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7050100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4"/>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0105531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75231"/>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838279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34161"/>
          </a:xfrm>
        </p:spPr>
        <p:txBody>
          <a:bodyPr anchor="b">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40983572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grpSp>
        <p:nvGrpSpPr>
          <p:cNvPr id="6" name="组合 2"/>
          <p:cNvGrpSpPr/>
          <p:nvPr/>
        </p:nvGrpSpPr>
        <p:grpSpPr>
          <a:xfrm>
            <a:off x="737805" y="3518130"/>
            <a:ext cx="4778680" cy="2048106"/>
            <a:chOff x="1896389" y="2298415"/>
            <a:chExt cx="4778680" cy="2048105"/>
          </a:xfrm>
        </p:grpSpPr>
        <p:sp>
          <p:nvSpPr>
            <p:cNvPr id="7" name="TextBox 6"/>
            <p:cNvSpPr txBox="1"/>
            <p:nvPr/>
          </p:nvSpPr>
          <p:spPr>
            <a:xfrm>
              <a:off x="2066557" y="3146182"/>
              <a:ext cx="4608512" cy="1200338"/>
            </a:xfrm>
            <a:prstGeom prst="rect">
              <a:avLst/>
            </a:prstGeom>
            <a:noFill/>
          </p:spPr>
          <p:txBody>
            <a:bodyPr wrap="square" lIns="91450" tIns="45725" rIns="91450" bIns="45725">
              <a:spAutoFit/>
            </a:bodyPr>
            <a:lstStyle/>
            <a:p>
              <a:pPr algn="l">
                <a:defRPr/>
              </a:pPr>
              <a:r>
                <a:rPr lang="en-US" altLang="zh-CN" sz="900" b="1" dirty="0">
                  <a:solidFill>
                    <a:schemeClr val="tx2">
                      <a:lumMod val="75000"/>
                      <a:lumOff val="25000"/>
                    </a:schemeClr>
                  </a:solidFill>
                </a:rPr>
                <a:t>Copyright © 2016 Huawei Technologies Co., Ltd. All Rights Reserved.</a:t>
              </a:r>
            </a:p>
            <a:p>
              <a:pPr algn="l">
                <a:defRPr/>
              </a:pPr>
              <a:r>
                <a:rPr lang="en-US" altLang="zh-CN" sz="900" dirty="0">
                  <a:solidFill>
                    <a:schemeClr val="tx2">
                      <a:lumMod val="75000"/>
                      <a:lumOff val="25000"/>
                    </a:schemeClr>
                  </a:solidFill>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900" dirty="0">
                <a:solidFill>
                  <a:schemeClr val="tx2">
                    <a:lumMod val="75000"/>
                    <a:lumOff val="25000"/>
                  </a:schemeClr>
                </a:solidFill>
              </a:endParaRPr>
            </a:p>
          </p:txBody>
        </p:sp>
        <p:sp>
          <p:nvSpPr>
            <p:cNvPr id="8" name="TextBox 6"/>
            <p:cNvSpPr txBox="1"/>
            <p:nvPr/>
          </p:nvSpPr>
          <p:spPr>
            <a:xfrm>
              <a:off x="1896389" y="2298415"/>
              <a:ext cx="2873864" cy="677119"/>
            </a:xfrm>
            <a:prstGeom prst="rect">
              <a:avLst/>
            </a:prstGeom>
            <a:noFill/>
          </p:spPr>
          <p:txBody>
            <a:bodyPr wrap="square" lIns="91450" tIns="45725" rIns="91450" bIns="45725">
              <a:spAutoFit/>
            </a:bodyPr>
            <a:lstStyle/>
            <a:p>
              <a:pPr algn="ctr">
                <a:defRPr/>
              </a:pPr>
              <a:r>
                <a:rPr lang="en-US" altLang="zh-CN" sz="3800" dirty="0">
                  <a:solidFill>
                    <a:schemeClr val="tx2">
                      <a:lumMod val="75000"/>
                      <a:lumOff val="25000"/>
                    </a:schemeClr>
                  </a:solidFill>
                </a:rPr>
                <a:t>Thank You.</a:t>
              </a:r>
              <a:endParaRPr lang="zh-CN" altLang="zh-CN" sz="3800" dirty="0">
                <a:solidFill>
                  <a:schemeClr val="tx2">
                    <a:lumMod val="75000"/>
                    <a:lumOff val="25000"/>
                  </a:schemeClr>
                </a:solidFill>
              </a:endParaRPr>
            </a:p>
          </p:txBody>
        </p:sp>
      </p:grpSp>
      <p:grpSp>
        <p:nvGrpSpPr>
          <p:cNvPr id="12" name="Group 11"/>
          <p:cNvGrpSpPr/>
          <p:nvPr/>
        </p:nvGrpSpPr>
        <p:grpSpPr>
          <a:xfrm>
            <a:off x="1587" y="854585"/>
            <a:ext cx="12192000" cy="1069664"/>
            <a:chOff x="0" y="5452082"/>
            <a:chExt cx="12192000" cy="1069664"/>
          </a:xfrm>
        </p:grpSpPr>
        <p:sp>
          <p:nvSpPr>
            <p:cNvPr id="13" name="Freeform: Shape 12"/>
            <p:cNvSpPr/>
            <p:nvPr/>
          </p:nvSpPr>
          <p:spPr>
            <a:xfrm>
              <a:off x="0" y="5923004"/>
              <a:ext cx="12192000" cy="383137"/>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0703"/>
                <a:gd name="connsiteX1" fmla="*/ 8048368 w 12192000"/>
                <a:gd name="connsiteY1" fmla="*/ 370703 h 370703"/>
                <a:gd name="connsiteX2" fmla="*/ 12192000 w 12192000"/>
                <a:gd name="connsiteY2" fmla="*/ 41190 h 370703"/>
                <a:gd name="connsiteX3" fmla="*/ 12192000 w 12192000"/>
                <a:gd name="connsiteY3" fmla="*/ 41190 h 370703"/>
                <a:gd name="connsiteX0" fmla="*/ 0 w 12192000"/>
                <a:gd name="connsiteY0" fmla="*/ 0 h 397435"/>
                <a:gd name="connsiteX1" fmla="*/ 8048368 w 12192000"/>
                <a:gd name="connsiteY1" fmla="*/ 370703 h 397435"/>
                <a:gd name="connsiteX2" fmla="*/ 12192000 w 12192000"/>
                <a:gd name="connsiteY2" fmla="*/ 41190 h 397435"/>
                <a:gd name="connsiteX3" fmla="*/ 12192000 w 12192000"/>
                <a:gd name="connsiteY3" fmla="*/ 41190 h 397435"/>
                <a:gd name="connsiteX0" fmla="*/ 0 w 12192000"/>
                <a:gd name="connsiteY0" fmla="*/ 0 h 385302"/>
                <a:gd name="connsiteX1" fmla="*/ 8048368 w 12192000"/>
                <a:gd name="connsiteY1" fmla="*/ 370703 h 385302"/>
                <a:gd name="connsiteX2" fmla="*/ 12192000 w 12192000"/>
                <a:gd name="connsiteY2" fmla="*/ 41190 h 385302"/>
                <a:gd name="connsiteX3" fmla="*/ 12192000 w 12192000"/>
                <a:gd name="connsiteY3" fmla="*/ 41190 h 385302"/>
                <a:gd name="connsiteX0" fmla="*/ 0 w 12192000"/>
                <a:gd name="connsiteY0" fmla="*/ 0 h 383137"/>
                <a:gd name="connsiteX1" fmla="*/ 8048368 w 12192000"/>
                <a:gd name="connsiteY1" fmla="*/ 370703 h 383137"/>
                <a:gd name="connsiteX2" fmla="*/ 12192000 w 12192000"/>
                <a:gd name="connsiteY2" fmla="*/ 41190 h 383137"/>
                <a:gd name="connsiteX3" fmla="*/ 12192000 w 12192000"/>
                <a:gd name="connsiteY3" fmla="*/ 41190 h 383137"/>
              </a:gdLst>
              <a:ahLst/>
              <a:cxnLst>
                <a:cxn ang="0">
                  <a:pos x="connsiteX0" y="connsiteY0"/>
                </a:cxn>
                <a:cxn ang="0">
                  <a:pos x="connsiteX1" y="connsiteY1"/>
                </a:cxn>
                <a:cxn ang="0">
                  <a:pos x="connsiteX2" y="connsiteY2"/>
                </a:cxn>
                <a:cxn ang="0">
                  <a:pos x="connsiteX3" y="connsiteY3"/>
                </a:cxn>
              </a:cxnLst>
              <a:rect l="l" t="t" r="r" b="b"/>
              <a:pathLst>
                <a:path w="12192000" h="383137">
                  <a:moveTo>
                    <a:pt x="0" y="0"/>
                  </a:moveTo>
                  <a:cubicBezTo>
                    <a:pt x="2611395" y="126314"/>
                    <a:pt x="5187093" y="450335"/>
                    <a:pt x="8048368" y="370703"/>
                  </a:cubicBezTo>
                  <a:cubicBezTo>
                    <a:pt x="10909643" y="291071"/>
                    <a:pt x="11501395" y="96109"/>
                    <a:pt x="12192000" y="41190"/>
                  </a:cubicBezTo>
                  <a:lnTo>
                    <a:pt x="12192000" y="41190"/>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Shape 13"/>
            <p:cNvSpPr/>
            <p:nvPr/>
          </p:nvSpPr>
          <p:spPr>
            <a:xfrm>
              <a:off x="0" y="5452082"/>
              <a:ext cx="12192000" cy="1069664"/>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955589 h 969444"/>
                <a:gd name="connsiteX1" fmla="*/ 7834184 w 12192000"/>
                <a:gd name="connsiteY1" fmla="*/ 337751 h 969444"/>
                <a:gd name="connsiteX2" fmla="*/ 12192000 w 12192000"/>
                <a:gd name="connsiteY2" fmla="*/ 0 h 969444"/>
                <a:gd name="connsiteX3" fmla="*/ 12192000 w 12192000"/>
                <a:gd name="connsiteY3" fmla="*/ 0 h 969444"/>
                <a:gd name="connsiteX0" fmla="*/ 0 w 12192000"/>
                <a:gd name="connsiteY0" fmla="*/ 962394 h 976249"/>
                <a:gd name="connsiteX1" fmla="*/ 7834184 w 12192000"/>
                <a:gd name="connsiteY1" fmla="*/ 344556 h 976249"/>
                <a:gd name="connsiteX2" fmla="*/ 12192000 w 12192000"/>
                <a:gd name="connsiteY2" fmla="*/ 6805 h 976249"/>
                <a:gd name="connsiteX3" fmla="*/ 12192000 w 12192000"/>
                <a:gd name="connsiteY3" fmla="*/ 6805 h 976249"/>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70771 h 1010339"/>
                <a:gd name="connsiteX1" fmla="*/ 4448432 w 12192000"/>
                <a:gd name="connsiteY1" fmla="*/ 913106 h 1010339"/>
                <a:gd name="connsiteX2" fmla="*/ 12192000 w 12192000"/>
                <a:gd name="connsiteY2" fmla="*/ 15182 h 1010339"/>
                <a:gd name="connsiteX3" fmla="*/ 12192000 w 12192000"/>
                <a:gd name="connsiteY3" fmla="*/ 15182 h 1010339"/>
                <a:gd name="connsiteX0" fmla="*/ 0 w 12192000"/>
                <a:gd name="connsiteY0" fmla="*/ 970771 h 1047028"/>
                <a:gd name="connsiteX1" fmla="*/ 4448432 w 12192000"/>
                <a:gd name="connsiteY1" fmla="*/ 913106 h 1047028"/>
                <a:gd name="connsiteX2" fmla="*/ 12192000 w 12192000"/>
                <a:gd name="connsiteY2" fmla="*/ 15182 h 1047028"/>
                <a:gd name="connsiteX3" fmla="*/ 12192000 w 12192000"/>
                <a:gd name="connsiteY3" fmla="*/ 15182 h 1047028"/>
                <a:gd name="connsiteX0" fmla="*/ 0 w 12192000"/>
                <a:gd name="connsiteY0" fmla="*/ 970771 h 1050551"/>
                <a:gd name="connsiteX1" fmla="*/ 4448432 w 12192000"/>
                <a:gd name="connsiteY1" fmla="*/ 913106 h 1050551"/>
                <a:gd name="connsiteX2" fmla="*/ 12192000 w 12192000"/>
                <a:gd name="connsiteY2" fmla="*/ 15182 h 1050551"/>
                <a:gd name="connsiteX3" fmla="*/ 12192000 w 12192000"/>
                <a:gd name="connsiteY3" fmla="*/ 15182 h 1050551"/>
                <a:gd name="connsiteX0" fmla="*/ 0 w 12192000"/>
                <a:gd name="connsiteY0" fmla="*/ 970771 h 1105155"/>
                <a:gd name="connsiteX1" fmla="*/ 4448432 w 12192000"/>
                <a:gd name="connsiteY1" fmla="*/ 913106 h 1105155"/>
                <a:gd name="connsiteX2" fmla="*/ 12192000 w 12192000"/>
                <a:gd name="connsiteY2" fmla="*/ 15182 h 1105155"/>
                <a:gd name="connsiteX3" fmla="*/ 12192000 w 12192000"/>
                <a:gd name="connsiteY3" fmla="*/ 15182 h 1105155"/>
                <a:gd name="connsiteX0" fmla="*/ 0 w 12192000"/>
                <a:gd name="connsiteY0" fmla="*/ 969315 h 1069664"/>
                <a:gd name="connsiteX1" fmla="*/ 4448432 w 12192000"/>
                <a:gd name="connsiteY1" fmla="*/ 911650 h 1069664"/>
                <a:gd name="connsiteX2" fmla="*/ 12192000 w 12192000"/>
                <a:gd name="connsiteY2" fmla="*/ 13726 h 1069664"/>
                <a:gd name="connsiteX3" fmla="*/ 12192000 w 12192000"/>
                <a:gd name="connsiteY3" fmla="*/ 13726 h 1069664"/>
              </a:gdLst>
              <a:ahLst/>
              <a:cxnLst>
                <a:cxn ang="0">
                  <a:pos x="connsiteX0" y="connsiteY0"/>
                </a:cxn>
                <a:cxn ang="0">
                  <a:pos x="connsiteX1" y="connsiteY1"/>
                </a:cxn>
                <a:cxn ang="0">
                  <a:pos x="connsiteX2" y="connsiteY2"/>
                </a:cxn>
                <a:cxn ang="0">
                  <a:pos x="connsiteX3" y="connsiteY3"/>
                </a:cxn>
              </a:cxnLst>
              <a:rect l="l" t="t" r="r" b="b"/>
              <a:pathLst>
                <a:path w="12192000" h="1069664">
                  <a:moveTo>
                    <a:pt x="0" y="969315"/>
                  </a:moveTo>
                  <a:cubicBezTo>
                    <a:pt x="1622855" y="1103866"/>
                    <a:pt x="2616886" y="1120342"/>
                    <a:pt x="4448432" y="911650"/>
                  </a:cubicBezTo>
                  <a:cubicBezTo>
                    <a:pt x="6279978" y="702958"/>
                    <a:pt x="10228649" y="-115333"/>
                    <a:pt x="12192000" y="13726"/>
                  </a:cubicBezTo>
                  <a:lnTo>
                    <a:pt x="12192000" y="13726"/>
                  </a:lnTo>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9" name="Picture 8">
            <a:extLst>
              <a:ext uri="{FF2B5EF4-FFF2-40B4-BE49-F238E27FC236}">
                <a16:creationId xmlns:a16="http://schemas.microsoft.com/office/drawing/2014/main" id="{50C1A5A0-F3BA-4BAE-9B8A-B482D7E8647F}"/>
              </a:ext>
            </a:extLst>
          </p:cNvPr>
          <p:cNvPicPr>
            <a:picLocks noChangeAspect="1"/>
          </p:cNvPicPr>
          <p:nvPr userDrawn="1"/>
        </p:nvPicPr>
        <p:blipFill>
          <a:blip r:embed="rId2"/>
          <a:stretch>
            <a:fillRect/>
          </a:stretch>
        </p:blipFill>
        <p:spPr>
          <a:xfrm>
            <a:off x="9689349" y="6309153"/>
            <a:ext cx="1377815" cy="493819"/>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6760640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Title - Futurewei - WHIT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15C283-DE47-4173-9DDA-52D215B490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58706" y="2143125"/>
            <a:ext cx="4733293" cy="4733293"/>
          </a:xfrm>
          <a:prstGeom prst="rect">
            <a:avLst/>
          </a:prstGeom>
          <a:effectLst>
            <a:outerShdw blurRad="50800" dist="63500" dir="2700000" algn="tl" rotWithShape="0">
              <a:prstClr val="black">
                <a:alpha val="40000"/>
              </a:prstClr>
            </a:outerShdw>
          </a:effectLst>
        </p:spPr>
      </p:pic>
      <p:sp>
        <p:nvSpPr>
          <p:cNvPr id="18" name="Title 1">
            <a:extLst>
              <a:ext uri="{FF2B5EF4-FFF2-40B4-BE49-F238E27FC236}">
                <a16:creationId xmlns:a16="http://schemas.microsoft.com/office/drawing/2014/main" id="{9B3696E6-E108-49BD-9D30-6DAABF97E629}"/>
              </a:ext>
            </a:extLst>
          </p:cNvPr>
          <p:cNvSpPr>
            <a:spLocks noGrp="1"/>
          </p:cNvSpPr>
          <p:nvPr>
            <p:ph type="ctrTitle" hasCustomPrompt="1"/>
          </p:nvPr>
        </p:nvSpPr>
        <p:spPr>
          <a:xfrm>
            <a:off x="1282012" y="2827209"/>
            <a:ext cx="7432728" cy="1203582"/>
          </a:xfrm>
        </p:spPr>
        <p:txBody>
          <a:bodyPr anchor="b">
            <a:noAutofit/>
          </a:bodyPr>
          <a:lstStyle>
            <a:lvl1pPr algn="l">
              <a:defRPr sz="4400">
                <a:solidFill>
                  <a:schemeClr val="tx1">
                    <a:lumMod val="50000"/>
                  </a:schemeClr>
                </a:solidFill>
              </a:defRPr>
            </a:lvl1pPr>
          </a:lstStyle>
          <a:p>
            <a:r>
              <a:rPr lang="en-US" dirty="0"/>
              <a:t>Click to edit master title style</a:t>
            </a:r>
          </a:p>
        </p:txBody>
      </p:sp>
      <p:sp>
        <p:nvSpPr>
          <p:cNvPr id="19" name="Subtitle 2">
            <a:extLst>
              <a:ext uri="{FF2B5EF4-FFF2-40B4-BE49-F238E27FC236}">
                <a16:creationId xmlns:a16="http://schemas.microsoft.com/office/drawing/2014/main" id="{A5B05DE4-1D9D-47A1-86EA-CE39F94BF9A2}"/>
              </a:ext>
            </a:extLst>
          </p:cNvPr>
          <p:cNvSpPr>
            <a:spLocks noGrp="1"/>
          </p:cNvSpPr>
          <p:nvPr>
            <p:ph type="subTitle" idx="1" hasCustomPrompt="1"/>
          </p:nvPr>
        </p:nvSpPr>
        <p:spPr>
          <a:xfrm>
            <a:off x="1282012" y="4183085"/>
            <a:ext cx="7432728" cy="1203582"/>
          </a:xfrm>
        </p:spPr>
        <p:txBody>
          <a:bodyPr>
            <a:normAutofit/>
          </a:bodyPr>
          <a:lstStyle>
            <a:lvl1pPr marL="0" indent="0" algn="l">
              <a:lnSpc>
                <a:spcPct val="100000"/>
              </a:lnSpc>
              <a:spcBef>
                <a:spcPts val="0"/>
              </a:spcBef>
              <a:buNone/>
              <a:defRPr sz="1800">
                <a:solidFill>
                  <a:schemeClr val="tx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9" name="Picture 8">
            <a:extLst>
              <a:ext uri="{FF2B5EF4-FFF2-40B4-BE49-F238E27FC236}">
                <a16:creationId xmlns:a16="http://schemas.microsoft.com/office/drawing/2014/main" id="{374234E8-28D3-44F7-8C9B-F68A7DA6980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1948" y="526318"/>
            <a:ext cx="3235332" cy="1203582"/>
          </a:xfrm>
          <a:prstGeom prst="rect">
            <a:avLst/>
          </a:prstGeom>
          <a:effectLst>
            <a:outerShdw blurRad="50800" dist="63500" dir="2700000" algn="tl" rotWithShape="0">
              <a:prstClr val="black">
                <a:alpha val="40000"/>
              </a:prstClr>
            </a:outerShdw>
          </a:effectLst>
        </p:spPr>
      </p:pic>
    </p:spTree>
    <p:extLst>
      <p:ext uri="{BB962C8B-B14F-4D97-AF65-F5344CB8AC3E}">
        <p14:creationId xmlns:p14="http://schemas.microsoft.com/office/powerpoint/2010/main" val="1007992955"/>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8"/>
              </a:lnSpc>
              <a:spcBef>
                <a:spcPct val="0"/>
              </a:spcBef>
              <a:buNone/>
              <a:defRPr sz="3198"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425" indent="0" algn="ctr">
              <a:buNone/>
              <a:defRPr sz="2596"/>
            </a:lvl2pPr>
            <a:lvl3pPr marL="1186848" indent="0" algn="ctr">
              <a:buNone/>
              <a:defRPr sz="2336"/>
            </a:lvl3pPr>
            <a:lvl4pPr marL="1780274" indent="0" algn="ctr">
              <a:buNone/>
              <a:defRPr sz="2077"/>
            </a:lvl4pPr>
            <a:lvl5pPr marL="2373698" indent="0" algn="ctr">
              <a:buNone/>
              <a:defRPr sz="2077"/>
            </a:lvl5pPr>
            <a:lvl6pPr marL="2967122" indent="0" algn="ctr">
              <a:buNone/>
              <a:defRPr sz="2077"/>
            </a:lvl6pPr>
            <a:lvl7pPr marL="3560546" indent="0" algn="ctr">
              <a:buNone/>
              <a:defRPr sz="2077"/>
            </a:lvl7pPr>
            <a:lvl8pPr marL="4153972" indent="0" algn="ctr">
              <a:buNone/>
              <a:defRPr sz="2077"/>
            </a:lvl8pPr>
            <a:lvl9pPr marL="4747395" indent="0" algn="ctr">
              <a:buNone/>
              <a:defRPr sz="2077"/>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5739" y="1512878"/>
            <a:ext cx="10729365" cy="4690459"/>
          </a:xfrm>
          <a:prstGeom prst="rect">
            <a:avLst/>
          </a:prstGeom>
        </p:spPr>
        <p:txBody>
          <a:bodyPr lIns="0" tIns="0" rIns="0" bIns="0"/>
          <a:lstStyle>
            <a:lvl1pPr marL="179244" marR="0" indent="-168141" algn="l" defTabSz="1186848" rtl="0" eaLnBrk="1" fontAlgn="auto" latinLnBrk="0" hangingPunct="1">
              <a:lnSpc>
                <a:spcPct val="100000"/>
              </a:lnSpc>
              <a:spcBef>
                <a:spcPct val="0"/>
              </a:spcBef>
              <a:spcAft>
                <a:spcPts val="600"/>
              </a:spcAft>
              <a:buClr>
                <a:srgbClr val="000000"/>
              </a:buClr>
              <a:buSzTx/>
              <a:buFont typeface="Arial" pitchFamily="34" charset="0"/>
              <a:buChar char="•"/>
              <a:tabLst>
                <a:tab pos="1207122" algn="ctr"/>
              </a:tabLst>
              <a:defRPr sz="1798"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762" marR="0" indent="-168141" algn="l" defTabSz="1186848" rtl="0" eaLnBrk="1" fontAlgn="auto" latinLnBrk="0" hangingPunct="1">
              <a:lnSpc>
                <a:spcPct val="100000"/>
              </a:lnSpc>
              <a:spcBef>
                <a:spcPct val="0"/>
              </a:spcBef>
              <a:spcAft>
                <a:spcPts val="600"/>
              </a:spcAft>
              <a:buClr>
                <a:schemeClr val="tx1"/>
              </a:buClr>
              <a:buSzTx/>
              <a:buFont typeface=".AppleSystemUIFont"/>
              <a:buChar char="&gt;"/>
              <a:tabLst>
                <a:tab pos="1207122" algn="ctr"/>
              </a:tabLst>
              <a:defRPr sz="1598" baseline="0">
                <a:latin typeface="Calibri" panose="020F0502020204030204" pitchFamily="34" charset="0"/>
                <a:ea typeface="Microsoft YaHei" panose="020B0503020204020204" pitchFamily="34" charset="-122"/>
                <a:cs typeface="Calibri" panose="020F0502020204030204" pitchFamily="34" charset="0"/>
              </a:defRPr>
            </a:lvl2pPr>
            <a:lvl3pPr marL="1097697" marR="0" indent="-168141" algn="l" defTabSz="1186848" rtl="0" eaLnBrk="1" fontAlgn="auto" latinLnBrk="0" hangingPunct="1">
              <a:lnSpc>
                <a:spcPct val="100000"/>
              </a:lnSpc>
              <a:spcBef>
                <a:spcPct val="0"/>
              </a:spcBef>
              <a:spcAft>
                <a:spcPts val="600"/>
              </a:spcAft>
              <a:buClr>
                <a:schemeClr val="tx1"/>
              </a:buClr>
              <a:buSzTx/>
              <a:buFont typeface=".AppleSystemUIFont"/>
              <a:buChar char="-"/>
              <a:tabLst>
                <a:tab pos="1207122" algn="ctr"/>
              </a:tabLst>
              <a:defRPr sz="1297" baseline="0">
                <a:latin typeface="Calibri" panose="020F0502020204030204" pitchFamily="34" charset="0"/>
                <a:ea typeface="Microsoft YaHei" panose="020B0503020204020204" pitchFamily="34" charset="-122"/>
                <a:cs typeface="Calibri" panose="020F0502020204030204" pitchFamily="34" charset="0"/>
              </a:defRPr>
            </a:lvl3pPr>
            <a:lvl4pPr marL="525430" indent="-171023">
              <a:buFont typeface="Arial" pitchFamily="34" charset="0"/>
              <a:buChar char="•"/>
              <a:tabLst>
                <a:tab pos="1207454" algn="ctr"/>
              </a:tabLst>
              <a:defRPr sz="1297" baseline="0"/>
            </a:lvl4pPr>
            <a:lvl5pPr marL="525430" indent="-171023">
              <a:buFont typeface="Arial" pitchFamily="34" charset="0"/>
              <a:buChar char="•"/>
              <a:tabLst>
                <a:tab pos="1207454" algn="ctr"/>
              </a:tabLst>
              <a:defRPr sz="1297" baseline="0"/>
            </a:lvl5pPr>
          </a:lstStyle>
          <a:p>
            <a:pPr lvl="0"/>
            <a:r>
              <a:rPr lang="zh-CN" altLang="en-US" dirty="0"/>
              <a:t>单击此处添加文本</a:t>
            </a:r>
            <a:endParaRPr lang="en-US" dirty="0"/>
          </a:p>
          <a:p>
            <a:pPr marL="328762" marR="0" lvl="1"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r>
              <a:rPr lang="zh-CN" altLang="en-US" dirty="0"/>
              <a:t>单击此处添加文本</a:t>
            </a:r>
            <a:endParaRPr lang="en-US" dirty="0"/>
          </a:p>
          <a:p>
            <a:pPr marL="1097697" marR="0" lvl="2"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r>
              <a:rPr lang="zh-CN" altLang="en-US" dirty="0"/>
              <a:t>单击此处添加文本</a:t>
            </a:r>
            <a:endParaRPr lang="en-US" dirty="0"/>
          </a:p>
          <a:p>
            <a:pPr marL="1097697" marR="0" lvl="2"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endParaRPr lang="en-US" altLang="zh-CN" dirty="0"/>
          </a:p>
        </p:txBody>
      </p:sp>
    </p:spTree>
    <p:extLst>
      <p:ext uri="{BB962C8B-B14F-4D97-AF65-F5344CB8AC3E}">
        <p14:creationId xmlns:p14="http://schemas.microsoft.com/office/powerpoint/2010/main" val="3791637518"/>
      </p:ext>
    </p:extLst>
  </p:cSld>
  <p:clrMapOvr>
    <a:masterClrMapping/>
  </p:clrMapOvr>
  <p:transition/>
  <p:extLst>
    <p:ext uri="{DCECCB84-F9BA-43D5-87BE-67443E8EF086}">
      <p15:sldGuideLst xmlns:p15="http://schemas.microsoft.com/office/powerpoint/2012/main">
        <p15:guide id="1" pos="384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7522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890223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302821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p>
        </p:txBody>
      </p:sp>
      <p:sp>
        <p:nvSpPr>
          <p:cNvPr id="9" name="Slide Number Placeholder 8"/>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707112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dirty="0"/>
          </a:p>
        </p:txBody>
      </p:sp>
      <p:sp>
        <p:nvSpPr>
          <p:cNvPr id="5" name="Slide Number Placeholder 4"/>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410152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232736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4"/>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688623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75231"/>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0387380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403648"/>
            <a:ext cx="27432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13" name="Slide Number Placeholder 5">
            <a:extLst>
              <a:ext uri="{FF2B5EF4-FFF2-40B4-BE49-F238E27FC236}">
                <a16:creationId xmlns:a16="http://schemas.microsoft.com/office/drawing/2014/main" id="{E774AA44-CD4D-4812-90DE-D2FFF1F5E50B}"/>
              </a:ext>
            </a:extLst>
          </p:cNvPr>
          <p:cNvSpPr>
            <a:spLocks noGrp="1"/>
          </p:cNvSpPr>
          <p:nvPr>
            <p:ph type="sldNum" sz="quarter" idx="4"/>
          </p:nvPr>
        </p:nvSpPr>
        <p:spPr>
          <a:xfrm>
            <a:off x="11203533" y="6501199"/>
            <a:ext cx="512806" cy="365125"/>
          </a:xfrm>
          <a:prstGeom prst="rect">
            <a:avLst/>
          </a:prstGeom>
        </p:spPr>
        <p:txBody>
          <a:bodyPr/>
          <a:lstStyle>
            <a:lvl1pPr>
              <a:defRPr sz="1200">
                <a:solidFill>
                  <a:schemeClr val="bg1">
                    <a:lumMod val="50000"/>
                  </a:schemeClr>
                </a:solidFill>
                <a:latin typeface="Calibri" panose="020F0502020204030204" pitchFamily="34" charset="0"/>
              </a:defRPr>
            </a:lvl1pPr>
          </a:lstStyle>
          <a:p>
            <a:fld id="{3B917CB5-27BD-4ECA-9D86-80D4B900A204}" type="slidenum">
              <a:rPr lang="en-US" smtClean="0"/>
              <a:pPr/>
              <a:t>‹#›</a:t>
            </a:fld>
            <a:endParaRPr lang="en-US" dirty="0"/>
          </a:p>
        </p:txBody>
      </p:sp>
      <p:pic>
        <p:nvPicPr>
          <p:cNvPr id="14" name="Picture 13">
            <a:extLst>
              <a:ext uri="{FF2B5EF4-FFF2-40B4-BE49-F238E27FC236}">
                <a16:creationId xmlns:a16="http://schemas.microsoft.com/office/drawing/2014/main" id="{9284CAAC-6608-4097-915F-97D3E90659F1}"/>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9384632" y="6182421"/>
            <a:ext cx="1790827" cy="66620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96653171"/>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403648"/>
            <a:ext cx="27432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13" name="Slide Number Placeholder 5">
            <a:extLst>
              <a:ext uri="{FF2B5EF4-FFF2-40B4-BE49-F238E27FC236}">
                <a16:creationId xmlns:a16="http://schemas.microsoft.com/office/drawing/2014/main" id="{E774AA44-CD4D-4812-90DE-D2FFF1F5E50B}"/>
              </a:ext>
            </a:extLst>
          </p:cNvPr>
          <p:cNvSpPr>
            <a:spLocks noGrp="1"/>
          </p:cNvSpPr>
          <p:nvPr>
            <p:ph type="sldNum" sz="quarter" idx="4"/>
          </p:nvPr>
        </p:nvSpPr>
        <p:spPr>
          <a:xfrm>
            <a:off x="11203533" y="6501199"/>
            <a:ext cx="512806" cy="365125"/>
          </a:xfrm>
          <a:prstGeom prst="rect">
            <a:avLst/>
          </a:prstGeom>
        </p:spPr>
        <p:txBody>
          <a:bodyPr/>
          <a:lstStyle>
            <a:lvl1pPr>
              <a:defRPr sz="1200">
                <a:solidFill>
                  <a:schemeClr val="bg1">
                    <a:lumMod val="50000"/>
                  </a:schemeClr>
                </a:solidFill>
                <a:latin typeface="Calibri" panose="020F0502020204030204" pitchFamily="34" charset="0"/>
              </a:defRPr>
            </a:lvl1pPr>
          </a:lstStyle>
          <a:p>
            <a:fld id="{3B917CB5-27BD-4ECA-9D86-80D4B900A204}" type="slidenum">
              <a:rPr lang="en-US" smtClean="0"/>
              <a:pPr/>
              <a:t>‹#›</a:t>
            </a:fld>
            <a:endParaRPr lang="en-US" dirty="0"/>
          </a:p>
        </p:txBody>
      </p:sp>
      <p:pic>
        <p:nvPicPr>
          <p:cNvPr id="14" name="Picture 13">
            <a:extLst>
              <a:ext uri="{FF2B5EF4-FFF2-40B4-BE49-F238E27FC236}">
                <a16:creationId xmlns:a16="http://schemas.microsoft.com/office/drawing/2014/main" id="{9284CAAC-6608-4097-915F-97D3E90659F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9384632" y="6182421"/>
            <a:ext cx="1790827" cy="666209"/>
          </a:xfrm>
          <a:prstGeom prst="rect">
            <a:avLst/>
          </a:prstGeom>
          <a:effectLst>
            <a:outerShdw blurRad="50800" dist="38100" dir="2700000" algn="tl" rotWithShape="0">
              <a:prstClr val="black">
                <a:alpha val="40000"/>
              </a:prstClr>
            </a:outerShdw>
          </a:effectLst>
        </p:spPr>
      </p:pic>
      <p:grpSp>
        <p:nvGrpSpPr>
          <p:cNvPr id="8" name="Group 7">
            <a:extLst>
              <a:ext uri="{FF2B5EF4-FFF2-40B4-BE49-F238E27FC236}">
                <a16:creationId xmlns:a16="http://schemas.microsoft.com/office/drawing/2014/main" id="{F078800E-7B41-4D99-8CD6-CE3DB6DE34B9}"/>
              </a:ext>
            </a:extLst>
          </p:cNvPr>
          <p:cNvGrpSpPr/>
          <p:nvPr userDrawn="1"/>
        </p:nvGrpSpPr>
        <p:grpSpPr>
          <a:xfrm>
            <a:off x="0" y="5423207"/>
            <a:ext cx="12192000" cy="1069664"/>
            <a:chOff x="0" y="5452082"/>
            <a:chExt cx="12192000" cy="1069664"/>
          </a:xfrm>
        </p:grpSpPr>
        <p:sp>
          <p:nvSpPr>
            <p:cNvPr id="9" name="Freeform: Shape 8">
              <a:extLst>
                <a:ext uri="{FF2B5EF4-FFF2-40B4-BE49-F238E27FC236}">
                  <a16:creationId xmlns:a16="http://schemas.microsoft.com/office/drawing/2014/main" id="{A68B2204-454E-46B0-9853-DB9ACEAC281D}"/>
                </a:ext>
              </a:extLst>
            </p:cNvPr>
            <p:cNvSpPr/>
            <p:nvPr/>
          </p:nvSpPr>
          <p:spPr>
            <a:xfrm>
              <a:off x="0" y="5923004"/>
              <a:ext cx="12192000" cy="383137"/>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0703"/>
                <a:gd name="connsiteX1" fmla="*/ 8048368 w 12192000"/>
                <a:gd name="connsiteY1" fmla="*/ 370703 h 370703"/>
                <a:gd name="connsiteX2" fmla="*/ 12192000 w 12192000"/>
                <a:gd name="connsiteY2" fmla="*/ 41190 h 370703"/>
                <a:gd name="connsiteX3" fmla="*/ 12192000 w 12192000"/>
                <a:gd name="connsiteY3" fmla="*/ 41190 h 370703"/>
                <a:gd name="connsiteX0" fmla="*/ 0 w 12192000"/>
                <a:gd name="connsiteY0" fmla="*/ 0 h 397435"/>
                <a:gd name="connsiteX1" fmla="*/ 8048368 w 12192000"/>
                <a:gd name="connsiteY1" fmla="*/ 370703 h 397435"/>
                <a:gd name="connsiteX2" fmla="*/ 12192000 w 12192000"/>
                <a:gd name="connsiteY2" fmla="*/ 41190 h 397435"/>
                <a:gd name="connsiteX3" fmla="*/ 12192000 w 12192000"/>
                <a:gd name="connsiteY3" fmla="*/ 41190 h 397435"/>
                <a:gd name="connsiteX0" fmla="*/ 0 w 12192000"/>
                <a:gd name="connsiteY0" fmla="*/ 0 h 385302"/>
                <a:gd name="connsiteX1" fmla="*/ 8048368 w 12192000"/>
                <a:gd name="connsiteY1" fmla="*/ 370703 h 385302"/>
                <a:gd name="connsiteX2" fmla="*/ 12192000 w 12192000"/>
                <a:gd name="connsiteY2" fmla="*/ 41190 h 385302"/>
                <a:gd name="connsiteX3" fmla="*/ 12192000 w 12192000"/>
                <a:gd name="connsiteY3" fmla="*/ 41190 h 385302"/>
                <a:gd name="connsiteX0" fmla="*/ 0 w 12192000"/>
                <a:gd name="connsiteY0" fmla="*/ 0 h 383137"/>
                <a:gd name="connsiteX1" fmla="*/ 8048368 w 12192000"/>
                <a:gd name="connsiteY1" fmla="*/ 370703 h 383137"/>
                <a:gd name="connsiteX2" fmla="*/ 12192000 w 12192000"/>
                <a:gd name="connsiteY2" fmla="*/ 41190 h 383137"/>
                <a:gd name="connsiteX3" fmla="*/ 12192000 w 12192000"/>
                <a:gd name="connsiteY3" fmla="*/ 41190 h 383137"/>
              </a:gdLst>
              <a:ahLst/>
              <a:cxnLst>
                <a:cxn ang="0">
                  <a:pos x="connsiteX0" y="connsiteY0"/>
                </a:cxn>
                <a:cxn ang="0">
                  <a:pos x="connsiteX1" y="connsiteY1"/>
                </a:cxn>
                <a:cxn ang="0">
                  <a:pos x="connsiteX2" y="connsiteY2"/>
                </a:cxn>
                <a:cxn ang="0">
                  <a:pos x="connsiteX3" y="connsiteY3"/>
                </a:cxn>
              </a:cxnLst>
              <a:rect l="l" t="t" r="r" b="b"/>
              <a:pathLst>
                <a:path w="12192000" h="383137">
                  <a:moveTo>
                    <a:pt x="0" y="0"/>
                  </a:moveTo>
                  <a:cubicBezTo>
                    <a:pt x="2611395" y="126314"/>
                    <a:pt x="5187093" y="450335"/>
                    <a:pt x="8048368" y="370703"/>
                  </a:cubicBezTo>
                  <a:cubicBezTo>
                    <a:pt x="10909643" y="291071"/>
                    <a:pt x="11501395" y="96109"/>
                    <a:pt x="12192000" y="41190"/>
                  </a:cubicBezTo>
                  <a:lnTo>
                    <a:pt x="12192000" y="41190"/>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18A03359-E08B-4C9E-B874-5471C46263D1}"/>
                </a:ext>
              </a:extLst>
            </p:cNvPr>
            <p:cNvSpPr/>
            <p:nvPr/>
          </p:nvSpPr>
          <p:spPr>
            <a:xfrm>
              <a:off x="0" y="5452082"/>
              <a:ext cx="12192000" cy="1069664"/>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955589 h 969444"/>
                <a:gd name="connsiteX1" fmla="*/ 7834184 w 12192000"/>
                <a:gd name="connsiteY1" fmla="*/ 337751 h 969444"/>
                <a:gd name="connsiteX2" fmla="*/ 12192000 w 12192000"/>
                <a:gd name="connsiteY2" fmla="*/ 0 h 969444"/>
                <a:gd name="connsiteX3" fmla="*/ 12192000 w 12192000"/>
                <a:gd name="connsiteY3" fmla="*/ 0 h 969444"/>
                <a:gd name="connsiteX0" fmla="*/ 0 w 12192000"/>
                <a:gd name="connsiteY0" fmla="*/ 962394 h 976249"/>
                <a:gd name="connsiteX1" fmla="*/ 7834184 w 12192000"/>
                <a:gd name="connsiteY1" fmla="*/ 344556 h 976249"/>
                <a:gd name="connsiteX2" fmla="*/ 12192000 w 12192000"/>
                <a:gd name="connsiteY2" fmla="*/ 6805 h 976249"/>
                <a:gd name="connsiteX3" fmla="*/ 12192000 w 12192000"/>
                <a:gd name="connsiteY3" fmla="*/ 6805 h 976249"/>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70771 h 1010339"/>
                <a:gd name="connsiteX1" fmla="*/ 4448432 w 12192000"/>
                <a:gd name="connsiteY1" fmla="*/ 913106 h 1010339"/>
                <a:gd name="connsiteX2" fmla="*/ 12192000 w 12192000"/>
                <a:gd name="connsiteY2" fmla="*/ 15182 h 1010339"/>
                <a:gd name="connsiteX3" fmla="*/ 12192000 w 12192000"/>
                <a:gd name="connsiteY3" fmla="*/ 15182 h 1010339"/>
                <a:gd name="connsiteX0" fmla="*/ 0 w 12192000"/>
                <a:gd name="connsiteY0" fmla="*/ 970771 h 1047028"/>
                <a:gd name="connsiteX1" fmla="*/ 4448432 w 12192000"/>
                <a:gd name="connsiteY1" fmla="*/ 913106 h 1047028"/>
                <a:gd name="connsiteX2" fmla="*/ 12192000 w 12192000"/>
                <a:gd name="connsiteY2" fmla="*/ 15182 h 1047028"/>
                <a:gd name="connsiteX3" fmla="*/ 12192000 w 12192000"/>
                <a:gd name="connsiteY3" fmla="*/ 15182 h 1047028"/>
                <a:gd name="connsiteX0" fmla="*/ 0 w 12192000"/>
                <a:gd name="connsiteY0" fmla="*/ 970771 h 1050551"/>
                <a:gd name="connsiteX1" fmla="*/ 4448432 w 12192000"/>
                <a:gd name="connsiteY1" fmla="*/ 913106 h 1050551"/>
                <a:gd name="connsiteX2" fmla="*/ 12192000 w 12192000"/>
                <a:gd name="connsiteY2" fmla="*/ 15182 h 1050551"/>
                <a:gd name="connsiteX3" fmla="*/ 12192000 w 12192000"/>
                <a:gd name="connsiteY3" fmla="*/ 15182 h 1050551"/>
                <a:gd name="connsiteX0" fmla="*/ 0 w 12192000"/>
                <a:gd name="connsiteY0" fmla="*/ 970771 h 1105155"/>
                <a:gd name="connsiteX1" fmla="*/ 4448432 w 12192000"/>
                <a:gd name="connsiteY1" fmla="*/ 913106 h 1105155"/>
                <a:gd name="connsiteX2" fmla="*/ 12192000 w 12192000"/>
                <a:gd name="connsiteY2" fmla="*/ 15182 h 1105155"/>
                <a:gd name="connsiteX3" fmla="*/ 12192000 w 12192000"/>
                <a:gd name="connsiteY3" fmla="*/ 15182 h 1105155"/>
                <a:gd name="connsiteX0" fmla="*/ 0 w 12192000"/>
                <a:gd name="connsiteY0" fmla="*/ 969315 h 1069664"/>
                <a:gd name="connsiteX1" fmla="*/ 4448432 w 12192000"/>
                <a:gd name="connsiteY1" fmla="*/ 911650 h 1069664"/>
                <a:gd name="connsiteX2" fmla="*/ 12192000 w 12192000"/>
                <a:gd name="connsiteY2" fmla="*/ 13726 h 1069664"/>
                <a:gd name="connsiteX3" fmla="*/ 12192000 w 12192000"/>
                <a:gd name="connsiteY3" fmla="*/ 13726 h 1069664"/>
              </a:gdLst>
              <a:ahLst/>
              <a:cxnLst>
                <a:cxn ang="0">
                  <a:pos x="connsiteX0" y="connsiteY0"/>
                </a:cxn>
                <a:cxn ang="0">
                  <a:pos x="connsiteX1" y="connsiteY1"/>
                </a:cxn>
                <a:cxn ang="0">
                  <a:pos x="connsiteX2" y="connsiteY2"/>
                </a:cxn>
                <a:cxn ang="0">
                  <a:pos x="connsiteX3" y="connsiteY3"/>
                </a:cxn>
              </a:cxnLst>
              <a:rect l="l" t="t" r="r" b="b"/>
              <a:pathLst>
                <a:path w="12192000" h="1069664">
                  <a:moveTo>
                    <a:pt x="0" y="969315"/>
                  </a:moveTo>
                  <a:cubicBezTo>
                    <a:pt x="1622855" y="1103866"/>
                    <a:pt x="2616886" y="1120342"/>
                    <a:pt x="4448432" y="911650"/>
                  </a:cubicBezTo>
                  <a:cubicBezTo>
                    <a:pt x="6279978" y="702958"/>
                    <a:pt x="10228649" y="-115333"/>
                    <a:pt x="12192000" y="13726"/>
                  </a:cubicBezTo>
                  <a:lnTo>
                    <a:pt x="12192000" y="13726"/>
                  </a:lnTo>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840799134"/>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10" r:id="rId10"/>
    <p:sldLayoutId id="2147483711" r:id="rId11"/>
    <p:sldLayoutId id="2147483734"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B2F8791-6887-49AE-A40A-F8D23F26776A}"/>
              </a:ext>
            </a:extLst>
          </p:cNvPr>
          <p:cNvSpPr>
            <a:spLocks noGrp="1"/>
          </p:cNvSpPr>
          <p:nvPr>
            <p:ph type="ctrTitle"/>
          </p:nvPr>
        </p:nvSpPr>
        <p:spPr>
          <a:xfrm>
            <a:off x="939112" y="1428508"/>
            <a:ext cx="9483054" cy="1203582"/>
          </a:xfrm>
        </p:spPr>
        <p:txBody>
          <a:bodyPr/>
          <a:lstStyle/>
          <a:p>
            <a:r>
              <a:rPr lang="en-US" b="1">
                <a:solidFill>
                  <a:schemeClr val="bg1"/>
                </a:solidFill>
                <a:effectLst>
                  <a:outerShdw blurRad="38100" dist="38100" dir="2700000" algn="tl">
                    <a:srgbClr val="000000">
                      <a:alpha val="43137"/>
                    </a:srgbClr>
                  </a:outerShdw>
                </a:effectLst>
              </a:rPr>
              <a:t>R19 AI/ML for NR air interface study objective checkpoint discussion</a:t>
            </a:r>
            <a:endParaRPr lang="en-US" b="1" dirty="0">
              <a:solidFill>
                <a:schemeClr val="bg1"/>
              </a:solidFill>
              <a:effectLst>
                <a:outerShdw blurRad="38100" dist="38100" dir="2700000" algn="tl">
                  <a:srgbClr val="000000">
                    <a:alpha val="43137"/>
                  </a:srgbClr>
                </a:outerShdw>
              </a:effectLst>
            </a:endParaRPr>
          </a:p>
        </p:txBody>
      </p:sp>
      <p:sp>
        <p:nvSpPr>
          <p:cNvPr id="8" name="Subtitle 7">
            <a:extLst>
              <a:ext uri="{FF2B5EF4-FFF2-40B4-BE49-F238E27FC236}">
                <a16:creationId xmlns:a16="http://schemas.microsoft.com/office/drawing/2014/main" id="{705CB8B0-6B11-414C-8390-4FED90CB83F8}"/>
              </a:ext>
            </a:extLst>
          </p:cNvPr>
          <p:cNvSpPr>
            <a:spLocks noGrp="1"/>
          </p:cNvSpPr>
          <p:nvPr>
            <p:ph type="subTitle" idx="1"/>
          </p:nvPr>
        </p:nvSpPr>
        <p:spPr>
          <a:xfrm>
            <a:off x="939112" y="2500298"/>
            <a:ext cx="6629400" cy="1203582"/>
          </a:xfrm>
        </p:spPr>
        <p:txBody>
          <a:bodyPr/>
          <a:lstStyle/>
          <a:p>
            <a:endParaRPr lang="en-US" dirty="0"/>
          </a:p>
          <a:p>
            <a:r>
              <a:rPr lang="en-US" sz="1800" dirty="0"/>
              <a:t>Futurewei Technologies, Inc. </a:t>
            </a:r>
          </a:p>
        </p:txBody>
      </p:sp>
      <p:sp>
        <p:nvSpPr>
          <p:cNvPr id="2" name="TextBox 1">
            <a:extLst>
              <a:ext uri="{FF2B5EF4-FFF2-40B4-BE49-F238E27FC236}">
                <a16:creationId xmlns:a16="http://schemas.microsoft.com/office/drawing/2014/main" id="{227A6F48-7F85-177D-3798-EBBBE26154E4}"/>
              </a:ext>
            </a:extLst>
          </p:cNvPr>
          <p:cNvSpPr txBox="1"/>
          <p:nvPr/>
        </p:nvSpPr>
        <p:spPr>
          <a:xfrm>
            <a:off x="125196" y="357108"/>
            <a:ext cx="4824655" cy="923330"/>
          </a:xfrm>
          <a:prstGeom prst="rect">
            <a:avLst/>
          </a:prstGeom>
          <a:noFill/>
        </p:spPr>
        <p:txBody>
          <a:bodyPr wrap="square" rtlCol="0">
            <a:spAutoFit/>
          </a:bodyPr>
          <a:lstStyle/>
          <a:p>
            <a:r>
              <a:rPr lang="en-US" dirty="0"/>
              <a:t>3GPP TSG RAN Meeting #105	</a:t>
            </a:r>
          </a:p>
          <a:p>
            <a:r>
              <a:rPr lang="en-US" dirty="0">
                <a:latin typeface="Arial" panose="020B0604020202020204" pitchFamily="34" charset="0"/>
              </a:rPr>
              <a:t>Melbourne, AU</a:t>
            </a:r>
            <a:r>
              <a:rPr lang="en-US" dirty="0"/>
              <a:t>, September 9 – 12, 2024</a:t>
            </a:r>
          </a:p>
          <a:p>
            <a:r>
              <a:rPr lang="en-US" dirty="0"/>
              <a:t>Agenda Item: 9.3.1.3</a:t>
            </a:r>
            <a:endParaRPr lang="en-US" dirty="0">
              <a:highlight>
                <a:srgbClr val="FFFF00"/>
              </a:highlight>
            </a:endParaRPr>
          </a:p>
        </p:txBody>
      </p:sp>
      <p:sp>
        <p:nvSpPr>
          <p:cNvPr id="3" name="TextBox 2">
            <a:extLst>
              <a:ext uri="{FF2B5EF4-FFF2-40B4-BE49-F238E27FC236}">
                <a16:creationId xmlns:a16="http://schemas.microsoft.com/office/drawing/2014/main" id="{57E5A939-0EFA-13C8-D66D-927367EEFFA9}"/>
              </a:ext>
            </a:extLst>
          </p:cNvPr>
          <p:cNvSpPr txBox="1"/>
          <p:nvPr/>
        </p:nvSpPr>
        <p:spPr>
          <a:xfrm>
            <a:off x="10422166" y="360546"/>
            <a:ext cx="1561296" cy="369332"/>
          </a:xfrm>
          <a:prstGeom prst="rect">
            <a:avLst/>
          </a:prstGeom>
          <a:noFill/>
        </p:spPr>
        <p:txBody>
          <a:bodyPr wrap="square" rtlCol="0">
            <a:spAutoFit/>
          </a:bodyPr>
          <a:lstStyle/>
          <a:p>
            <a:r>
              <a:rPr lang="en-US" dirty="0"/>
              <a:t>RP-241759</a:t>
            </a:r>
          </a:p>
        </p:txBody>
      </p:sp>
    </p:spTree>
    <p:extLst>
      <p:ext uri="{BB962C8B-B14F-4D97-AF65-F5344CB8AC3E}">
        <p14:creationId xmlns:p14="http://schemas.microsoft.com/office/powerpoint/2010/main" val="28162646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0B38E-3F36-4E28-8B7E-0047C4FF4DFF}"/>
              </a:ext>
            </a:extLst>
          </p:cNvPr>
          <p:cNvSpPr>
            <a:spLocks noGrp="1"/>
          </p:cNvSpPr>
          <p:nvPr>
            <p:ph type="title"/>
          </p:nvPr>
        </p:nvSpPr>
        <p:spPr>
          <a:xfrm>
            <a:off x="838200" y="365126"/>
            <a:ext cx="10889156" cy="990599"/>
          </a:xfrm>
        </p:spPr>
        <p:txBody>
          <a:bodyPr anchor="ctr">
            <a:noAutofit/>
          </a:bodyPr>
          <a:lstStyle/>
          <a:p>
            <a:r>
              <a:rPr lang="en-US" altLang="zh-CN" sz="3200" dirty="0">
                <a:solidFill>
                  <a:srgbClr val="C00000"/>
                </a:solidFill>
                <a:latin typeface="+mn-lt"/>
                <a:cs typeface="Arial"/>
              </a:rPr>
              <a:t>Major Remaining RAN2 Issues (as of RAN2 #125)</a:t>
            </a:r>
            <a:endParaRPr lang="en-US" sz="3200" dirty="0">
              <a:solidFill>
                <a:srgbClr val="C00000"/>
              </a:solidFill>
            </a:endParaRPr>
          </a:p>
        </p:txBody>
      </p:sp>
      <p:sp>
        <p:nvSpPr>
          <p:cNvPr id="3" name="Content Placeholder 2">
            <a:extLst>
              <a:ext uri="{FF2B5EF4-FFF2-40B4-BE49-F238E27FC236}">
                <a16:creationId xmlns:a16="http://schemas.microsoft.com/office/drawing/2014/main" id="{9BFEF313-2BD9-4BE7-B239-B6E5D1A97748}"/>
              </a:ext>
            </a:extLst>
          </p:cNvPr>
          <p:cNvSpPr>
            <a:spLocks noGrp="1"/>
          </p:cNvSpPr>
          <p:nvPr>
            <p:ph idx="1"/>
          </p:nvPr>
        </p:nvSpPr>
        <p:spPr>
          <a:xfrm>
            <a:off x="838200" y="1570382"/>
            <a:ext cx="10643647" cy="4701209"/>
          </a:xfrm>
        </p:spPr>
        <p:txBody>
          <a:bodyPr>
            <a:normAutofit fontScale="92500" lnSpcReduction="10000"/>
          </a:bodyPr>
          <a:lstStyle/>
          <a:p>
            <a:r>
              <a:rPr lang="en-US" sz="2000" b="1" dirty="0"/>
              <a:t>Data collection management for model training and performance monitoring</a:t>
            </a:r>
            <a:r>
              <a:rPr lang="en-US" sz="2000" dirty="0"/>
              <a:t>: </a:t>
            </a:r>
          </a:p>
          <a:p>
            <a:pPr lvl="1"/>
            <a:r>
              <a:rPr lang="en-US" sz="1800" dirty="0"/>
              <a:t>enhancements to existing data collection framework </a:t>
            </a:r>
          </a:p>
          <a:p>
            <a:pPr lvl="1"/>
            <a:r>
              <a:rPr lang="en-US" sz="1800" dirty="0"/>
              <a:t>signaling for data collection</a:t>
            </a:r>
          </a:p>
          <a:p>
            <a:r>
              <a:rPr lang="en-US" sz="2000" b="1" dirty="0"/>
              <a:t>Model delivery/transfer</a:t>
            </a:r>
            <a:r>
              <a:rPr lang="en-US" sz="2000" dirty="0"/>
              <a:t>: </a:t>
            </a:r>
          </a:p>
          <a:p>
            <a:pPr lvl="1"/>
            <a:r>
              <a:rPr lang="en-US" sz="1800" dirty="0"/>
              <a:t>inter-vendor solutions, </a:t>
            </a:r>
          </a:p>
          <a:p>
            <a:pPr lvl="1"/>
            <a:r>
              <a:rPr lang="en-US" sz="1800" dirty="0"/>
              <a:t>security issues (especially via third-party servers)</a:t>
            </a:r>
          </a:p>
          <a:p>
            <a:r>
              <a:rPr lang="en-US" sz="2000" b="1" dirty="0"/>
              <a:t>Model/Functionality Identifications and LCM</a:t>
            </a:r>
            <a:r>
              <a:rPr lang="en-US" sz="2000" dirty="0"/>
              <a:t>: </a:t>
            </a:r>
          </a:p>
          <a:p>
            <a:pPr lvl="1"/>
            <a:r>
              <a:rPr lang="en-US" sz="1800" dirty="0"/>
              <a:t>online model identification procedure</a:t>
            </a:r>
          </a:p>
          <a:p>
            <a:pPr lvl="1"/>
            <a:r>
              <a:rPr lang="en-US" sz="1800" dirty="0"/>
              <a:t>model-pairing for 2-sided models</a:t>
            </a:r>
          </a:p>
          <a:p>
            <a:pPr lvl="1"/>
            <a:r>
              <a:rPr lang="en-US" sz="1800" dirty="0"/>
              <a:t>meta information</a:t>
            </a:r>
          </a:p>
          <a:p>
            <a:pPr lvl="1"/>
            <a:r>
              <a:rPr lang="en-US" sz="1800" dirty="0"/>
              <a:t>signaling for LCM</a:t>
            </a:r>
          </a:p>
          <a:p>
            <a:r>
              <a:rPr lang="en-US" sz="2000" b="1" dirty="0"/>
              <a:t>UE capability enhancements</a:t>
            </a:r>
            <a:r>
              <a:rPr lang="en-US" sz="2000" dirty="0"/>
              <a:t>: </a:t>
            </a:r>
          </a:p>
          <a:p>
            <a:pPr lvl="1"/>
            <a:r>
              <a:rPr lang="en-US" sz="1800" dirty="0"/>
              <a:t>ways to report dynamic capabilities for data collection, model storage and model inference (postponed to WI phase)</a:t>
            </a:r>
          </a:p>
          <a:p>
            <a:pPr lvl="1"/>
            <a:r>
              <a:rPr lang="en-US" sz="1800" dirty="0"/>
              <a:t>definition of AI/ML related Features/FGs (postponed to </a:t>
            </a:r>
            <a:r>
              <a:rPr lang="en-US" sz="1800"/>
              <a:t>WI phase)</a:t>
            </a:r>
            <a:endParaRPr lang="en-US" sz="1800" dirty="0"/>
          </a:p>
        </p:txBody>
      </p:sp>
      <p:sp>
        <p:nvSpPr>
          <p:cNvPr id="4" name="Slide Number Placeholder 3">
            <a:extLst>
              <a:ext uri="{FF2B5EF4-FFF2-40B4-BE49-F238E27FC236}">
                <a16:creationId xmlns:a16="http://schemas.microsoft.com/office/drawing/2014/main" id="{385AED37-DBD8-4FF9-82B2-D307CFECA074}"/>
              </a:ext>
            </a:extLst>
          </p:cNvPr>
          <p:cNvSpPr>
            <a:spLocks noGrp="1"/>
          </p:cNvSpPr>
          <p:nvPr>
            <p:ph type="sldNum" sz="quarter" idx="12"/>
          </p:nvPr>
        </p:nvSpPr>
        <p:spPr/>
        <p:txBody>
          <a:bodyPr/>
          <a:lstStyle/>
          <a:p>
            <a:fld id="{3B917CB5-27BD-4ECA-9D86-80D4B900A204}" type="slidenum">
              <a:rPr lang="en-US" smtClean="0"/>
              <a:t>10</a:t>
            </a:fld>
            <a:endParaRPr lang="en-US" dirty="0"/>
          </a:p>
        </p:txBody>
      </p:sp>
      <p:sp>
        <p:nvSpPr>
          <p:cNvPr id="6" name="Rectangle 5">
            <a:extLst>
              <a:ext uri="{FF2B5EF4-FFF2-40B4-BE49-F238E27FC236}">
                <a16:creationId xmlns:a16="http://schemas.microsoft.com/office/drawing/2014/main" id="{D99FC07E-A11A-32AD-66C4-53E93C36BD1E}"/>
              </a:ext>
            </a:extLst>
          </p:cNvPr>
          <p:cNvSpPr/>
          <p:nvPr/>
        </p:nvSpPr>
        <p:spPr>
          <a:xfrm>
            <a:off x="1502229" y="2967335"/>
            <a:ext cx="8349342" cy="1569660"/>
          </a:xfrm>
          <a:prstGeom prst="rect">
            <a:avLst/>
          </a:prstGeom>
          <a:noFill/>
        </p:spPr>
        <p:txBody>
          <a:bodyPr wrap="square" lIns="91440" tIns="45720" rIns="91440" bIns="45720">
            <a:spAutoFit/>
          </a:bodyPr>
          <a:lstStyle/>
          <a:p>
            <a:pPr algn="ctr"/>
            <a:r>
              <a:rPr lang="en-US" sz="4800" dirty="0">
                <a:ln w="0"/>
                <a:solidFill>
                  <a:schemeClr val="accent1"/>
                </a:solidFill>
                <a:effectLst>
                  <a:outerShdw blurRad="38100" dist="25400" dir="5400000" algn="ctr" rotWithShape="0">
                    <a:srgbClr val="6E747A">
                      <a:alpha val="43000"/>
                    </a:srgbClr>
                  </a:outerShdw>
                </a:effectLst>
              </a:rPr>
              <a:t>To be updated based on SR from Rapporteur</a:t>
            </a:r>
            <a:endParaRPr lang="en-US" sz="4800" b="0"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5501298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C4A38-E0E0-B8C4-2FB5-3FAA1F540042}"/>
              </a:ext>
            </a:extLst>
          </p:cNvPr>
          <p:cNvSpPr>
            <a:spLocks noGrp="1"/>
          </p:cNvSpPr>
          <p:nvPr>
            <p:ph type="title"/>
          </p:nvPr>
        </p:nvSpPr>
        <p:spPr>
          <a:xfrm>
            <a:off x="838200" y="566059"/>
            <a:ext cx="10515600" cy="945941"/>
          </a:xfrm>
        </p:spPr>
        <p:txBody>
          <a:bodyPr anchor="ctr">
            <a:normAutofit/>
          </a:bodyPr>
          <a:lstStyle/>
          <a:p>
            <a:r>
              <a:rPr lang="en-US" sz="3200" dirty="0">
                <a:solidFill>
                  <a:srgbClr val="C00000"/>
                </a:solidFill>
                <a:latin typeface="+mn-lt"/>
              </a:rPr>
              <a:t>Major Remaining RAN4 Issues </a:t>
            </a:r>
            <a:r>
              <a:rPr lang="en-US" altLang="zh-CN" sz="3200" dirty="0">
                <a:solidFill>
                  <a:srgbClr val="C00000"/>
                </a:solidFill>
                <a:latin typeface="+mn-lt"/>
                <a:cs typeface="Arial"/>
              </a:rPr>
              <a:t>(as of RAN4 #112)</a:t>
            </a:r>
            <a:endParaRPr lang="en-US" sz="3200" dirty="0">
              <a:solidFill>
                <a:srgbClr val="C00000"/>
              </a:solidFill>
              <a:latin typeface="+mn-lt"/>
            </a:endParaRPr>
          </a:p>
        </p:txBody>
      </p:sp>
      <p:sp>
        <p:nvSpPr>
          <p:cNvPr id="3" name="Content Placeholder 2">
            <a:extLst>
              <a:ext uri="{FF2B5EF4-FFF2-40B4-BE49-F238E27FC236}">
                <a16:creationId xmlns:a16="http://schemas.microsoft.com/office/drawing/2014/main" id="{8CD20594-6BB3-06C7-E873-16E5D574AEA0}"/>
              </a:ext>
            </a:extLst>
          </p:cNvPr>
          <p:cNvSpPr>
            <a:spLocks noGrp="1"/>
          </p:cNvSpPr>
          <p:nvPr>
            <p:ph idx="1"/>
          </p:nvPr>
        </p:nvSpPr>
        <p:spPr>
          <a:xfrm>
            <a:off x="838200" y="1620000"/>
            <a:ext cx="10515600" cy="4671941"/>
          </a:xfrm>
        </p:spPr>
        <p:txBody>
          <a:bodyPr>
            <a:normAutofit fontScale="92500" lnSpcReduction="10000"/>
          </a:bodyPr>
          <a:lstStyle/>
          <a:p>
            <a:pPr hangingPunct="0">
              <a:spcBef>
                <a:spcPts val="0"/>
              </a:spcBef>
              <a:spcAft>
                <a:spcPts val="600"/>
              </a:spcAft>
            </a:pPr>
            <a:r>
              <a:rPr lang="en-US" sz="1800" dirty="0"/>
              <a:t>Options of testing goals were set with many items that require further study.</a:t>
            </a:r>
          </a:p>
          <a:p>
            <a:pPr lvl="1" hangingPunct="0">
              <a:spcBef>
                <a:spcPts val="0"/>
              </a:spcBef>
              <a:spcAft>
                <a:spcPts val="600"/>
              </a:spcAft>
              <a:buFont typeface="Courier New" panose="02070309020205020404" pitchFamily="49" charset="0"/>
              <a:buChar char="o"/>
            </a:pPr>
            <a:r>
              <a:rPr lang="en-GB" sz="1600" dirty="0">
                <a:effectLst/>
                <a:latin typeface="Arial" panose="020B0604020202020204" pitchFamily="34" charset="0"/>
                <a:ea typeface="SimSun" panose="02010600030101010101" pitchFamily="2" charset="-122"/>
                <a:cs typeface="Arial" panose="020B0604020202020204" pitchFamily="34" charset="0"/>
              </a:rPr>
              <a:t>Option 1: The testing goal is to verify whether a specific AI/ML model (if model identification is possible)/functionality can be conducted in a proper way.</a:t>
            </a:r>
          </a:p>
          <a:p>
            <a:pPr lvl="2" hangingPunct="0">
              <a:spcBef>
                <a:spcPts val="0"/>
              </a:spcBef>
              <a:spcAft>
                <a:spcPts val="600"/>
              </a:spcAft>
              <a:buFont typeface="Wingdings" pitchFamily="2" charset="2"/>
              <a:buChar char="§"/>
            </a:pPr>
            <a:r>
              <a:rPr lang="en-GB" sz="1400" dirty="0">
                <a:effectLst/>
                <a:latin typeface="Arial" panose="020B0604020202020204" pitchFamily="34" charset="0"/>
                <a:ea typeface="SimSun" panose="02010600030101010101" pitchFamily="2" charset="-122"/>
                <a:cs typeface="Arial" panose="020B0604020202020204" pitchFamily="34" charset="0"/>
              </a:rPr>
              <a:t>FFS how to define the specific AI/ML model (e.g., a model captured in RAN4 spec as baseline) </a:t>
            </a:r>
          </a:p>
          <a:p>
            <a:pPr lvl="2" hangingPunct="0">
              <a:spcBef>
                <a:spcPts val="0"/>
              </a:spcBef>
              <a:spcAft>
                <a:spcPts val="600"/>
              </a:spcAft>
              <a:buFont typeface="Wingdings" pitchFamily="2" charset="2"/>
              <a:buChar char="§"/>
            </a:pPr>
            <a:r>
              <a:rPr lang="en-GB" sz="1400" dirty="0">
                <a:effectLst/>
                <a:latin typeface="Arial" panose="020B0604020202020204" pitchFamily="34" charset="0"/>
                <a:ea typeface="SimSun" panose="02010600030101010101" pitchFamily="2" charset="-122"/>
                <a:cs typeface="Arial" panose="020B0604020202020204" pitchFamily="34" charset="0"/>
              </a:rPr>
              <a:t>FFS how to define that the model is properly conducted (e.g., by defining AI/ML dedicated performance/core requirements associated with model outputs)</a:t>
            </a:r>
          </a:p>
          <a:p>
            <a:pPr lvl="1" hangingPunct="0">
              <a:spcBef>
                <a:spcPts val="0"/>
              </a:spcBef>
              <a:spcAft>
                <a:spcPts val="600"/>
              </a:spcAft>
              <a:buFont typeface="Courier New" panose="02070309020205020404" pitchFamily="49" charset="0"/>
              <a:buChar char="o"/>
            </a:pPr>
            <a:r>
              <a:rPr lang="en-GB" sz="1600" dirty="0">
                <a:effectLst/>
                <a:latin typeface="Arial" panose="020B0604020202020204" pitchFamily="34" charset="0"/>
                <a:ea typeface="SimSun" panose="02010600030101010101" pitchFamily="2" charset="-122"/>
                <a:cs typeface="Arial" panose="020B0604020202020204" pitchFamily="34" charset="0"/>
              </a:rPr>
              <a:t>Option 2: The testing goal is to verify whether the minimum performance gain of AI/ML model (if model identification is possible) /functionality/feature can be achieved for a static scenario/configuration. </a:t>
            </a:r>
          </a:p>
          <a:p>
            <a:pPr lvl="2" hangingPunct="0">
              <a:spcBef>
                <a:spcPts val="0"/>
              </a:spcBef>
              <a:spcAft>
                <a:spcPts val="600"/>
              </a:spcAft>
              <a:buFont typeface="Wingdings" pitchFamily="2" charset="2"/>
              <a:buChar char="§"/>
            </a:pPr>
            <a:r>
              <a:rPr lang="en-GB" sz="1400" dirty="0">
                <a:effectLst/>
                <a:latin typeface="Arial" panose="020B0604020202020204" pitchFamily="34" charset="0"/>
                <a:ea typeface="SimSun" panose="02010600030101010101" pitchFamily="2" charset="-122"/>
                <a:cs typeface="Arial" panose="020B0604020202020204" pitchFamily="34" charset="0"/>
              </a:rPr>
              <a:t>FFS how to define a static scenario/configuration (e.g., by defining a related testing dataset based on channel models in TR 38.901)</a:t>
            </a:r>
          </a:p>
          <a:p>
            <a:pPr lvl="2" hangingPunct="0">
              <a:spcBef>
                <a:spcPts val="0"/>
              </a:spcBef>
              <a:spcAft>
                <a:spcPts val="600"/>
              </a:spcAft>
              <a:buFont typeface="Wingdings" pitchFamily="2" charset="2"/>
              <a:buChar char="§"/>
            </a:pPr>
            <a:r>
              <a:rPr lang="en-GB" sz="1400" dirty="0">
                <a:effectLst/>
                <a:latin typeface="Arial" panose="020B0604020202020204" pitchFamily="34" charset="0"/>
                <a:ea typeface="SimSun" panose="02010600030101010101" pitchFamily="2" charset="-122"/>
                <a:cs typeface="Arial" panose="020B0604020202020204" pitchFamily="34" charset="0"/>
              </a:rPr>
              <a:t>FFS whether and how to define non-static specific scenarios/configurations</a:t>
            </a:r>
          </a:p>
          <a:p>
            <a:pPr hangingPunct="0">
              <a:spcBef>
                <a:spcPts val="0"/>
              </a:spcBef>
              <a:spcAft>
                <a:spcPts val="600"/>
              </a:spcAft>
            </a:pPr>
            <a:r>
              <a:rPr lang="en-GB" sz="1800" dirty="0">
                <a:effectLst/>
                <a:latin typeface="Arial" panose="020B0604020202020204" pitchFamily="34" charset="0"/>
                <a:ea typeface="SimSun" panose="02010600030101010101" pitchFamily="2" charset="-122"/>
                <a:cs typeface="Arial" panose="020B0604020202020204" pitchFamily="34" charset="0"/>
              </a:rPr>
              <a:t>Other important RAN4 issues that have not been resolved.</a:t>
            </a:r>
          </a:p>
          <a:p>
            <a:pPr lvl="1" hangingPunct="0">
              <a:spcBef>
                <a:spcPts val="0"/>
              </a:spcBef>
              <a:spcAft>
                <a:spcPts val="600"/>
              </a:spcAft>
            </a:pPr>
            <a:r>
              <a:rPr lang="en-GB" sz="1600" dirty="0">
                <a:latin typeface="Arial" panose="020B0604020202020204" pitchFamily="34" charset="0"/>
                <a:ea typeface="SimSun" panose="02010600030101010101" pitchFamily="2" charset="-122"/>
                <a:cs typeface="Arial" panose="020B0604020202020204" pitchFamily="34" charset="0"/>
              </a:rPr>
              <a:t>Requirements for data collection (what will be the requirements? are they testable? and how to test them?)</a:t>
            </a:r>
          </a:p>
          <a:p>
            <a:pPr lvl="1" hangingPunct="0">
              <a:spcBef>
                <a:spcPts val="0"/>
              </a:spcBef>
              <a:spcAft>
                <a:spcPts val="600"/>
              </a:spcAft>
            </a:pPr>
            <a:r>
              <a:rPr lang="en-GB" sz="1600" dirty="0">
                <a:latin typeface="Arial" panose="020B0604020202020204" pitchFamily="34" charset="0"/>
                <a:ea typeface="SimSun" panose="02010600030101010101" pitchFamily="2" charset="-122"/>
                <a:cs typeface="Arial" panose="020B0604020202020204" pitchFamily="34" charset="0"/>
              </a:rPr>
              <a:t>Requirements for model delivery/update/transfer </a:t>
            </a:r>
          </a:p>
          <a:p>
            <a:pPr lvl="1" hangingPunct="0">
              <a:spcBef>
                <a:spcPts val="0"/>
              </a:spcBef>
              <a:spcAft>
                <a:spcPts val="600"/>
              </a:spcAft>
            </a:pPr>
            <a:r>
              <a:rPr lang="en-GB" sz="1600" dirty="0">
                <a:latin typeface="Arial" panose="020B0604020202020204" pitchFamily="34" charset="0"/>
                <a:ea typeface="SimSun" panose="02010600030101010101" pitchFamily="2" charset="-122"/>
                <a:cs typeface="Arial" panose="020B0604020202020204" pitchFamily="34" charset="0"/>
              </a:rPr>
              <a:t>Performance monitoring/evaluation for LCM (definition of requirements for dynamically changing scenarios, accuracy of monitoring, setting the ground truth, performance degradation)</a:t>
            </a:r>
          </a:p>
          <a:p>
            <a:pPr lvl="1" hangingPunct="0">
              <a:spcBef>
                <a:spcPts val="0"/>
              </a:spcBef>
              <a:spcAft>
                <a:spcPts val="600"/>
              </a:spcAft>
            </a:pPr>
            <a:r>
              <a:rPr lang="en-GB" sz="1600" dirty="0">
                <a:effectLst/>
                <a:latin typeface="Arial" panose="020B0604020202020204" pitchFamily="34" charset="0"/>
                <a:ea typeface="SimSun" panose="02010600030101010101" pitchFamily="2" charset="-122"/>
                <a:cs typeface="Arial" panose="020B0604020202020204" pitchFamily="34" charset="0"/>
              </a:rPr>
              <a:t>Test encoder/decoder for 2-sided models: the feasibility of any of the testing options has not concluded and more study is required.</a:t>
            </a:r>
          </a:p>
          <a:p>
            <a:pPr lvl="1" hangingPunct="0">
              <a:spcBef>
                <a:spcPts val="0"/>
              </a:spcBef>
              <a:spcAft>
                <a:spcPts val="600"/>
              </a:spcAft>
            </a:pPr>
            <a:r>
              <a:rPr lang="en-GB" sz="1600" dirty="0">
                <a:effectLst/>
                <a:latin typeface="Arial" panose="020B0604020202020204" pitchFamily="34" charset="0"/>
                <a:ea typeface="SimSun" panose="02010600030101010101" pitchFamily="2" charset="-122"/>
                <a:cs typeface="Arial" panose="020B0604020202020204" pitchFamily="34" charset="0"/>
              </a:rPr>
              <a:t>Testing of interoperability for different collaboration levels.</a:t>
            </a:r>
          </a:p>
          <a:p>
            <a:pPr hangingPunct="0">
              <a:spcBef>
                <a:spcPts val="0"/>
              </a:spcBef>
              <a:spcAft>
                <a:spcPts val="600"/>
              </a:spcAft>
            </a:pPr>
            <a:endParaRPr lang="en-GB" sz="2000" dirty="0">
              <a:effectLst/>
              <a:latin typeface="Arial" panose="020B0604020202020204" pitchFamily="34" charset="0"/>
              <a:ea typeface="SimSun" panose="02010600030101010101" pitchFamily="2" charset="-122"/>
              <a:cs typeface="Arial" panose="020B0604020202020204" pitchFamily="34" charset="0"/>
            </a:endParaRPr>
          </a:p>
          <a:p>
            <a:pPr hangingPunct="0">
              <a:spcBef>
                <a:spcPts val="0"/>
              </a:spcBef>
              <a:spcAft>
                <a:spcPts val="600"/>
              </a:spcAft>
            </a:pPr>
            <a:endParaRPr lang="en-GB" sz="2000" dirty="0">
              <a:effectLst/>
              <a:latin typeface="Arial" panose="020B0604020202020204" pitchFamily="34" charset="0"/>
              <a:ea typeface="SimSun" panose="02010600030101010101" pitchFamily="2" charset="-122"/>
              <a:cs typeface="Arial" panose="020B0604020202020204" pitchFamily="34" charset="0"/>
            </a:endParaRPr>
          </a:p>
        </p:txBody>
      </p:sp>
      <p:sp>
        <p:nvSpPr>
          <p:cNvPr id="4" name="Slide Number Placeholder 3">
            <a:extLst>
              <a:ext uri="{FF2B5EF4-FFF2-40B4-BE49-F238E27FC236}">
                <a16:creationId xmlns:a16="http://schemas.microsoft.com/office/drawing/2014/main" id="{06439AAB-F0EC-55A9-3D04-D53A2C7347C6}"/>
              </a:ext>
            </a:extLst>
          </p:cNvPr>
          <p:cNvSpPr>
            <a:spLocks noGrp="1"/>
          </p:cNvSpPr>
          <p:nvPr>
            <p:ph type="sldNum" sz="quarter" idx="12"/>
          </p:nvPr>
        </p:nvSpPr>
        <p:spPr/>
        <p:txBody>
          <a:bodyPr/>
          <a:lstStyle/>
          <a:p>
            <a:fld id="{3B917CB5-27BD-4ECA-9D86-80D4B900A204}" type="slidenum">
              <a:rPr lang="en-US" smtClean="0"/>
              <a:t>11</a:t>
            </a:fld>
            <a:endParaRPr lang="en-US" dirty="0"/>
          </a:p>
        </p:txBody>
      </p:sp>
      <p:sp>
        <p:nvSpPr>
          <p:cNvPr id="6" name="Rectangle 5">
            <a:extLst>
              <a:ext uri="{FF2B5EF4-FFF2-40B4-BE49-F238E27FC236}">
                <a16:creationId xmlns:a16="http://schemas.microsoft.com/office/drawing/2014/main" id="{438B5E09-4BCA-EDEC-359E-CFA17922F0FC}"/>
              </a:ext>
            </a:extLst>
          </p:cNvPr>
          <p:cNvSpPr/>
          <p:nvPr/>
        </p:nvSpPr>
        <p:spPr>
          <a:xfrm>
            <a:off x="1502229" y="2967335"/>
            <a:ext cx="8349342" cy="1569660"/>
          </a:xfrm>
          <a:prstGeom prst="rect">
            <a:avLst/>
          </a:prstGeom>
          <a:noFill/>
        </p:spPr>
        <p:txBody>
          <a:bodyPr wrap="square" lIns="91440" tIns="45720" rIns="91440" bIns="45720">
            <a:spAutoFit/>
          </a:bodyPr>
          <a:lstStyle/>
          <a:p>
            <a:pPr algn="ctr"/>
            <a:r>
              <a:rPr lang="en-US" sz="4800" dirty="0">
                <a:ln w="0"/>
                <a:solidFill>
                  <a:schemeClr val="accent1"/>
                </a:solidFill>
                <a:effectLst>
                  <a:outerShdw blurRad="38100" dist="25400" dir="5400000" algn="ctr" rotWithShape="0">
                    <a:srgbClr val="6E747A">
                      <a:alpha val="43000"/>
                    </a:srgbClr>
                  </a:outerShdw>
                </a:effectLst>
              </a:rPr>
              <a:t>To be updated based on SR from Rapporteur</a:t>
            </a:r>
            <a:endParaRPr lang="en-US" sz="4800" b="0"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545360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0B38E-3F36-4E28-8B7E-0047C4FF4DFF}"/>
              </a:ext>
            </a:extLst>
          </p:cNvPr>
          <p:cNvSpPr>
            <a:spLocks noGrp="1"/>
          </p:cNvSpPr>
          <p:nvPr>
            <p:ph type="title"/>
          </p:nvPr>
        </p:nvSpPr>
        <p:spPr>
          <a:xfrm>
            <a:off x="838200" y="365125"/>
            <a:ext cx="10889156" cy="1134161"/>
          </a:xfrm>
        </p:spPr>
        <p:txBody>
          <a:bodyPr anchor="ctr">
            <a:noAutofit/>
          </a:bodyPr>
          <a:lstStyle/>
          <a:p>
            <a:r>
              <a:rPr lang="en-US" altLang="zh-CN" sz="3200" dirty="0">
                <a:solidFill>
                  <a:srgbClr val="C00000"/>
                </a:solidFill>
                <a:latin typeface="+mn-lt"/>
                <a:cs typeface="Arial"/>
              </a:rPr>
              <a:t>Summary of Observations for RAN1 progress (1/4)</a:t>
            </a:r>
            <a:endParaRPr lang="en-US" sz="3200" dirty="0">
              <a:solidFill>
                <a:srgbClr val="C00000"/>
              </a:solidFill>
            </a:endParaRPr>
          </a:p>
        </p:txBody>
      </p:sp>
      <p:sp>
        <p:nvSpPr>
          <p:cNvPr id="3" name="Content Placeholder 2">
            <a:extLst>
              <a:ext uri="{FF2B5EF4-FFF2-40B4-BE49-F238E27FC236}">
                <a16:creationId xmlns:a16="http://schemas.microsoft.com/office/drawing/2014/main" id="{9BFEF313-2BD9-4BE7-B239-B6E5D1A97748}"/>
              </a:ext>
            </a:extLst>
          </p:cNvPr>
          <p:cNvSpPr>
            <a:spLocks noGrp="1"/>
          </p:cNvSpPr>
          <p:nvPr>
            <p:ph idx="1"/>
          </p:nvPr>
        </p:nvSpPr>
        <p:spPr>
          <a:xfrm>
            <a:off x="838200" y="1499286"/>
            <a:ext cx="11069320" cy="4993589"/>
          </a:xfrm>
        </p:spPr>
        <p:txBody>
          <a:bodyPr>
            <a:noAutofit/>
          </a:bodyPr>
          <a:lstStyle/>
          <a:p>
            <a:pPr marL="0" indent="0">
              <a:lnSpc>
                <a:spcPct val="100000"/>
              </a:lnSpc>
              <a:spcBef>
                <a:spcPts val="600"/>
              </a:spcBef>
              <a:buNone/>
            </a:pPr>
            <a:r>
              <a:rPr lang="en-US" sz="1500" b="1" u="sng" dirty="0">
                <a:solidFill>
                  <a:srgbClr val="15B0E8"/>
                </a:solidFill>
              </a:rPr>
              <a:t>Observation #1: </a:t>
            </a:r>
          </a:p>
          <a:p>
            <a:pPr marL="0" indent="0">
              <a:lnSpc>
                <a:spcPct val="100000"/>
              </a:lnSpc>
              <a:spcBef>
                <a:spcPts val="600"/>
              </a:spcBef>
              <a:buNone/>
            </a:pPr>
            <a:r>
              <a:rPr lang="en-US" sz="1500" u="sng" dirty="0"/>
              <a:t>For </a:t>
            </a:r>
            <a:r>
              <a:rPr lang="en-GB" sz="1500" u="sng" dirty="0">
                <a:ea typeface="Malgun Gothic" panose="020B0503020000020004" pitchFamily="34" charset="-127"/>
              </a:rPr>
              <a:t>a</a:t>
            </a:r>
            <a:r>
              <a:rPr lang="en-GB" sz="1500" u="sng" dirty="0">
                <a:effectLst/>
                <a:ea typeface="Malgun Gothic" panose="020B0503020000020004" pitchFamily="34" charset="-127"/>
              </a:rPr>
              <a:t>lleviating/resolving issues related to inter-vendor training collaboration</a:t>
            </a:r>
            <a:r>
              <a:rPr lang="en-GB" sz="1500" dirty="0">
                <a:effectLst/>
                <a:ea typeface="Malgun Gothic" panose="020B0503020000020004" pitchFamily="34" charset="-127"/>
              </a:rPr>
              <a:t>:</a:t>
            </a:r>
          </a:p>
          <a:p>
            <a:pPr>
              <a:lnSpc>
                <a:spcPct val="100000"/>
              </a:lnSpc>
              <a:spcBef>
                <a:spcPts val="600"/>
              </a:spcBef>
            </a:pPr>
            <a:r>
              <a:rPr lang="en-GB" sz="1500" dirty="0">
                <a:ea typeface="Malgun Gothic" panose="020B0503020000020004" pitchFamily="34" charset="-127"/>
              </a:rPr>
              <a:t>Companies agree to support 2 directions for inter-vendor training collaboration options 3, 4 and the associated sub-options in each:</a:t>
            </a:r>
          </a:p>
          <a:p>
            <a:pPr lvl="1">
              <a:lnSpc>
                <a:spcPct val="100000"/>
              </a:lnSpc>
              <a:spcBef>
                <a:spcPts val="600"/>
              </a:spcBef>
              <a:buFont typeface="Courier New" panose="02070309020205020404" pitchFamily="49" charset="0"/>
              <a:buChar char="o"/>
            </a:pPr>
            <a:r>
              <a:rPr lang="en-GB" sz="1500" dirty="0">
                <a:ea typeface="Malgun Gothic" panose="020B0503020000020004" pitchFamily="34" charset="-127"/>
              </a:rPr>
              <a:t>Direction A: </a:t>
            </a:r>
            <a:r>
              <a:rPr lang="en-GB" sz="1500" dirty="0">
                <a:effectLst/>
                <a:ea typeface="Batang" panose="02030600000101010101" pitchFamily="18" charset="-127"/>
                <a:cs typeface="Times New Roman" panose="02020603050405020304" pitchFamily="18" charset="0"/>
              </a:rPr>
              <a:t>Sharing parameters</a:t>
            </a:r>
            <a:r>
              <a:rPr lang="en-GB" sz="1500" dirty="0">
                <a:effectLst/>
                <a:ea typeface="DengXian" panose="02010600030101010101" pitchFamily="2" charset="-122"/>
                <a:cs typeface="Times New Roman" panose="02020603050405020304" pitchFamily="18" charset="0"/>
              </a:rPr>
              <a:t>/reference model</a:t>
            </a:r>
            <a:r>
              <a:rPr lang="en-GB" sz="1500" dirty="0">
                <a:effectLst/>
                <a:ea typeface="Batang" panose="02030600000101010101" pitchFamily="18" charset="-127"/>
                <a:cs typeface="Times New Roman" panose="02020603050405020304" pitchFamily="18" charset="0"/>
              </a:rPr>
              <a:t>/dataset that enables UE-side offline engineering (</a:t>
            </a:r>
            <a:r>
              <a:rPr lang="en-GB" sz="1500" dirty="0">
                <a:effectLst/>
                <a:ea typeface="DengXian" panose="02010600030101010101" pitchFamily="2" charset="-122"/>
                <a:cs typeface="Times New Roman" panose="02020603050405020304" pitchFamily="18" charset="0"/>
              </a:rPr>
              <a:t>Inter vendor collaboration option </a:t>
            </a:r>
            <a:r>
              <a:rPr lang="en-GB" sz="1500" dirty="0">
                <a:effectLst/>
                <a:ea typeface="Batang" panose="02030600000101010101" pitchFamily="18" charset="-127"/>
                <a:cs typeface="Times New Roman" panose="02020603050405020304" pitchFamily="18" charset="0"/>
              </a:rPr>
              <a:t>3a</a:t>
            </a:r>
            <a:r>
              <a:rPr lang="en-GB" sz="1500" dirty="0">
                <a:effectLst/>
                <a:ea typeface="DengXian" panose="02010600030101010101" pitchFamily="2" charset="-122"/>
                <a:cs typeface="Times New Roman" panose="02020603050405020304" pitchFamily="18" charset="0"/>
              </a:rPr>
              <a:t>/5a/</a:t>
            </a:r>
            <a:r>
              <a:rPr lang="en-GB" sz="1500" dirty="0">
                <a:effectLst/>
                <a:ea typeface="Batang" panose="02030600000101010101" pitchFamily="18" charset="-127"/>
                <a:cs typeface="Times New Roman" panose="02020603050405020304" pitchFamily="18" charset="0"/>
              </a:rPr>
              <a:t>4)</a:t>
            </a:r>
            <a:endParaRPr lang="en-GB" sz="1500" dirty="0">
              <a:ea typeface="Malgun Gothic" panose="020B0503020000020004" pitchFamily="34" charset="-127"/>
            </a:endParaRPr>
          </a:p>
          <a:p>
            <a:pPr lvl="1">
              <a:lnSpc>
                <a:spcPct val="100000"/>
              </a:lnSpc>
              <a:spcBef>
                <a:spcPts val="600"/>
              </a:spcBef>
              <a:buFont typeface="Courier New" panose="02070309020205020404" pitchFamily="49" charset="0"/>
              <a:buChar char="o"/>
            </a:pPr>
            <a:r>
              <a:rPr lang="en-GB" sz="1500" dirty="0">
                <a:ea typeface="Malgun Gothic" panose="020B0503020000020004" pitchFamily="34" charset="-127"/>
              </a:rPr>
              <a:t>Direction B: </a:t>
            </a:r>
            <a:r>
              <a:rPr lang="en-GB" sz="1500" dirty="0">
                <a:effectLst/>
                <a:ea typeface="Batang" panose="02030600000101010101" pitchFamily="18" charset="-127"/>
                <a:cs typeface="Times New Roman" panose="02020603050405020304" pitchFamily="18" charset="0"/>
              </a:rPr>
              <a:t>Sharing NW side encoder parameter to UE side for UE side inference directly with on-device operation (Inter vendor collaboration option 3b)</a:t>
            </a:r>
            <a:endParaRPr lang="en-GB" sz="1500" dirty="0">
              <a:ea typeface="Malgun Gothic" panose="020B0503020000020004" pitchFamily="34" charset="-127"/>
            </a:endParaRPr>
          </a:p>
          <a:p>
            <a:pPr lvl="1">
              <a:lnSpc>
                <a:spcPct val="100000"/>
              </a:lnSpc>
              <a:spcBef>
                <a:spcPts val="600"/>
              </a:spcBef>
              <a:buFont typeface="Courier New" panose="02070309020205020404" pitchFamily="49" charset="0"/>
              <a:buChar char="o"/>
            </a:pPr>
            <a:r>
              <a:rPr lang="en-GB" sz="1500" dirty="0">
                <a:ea typeface="Malgun Gothic" panose="020B0503020000020004" pitchFamily="34" charset="-127"/>
              </a:rPr>
              <a:t>Direction C: </a:t>
            </a:r>
            <a:r>
              <a:rPr lang="en-GB" sz="1500" dirty="0">
                <a:effectLst/>
                <a:ea typeface="SimSun" panose="02010600030101010101" pitchFamily="2" charset="-122"/>
              </a:rPr>
              <a:t>Fully standardized reference model(s) and parameters with specified CSI generation part and/or CSI reconstruction part</a:t>
            </a:r>
            <a:endParaRPr lang="en-GB" sz="1500" dirty="0">
              <a:ea typeface="Malgun Gothic" panose="020B0503020000020004" pitchFamily="34" charset="-127"/>
            </a:endParaRPr>
          </a:p>
          <a:p>
            <a:pPr>
              <a:lnSpc>
                <a:spcPct val="100000"/>
              </a:lnSpc>
              <a:spcBef>
                <a:spcPts val="600"/>
              </a:spcBef>
            </a:pPr>
            <a:r>
              <a:rPr lang="en-GB" sz="1500" dirty="0">
                <a:ea typeface="Malgun Gothic" panose="020B0503020000020004" pitchFamily="34" charset="-127"/>
              </a:rPr>
              <a:t>A set of study points were also identified for each direction in RAN1#118 </a:t>
            </a:r>
            <a:r>
              <a:rPr lang="en-GB" sz="1500" dirty="0">
                <a:highlight>
                  <a:srgbClr val="00FFFF"/>
                </a:highlight>
                <a:ea typeface="Malgun Gothic" panose="020B0503020000020004" pitchFamily="34" charset="-127"/>
              </a:rPr>
              <a:t>with at least a total of 10 issues </a:t>
            </a:r>
            <a:r>
              <a:rPr lang="en-GB" sz="1500" dirty="0">
                <a:ea typeface="Malgun Gothic" panose="020B0503020000020004" pitchFamily="34" charset="-127"/>
              </a:rPr>
              <a:t>[5].</a:t>
            </a:r>
          </a:p>
          <a:p>
            <a:pPr>
              <a:lnSpc>
                <a:spcPct val="100000"/>
              </a:lnSpc>
              <a:spcBef>
                <a:spcPts val="600"/>
              </a:spcBef>
            </a:pPr>
            <a:r>
              <a:rPr lang="en-GB" sz="1500" dirty="0">
                <a:ea typeface="Malgun Gothic" panose="020B0503020000020004" pitchFamily="34" charset="-127"/>
              </a:rPr>
              <a:t>As identified/agreed in the RAN1 meeting prior to September checkpoint</a:t>
            </a:r>
            <a:r>
              <a:rPr lang="en-GB" sz="1500" dirty="0">
                <a:effectLst/>
                <a:ea typeface="Malgun Gothic" panose="020B0503020000020004" pitchFamily="34" charset="-127"/>
              </a:rPr>
              <a:t>, </a:t>
            </a:r>
            <a:r>
              <a:rPr lang="en-GB" sz="1500" u="sng" dirty="0">
                <a:effectLst/>
                <a:ea typeface="Malgun Gothic" panose="020B0503020000020004" pitchFamily="34" charset="-127"/>
              </a:rPr>
              <a:t>there is no </a:t>
            </a:r>
            <a:r>
              <a:rPr lang="en-GB" sz="1500" u="sng" dirty="0">
                <a:ea typeface="Malgun Gothic" panose="020B0503020000020004" pitchFamily="34" charset="-127"/>
              </a:rPr>
              <a:t>study or </a:t>
            </a:r>
            <a:r>
              <a:rPr lang="en-GB" sz="1500" u="sng" dirty="0">
                <a:effectLst/>
                <a:ea typeface="Malgun Gothic" panose="020B0503020000020004" pitchFamily="34" charset="-127"/>
              </a:rPr>
              <a:t>discussion</a:t>
            </a:r>
            <a:r>
              <a:rPr lang="en-GB" sz="1500" dirty="0">
                <a:effectLst/>
                <a:ea typeface="Malgun Gothic" panose="020B0503020000020004" pitchFamily="34" charset="-127"/>
              </a:rPr>
              <a:t> of </a:t>
            </a:r>
            <a:r>
              <a:rPr lang="en-GB" sz="1500" dirty="0">
                <a:ea typeface="Malgun Gothic" panose="020B0503020000020004" pitchFamily="34" charset="-127"/>
              </a:rPr>
              <a:t>the details </a:t>
            </a:r>
            <a:r>
              <a:rPr lang="en-GB" sz="1500" u="sng" dirty="0">
                <a:ea typeface="Malgun Gothic" panose="020B0503020000020004" pitchFamily="34" charset="-127"/>
              </a:rPr>
              <a:t>for </a:t>
            </a:r>
            <a:r>
              <a:rPr lang="en-GB" sz="1500" u="sng" dirty="0">
                <a:effectLst/>
                <a:ea typeface="Malgun Gothic" panose="020B0503020000020004" pitchFamily="34" charset="-127"/>
              </a:rPr>
              <a:t>each issue</a:t>
            </a:r>
            <a:r>
              <a:rPr lang="en-GB" sz="1500" dirty="0">
                <a:effectLst/>
                <a:ea typeface="Malgun Gothic" panose="020B0503020000020004" pitchFamily="34" charset="-127"/>
              </a:rPr>
              <a:t> with potential down-selection possibility</a:t>
            </a:r>
            <a:r>
              <a:rPr lang="en-GB" sz="1500" dirty="0">
                <a:effectLst/>
                <a:ea typeface="MS Mincho" panose="02020609040205080304" pitchFamily="49" charset="-128"/>
              </a:rPr>
              <a:t>.</a:t>
            </a:r>
          </a:p>
          <a:p>
            <a:pPr>
              <a:lnSpc>
                <a:spcPct val="100000"/>
              </a:lnSpc>
              <a:spcBef>
                <a:spcPts val="600"/>
              </a:spcBef>
            </a:pPr>
            <a:r>
              <a:rPr lang="en-GB" sz="1500" dirty="0">
                <a:effectLst/>
                <a:highlight>
                  <a:srgbClr val="00FFFF"/>
                </a:highlight>
                <a:ea typeface="Batang" panose="02030600000101010101" pitchFamily="18" charset="-127"/>
                <a:cs typeface="Times New Roman" panose="02020603050405020304" pitchFamily="18" charset="0"/>
              </a:rPr>
              <a:t>RAN1 is recommending extending </a:t>
            </a:r>
          </a:p>
          <a:p>
            <a:pPr lvl="1">
              <a:lnSpc>
                <a:spcPct val="100000"/>
              </a:lnSpc>
              <a:spcBef>
                <a:spcPts val="600"/>
              </a:spcBef>
            </a:pPr>
            <a:r>
              <a:rPr lang="en-GB" sz="1500" dirty="0">
                <a:effectLst/>
                <a:ea typeface="Batang" panose="02030600000101010101" pitchFamily="18" charset="-127"/>
                <a:cs typeface="Times New Roman" panose="02020603050405020304" pitchFamily="18" charset="0"/>
              </a:rPr>
              <a:t>the study of the </a:t>
            </a:r>
            <a:r>
              <a:rPr lang="en-GB" sz="1500" dirty="0">
                <a:effectLst/>
                <a:highlight>
                  <a:srgbClr val="FFFF00"/>
                </a:highlight>
                <a:ea typeface="Batang" panose="02030600000101010101" pitchFamily="18" charset="-127"/>
                <a:cs typeface="Times New Roman" panose="02020603050405020304" pitchFamily="18" charset="0"/>
              </a:rPr>
              <a:t>AI/ML CSI compression</a:t>
            </a:r>
          </a:p>
          <a:p>
            <a:pPr lvl="1">
              <a:lnSpc>
                <a:spcPct val="100000"/>
              </a:lnSpc>
              <a:spcBef>
                <a:spcPts val="600"/>
              </a:spcBef>
            </a:pPr>
            <a:r>
              <a:rPr lang="en-GB" sz="1500" dirty="0">
                <a:effectLst/>
                <a:ea typeface="Batang" panose="02030600000101010101" pitchFamily="18" charset="-127"/>
                <a:cs typeface="Times New Roman" panose="02020603050405020304" pitchFamily="18" charset="0"/>
              </a:rPr>
              <a:t>the study of the </a:t>
            </a:r>
            <a:r>
              <a:rPr lang="en-GB" sz="1500" dirty="0">
                <a:effectLst/>
                <a:highlight>
                  <a:srgbClr val="00FFFF"/>
                </a:highlight>
                <a:ea typeface="DengXian" panose="02010600030101010101" pitchFamily="2" charset="-122"/>
                <a:cs typeface="Times New Roman" panose="02020603050405020304" pitchFamily="18" charset="0"/>
              </a:rPr>
              <a:t>Model identification, and Model transfer/Model delivery</a:t>
            </a:r>
            <a:endParaRPr lang="en-US" sz="1500" dirty="0">
              <a:highlight>
                <a:srgbClr val="00FFFF"/>
              </a:highlight>
            </a:endParaRPr>
          </a:p>
          <a:p>
            <a:pPr marL="0" indent="0">
              <a:lnSpc>
                <a:spcPct val="100000"/>
              </a:lnSpc>
              <a:spcBef>
                <a:spcPts val="600"/>
              </a:spcBef>
              <a:buNone/>
            </a:pPr>
            <a:endParaRPr lang="en-US" sz="1500" b="1" u="sng" dirty="0">
              <a:solidFill>
                <a:srgbClr val="15B0E8"/>
              </a:solidFill>
            </a:endParaRPr>
          </a:p>
          <a:p>
            <a:pPr lvl="1">
              <a:lnSpc>
                <a:spcPct val="100000"/>
              </a:lnSpc>
              <a:spcBef>
                <a:spcPts val="600"/>
              </a:spcBef>
            </a:pPr>
            <a:endParaRPr lang="en-US" sz="1500" dirty="0"/>
          </a:p>
          <a:p>
            <a:pPr marL="0" indent="0">
              <a:lnSpc>
                <a:spcPct val="100000"/>
              </a:lnSpc>
              <a:spcBef>
                <a:spcPts val="600"/>
              </a:spcBef>
              <a:buNone/>
            </a:pPr>
            <a:endParaRPr lang="en-US" sz="1500" dirty="0"/>
          </a:p>
          <a:p>
            <a:pPr marL="0" indent="0">
              <a:lnSpc>
                <a:spcPct val="100000"/>
              </a:lnSpc>
              <a:spcBef>
                <a:spcPts val="600"/>
              </a:spcBef>
              <a:buNone/>
            </a:pPr>
            <a:endParaRPr lang="en-US" sz="1500" dirty="0"/>
          </a:p>
          <a:p>
            <a:pPr marL="0" indent="0">
              <a:lnSpc>
                <a:spcPct val="100000"/>
              </a:lnSpc>
              <a:spcBef>
                <a:spcPts val="600"/>
              </a:spcBef>
              <a:buNone/>
            </a:pPr>
            <a:endParaRPr lang="en-US" sz="1500" dirty="0"/>
          </a:p>
        </p:txBody>
      </p:sp>
      <p:sp>
        <p:nvSpPr>
          <p:cNvPr id="4" name="Slide Number Placeholder 3">
            <a:extLst>
              <a:ext uri="{FF2B5EF4-FFF2-40B4-BE49-F238E27FC236}">
                <a16:creationId xmlns:a16="http://schemas.microsoft.com/office/drawing/2014/main" id="{385AED37-DBD8-4FF9-82B2-D307CFECA074}"/>
              </a:ext>
            </a:extLst>
          </p:cNvPr>
          <p:cNvSpPr>
            <a:spLocks noGrp="1"/>
          </p:cNvSpPr>
          <p:nvPr>
            <p:ph type="sldNum" sz="quarter" idx="12"/>
          </p:nvPr>
        </p:nvSpPr>
        <p:spPr/>
        <p:txBody>
          <a:bodyPr/>
          <a:lstStyle/>
          <a:p>
            <a:fld id="{3B917CB5-27BD-4ECA-9D86-80D4B900A204}" type="slidenum">
              <a:rPr lang="en-US" smtClean="0"/>
              <a:t>12</a:t>
            </a:fld>
            <a:endParaRPr lang="en-US" dirty="0"/>
          </a:p>
        </p:txBody>
      </p:sp>
    </p:spTree>
    <p:extLst>
      <p:ext uri="{BB962C8B-B14F-4D97-AF65-F5344CB8AC3E}">
        <p14:creationId xmlns:p14="http://schemas.microsoft.com/office/powerpoint/2010/main" val="29554897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0B38E-3F36-4E28-8B7E-0047C4FF4DFF}"/>
              </a:ext>
            </a:extLst>
          </p:cNvPr>
          <p:cNvSpPr>
            <a:spLocks noGrp="1"/>
          </p:cNvSpPr>
          <p:nvPr>
            <p:ph type="title"/>
          </p:nvPr>
        </p:nvSpPr>
        <p:spPr>
          <a:xfrm>
            <a:off x="838200" y="365125"/>
            <a:ext cx="10889156" cy="1134161"/>
          </a:xfrm>
        </p:spPr>
        <p:txBody>
          <a:bodyPr anchor="ctr">
            <a:noAutofit/>
          </a:bodyPr>
          <a:lstStyle/>
          <a:p>
            <a:r>
              <a:rPr lang="en-US" altLang="zh-CN" sz="3200" dirty="0">
                <a:solidFill>
                  <a:srgbClr val="C00000"/>
                </a:solidFill>
                <a:latin typeface="+mn-lt"/>
                <a:cs typeface="Arial"/>
              </a:rPr>
              <a:t>Summary of Observations for RAN1 progress (2/4)</a:t>
            </a:r>
            <a:endParaRPr lang="en-US" sz="3200" dirty="0">
              <a:solidFill>
                <a:srgbClr val="C00000"/>
              </a:solidFill>
            </a:endParaRPr>
          </a:p>
        </p:txBody>
      </p:sp>
      <p:sp>
        <p:nvSpPr>
          <p:cNvPr id="3" name="Content Placeholder 2">
            <a:extLst>
              <a:ext uri="{FF2B5EF4-FFF2-40B4-BE49-F238E27FC236}">
                <a16:creationId xmlns:a16="http://schemas.microsoft.com/office/drawing/2014/main" id="{9BFEF313-2BD9-4BE7-B239-B6E5D1A97748}"/>
              </a:ext>
            </a:extLst>
          </p:cNvPr>
          <p:cNvSpPr>
            <a:spLocks noGrp="1"/>
          </p:cNvSpPr>
          <p:nvPr>
            <p:ph idx="1"/>
          </p:nvPr>
        </p:nvSpPr>
        <p:spPr>
          <a:xfrm>
            <a:off x="838200" y="1499287"/>
            <a:ext cx="11069320" cy="1287456"/>
          </a:xfrm>
        </p:spPr>
        <p:txBody>
          <a:bodyPr>
            <a:noAutofit/>
          </a:bodyPr>
          <a:lstStyle/>
          <a:p>
            <a:pPr marL="0" indent="0">
              <a:lnSpc>
                <a:spcPct val="100000"/>
              </a:lnSpc>
              <a:spcBef>
                <a:spcPts val="900"/>
              </a:spcBef>
              <a:buNone/>
            </a:pPr>
            <a:r>
              <a:rPr lang="en-US" sz="1500" b="1" u="sng" dirty="0">
                <a:solidFill>
                  <a:srgbClr val="15B0E8"/>
                </a:solidFill>
              </a:rPr>
              <a:t>Observation #2: </a:t>
            </a:r>
          </a:p>
          <a:p>
            <a:pPr marL="0" indent="0">
              <a:lnSpc>
                <a:spcPct val="100000"/>
              </a:lnSpc>
              <a:spcBef>
                <a:spcPts val="600"/>
              </a:spcBef>
              <a:buNone/>
            </a:pPr>
            <a:r>
              <a:rPr lang="en-US" sz="1500" dirty="0"/>
              <a:t>For </a:t>
            </a:r>
            <a:r>
              <a:rPr lang="en-GB" sz="1500" dirty="0">
                <a:effectLst/>
                <a:ea typeface="Malgun Gothic" panose="020B0503020000020004" pitchFamily="34" charset="-127"/>
              </a:rPr>
              <a:t>extending the spatial/frequency compression to spatial/temporal/frequency compression:</a:t>
            </a:r>
          </a:p>
          <a:p>
            <a:pPr>
              <a:lnSpc>
                <a:spcPct val="100000"/>
              </a:lnSpc>
              <a:spcBef>
                <a:spcPts val="600"/>
              </a:spcBef>
            </a:pPr>
            <a:r>
              <a:rPr lang="en-US" sz="1500" dirty="0">
                <a:ea typeface="Malgun Gothic" panose="020B0503020000020004" pitchFamily="34" charset="-127"/>
              </a:rPr>
              <a:t>5</a:t>
            </a:r>
            <a:r>
              <a:rPr lang="en-US" sz="1500" dirty="0">
                <a:effectLst/>
                <a:ea typeface="Malgun Gothic" panose="020B0503020000020004" pitchFamily="34" charset="-127"/>
              </a:rPr>
              <a:t> temporal-domain (TSF) CSI compressi</a:t>
            </a:r>
            <a:r>
              <a:rPr lang="en-US" sz="1500" dirty="0">
                <a:ea typeface="Malgun Gothic" panose="020B0503020000020004" pitchFamily="34" charset="-127"/>
              </a:rPr>
              <a:t>on cases were identified while Case 0 covers only spatial-frequency domain CSI compression [2].</a:t>
            </a:r>
          </a:p>
        </p:txBody>
      </p:sp>
      <p:sp>
        <p:nvSpPr>
          <p:cNvPr id="4" name="Slide Number Placeholder 3">
            <a:extLst>
              <a:ext uri="{FF2B5EF4-FFF2-40B4-BE49-F238E27FC236}">
                <a16:creationId xmlns:a16="http://schemas.microsoft.com/office/drawing/2014/main" id="{385AED37-DBD8-4FF9-82B2-D307CFECA074}"/>
              </a:ext>
            </a:extLst>
          </p:cNvPr>
          <p:cNvSpPr>
            <a:spLocks noGrp="1"/>
          </p:cNvSpPr>
          <p:nvPr>
            <p:ph type="sldNum" sz="quarter" idx="12"/>
          </p:nvPr>
        </p:nvSpPr>
        <p:spPr/>
        <p:txBody>
          <a:bodyPr/>
          <a:lstStyle/>
          <a:p>
            <a:fld id="{3B917CB5-27BD-4ECA-9D86-80D4B900A204}" type="slidenum">
              <a:rPr lang="en-US" smtClean="0"/>
              <a:t>13</a:t>
            </a:fld>
            <a:endParaRPr lang="en-US" dirty="0"/>
          </a:p>
        </p:txBody>
      </p:sp>
      <p:sp>
        <p:nvSpPr>
          <p:cNvPr id="5" name="Content Placeholder 2">
            <a:extLst>
              <a:ext uri="{FF2B5EF4-FFF2-40B4-BE49-F238E27FC236}">
                <a16:creationId xmlns:a16="http://schemas.microsoft.com/office/drawing/2014/main" id="{5F4A2A04-9284-33D8-62B5-58263D679AFD}"/>
              </a:ext>
            </a:extLst>
          </p:cNvPr>
          <p:cNvSpPr txBox="1">
            <a:spLocks/>
          </p:cNvSpPr>
          <p:nvPr/>
        </p:nvSpPr>
        <p:spPr>
          <a:xfrm>
            <a:off x="838199" y="4659086"/>
            <a:ext cx="11069320" cy="192677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pPr>
            <a:r>
              <a:rPr lang="en-US" sz="1500" dirty="0">
                <a:ea typeface="Malgun Gothic" panose="020B0503020000020004" pitchFamily="34" charset="-127"/>
              </a:rPr>
              <a:t>Companies agree to </a:t>
            </a:r>
            <a:r>
              <a:rPr lang="en-US" sz="1500" u="sng" dirty="0">
                <a:ea typeface="Malgun Gothic" panose="020B0503020000020004" pitchFamily="34" charset="-127"/>
              </a:rPr>
              <a:t>focus on Case 2 and Case 3</a:t>
            </a:r>
            <a:r>
              <a:rPr lang="en-US" sz="1500" dirty="0">
                <a:ea typeface="Malgun Gothic" panose="020B0503020000020004" pitchFamily="34" charset="-127"/>
              </a:rPr>
              <a:t>.</a:t>
            </a:r>
          </a:p>
          <a:p>
            <a:pPr>
              <a:lnSpc>
                <a:spcPct val="100000"/>
              </a:lnSpc>
              <a:spcBef>
                <a:spcPts val="600"/>
              </a:spcBef>
            </a:pPr>
            <a:r>
              <a:rPr lang="en-GB" sz="1500" dirty="0">
                <a:ea typeface="Malgun Gothic" panose="020B0503020000020004" pitchFamily="34" charset="-127"/>
              </a:rPr>
              <a:t>As of RAN1#118:</a:t>
            </a:r>
          </a:p>
          <a:p>
            <a:pPr lvl="1">
              <a:lnSpc>
                <a:spcPct val="100000"/>
              </a:lnSpc>
              <a:spcBef>
                <a:spcPts val="600"/>
              </a:spcBef>
            </a:pPr>
            <a:r>
              <a:rPr lang="en-GB" sz="1500" u="sng" dirty="0">
                <a:ea typeface="Malgun Gothic" panose="020B0503020000020004" pitchFamily="34" charset="-127"/>
              </a:rPr>
              <a:t>No results </a:t>
            </a:r>
            <a:r>
              <a:rPr lang="en-GB" sz="1500" dirty="0">
                <a:ea typeface="Malgun Gothic" panose="020B0503020000020004" pitchFamily="34" charset="-127"/>
              </a:rPr>
              <a:t>were submitted for </a:t>
            </a:r>
            <a:r>
              <a:rPr lang="en-GB" sz="1500" u="sng" dirty="0">
                <a:ea typeface="Malgun Gothic" panose="020B0503020000020004" pitchFamily="34" charset="-127"/>
              </a:rPr>
              <a:t>model generalization evaluation </a:t>
            </a:r>
            <a:r>
              <a:rPr lang="en-GB" sz="1500" dirty="0">
                <a:ea typeface="Malgun Gothic" panose="020B0503020000020004" pitchFamily="34" charset="-127"/>
              </a:rPr>
              <a:t>and </a:t>
            </a:r>
            <a:r>
              <a:rPr lang="en-GB" sz="1500" u="sng" dirty="0">
                <a:ea typeface="Malgun Gothic" panose="020B0503020000020004" pitchFamily="34" charset="-127"/>
              </a:rPr>
              <a:t>multi-vendor joint training</a:t>
            </a:r>
            <a:r>
              <a:rPr lang="en-GB" sz="1500" dirty="0">
                <a:ea typeface="Malgun Gothic" panose="020B0503020000020004" pitchFamily="34" charset="-127"/>
              </a:rPr>
              <a:t>. </a:t>
            </a:r>
          </a:p>
          <a:p>
            <a:pPr lvl="1">
              <a:lnSpc>
                <a:spcPct val="100000"/>
              </a:lnSpc>
              <a:spcBef>
                <a:spcPts val="600"/>
              </a:spcBef>
            </a:pPr>
            <a:r>
              <a:rPr lang="en-GB" sz="1500" dirty="0">
                <a:ea typeface="Malgun Gothic" panose="020B0503020000020004" pitchFamily="34" charset="-127"/>
              </a:rPr>
              <a:t>Only 2 sources submitted results for separate training. </a:t>
            </a:r>
          </a:p>
          <a:p>
            <a:pPr lvl="1">
              <a:lnSpc>
                <a:spcPct val="100000"/>
              </a:lnSpc>
              <a:spcBef>
                <a:spcPts val="600"/>
              </a:spcBef>
            </a:pPr>
            <a:r>
              <a:rPr lang="en-GB" sz="1500" u="sng" dirty="0">
                <a:ea typeface="Malgun Gothic" panose="020B0503020000020004" pitchFamily="34" charset="-127"/>
              </a:rPr>
              <a:t>No evaluation for the performance on model performance monitoring </a:t>
            </a:r>
            <a:r>
              <a:rPr lang="en-GB" sz="1500" dirty="0">
                <a:ea typeface="Malgun Gothic" panose="020B0503020000020004" pitchFamily="34" charset="-127"/>
              </a:rPr>
              <a:t>for any of the TSF cases (model performance monitoring evaluation for Case 0 was performed in Rel-18) </a:t>
            </a:r>
            <a:endParaRPr lang="en-US" sz="1500" dirty="0">
              <a:ea typeface="Malgun Gothic" panose="020B0503020000020004" pitchFamily="34" charset="-127"/>
            </a:endParaRPr>
          </a:p>
          <a:p>
            <a:pPr marL="0" indent="0">
              <a:lnSpc>
                <a:spcPct val="100000"/>
              </a:lnSpc>
              <a:buFont typeface="Arial" panose="020B0604020202020204" pitchFamily="34" charset="0"/>
              <a:buNone/>
            </a:pPr>
            <a:endParaRPr lang="en-US" sz="1500" dirty="0"/>
          </a:p>
        </p:txBody>
      </p:sp>
      <p:graphicFrame>
        <p:nvGraphicFramePr>
          <p:cNvPr id="6" name="Table 5">
            <a:extLst>
              <a:ext uri="{FF2B5EF4-FFF2-40B4-BE49-F238E27FC236}">
                <a16:creationId xmlns:a16="http://schemas.microsoft.com/office/drawing/2014/main" id="{509B6AA4-D5D2-3CBC-D993-10D7A26D8134}"/>
              </a:ext>
            </a:extLst>
          </p:cNvPr>
          <p:cNvGraphicFramePr>
            <a:graphicFrameLocks noGrp="1"/>
          </p:cNvGraphicFramePr>
          <p:nvPr/>
        </p:nvGraphicFramePr>
        <p:xfrm>
          <a:off x="1863042" y="2775857"/>
          <a:ext cx="8532815" cy="1831743"/>
        </p:xfrm>
        <a:graphic>
          <a:graphicData uri="http://schemas.openxmlformats.org/drawingml/2006/table">
            <a:tbl>
              <a:tblPr firstRow="1" firstCol="1" bandRow="1">
                <a:tableStyleId>{5FD0F851-EC5A-4D38-B0AD-8093EC10F338}</a:tableStyleId>
              </a:tblPr>
              <a:tblGrid>
                <a:gridCol w="710536">
                  <a:extLst>
                    <a:ext uri="{9D8B030D-6E8A-4147-A177-3AD203B41FA5}">
                      <a16:colId xmlns:a16="http://schemas.microsoft.com/office/drawing/2014/main" val="104871277"/>
                    </a:ext>
                  </a:extLst>
                </a:gridCol>
                <a:gridCol w="1373641">
                  <a:extLst>
                    <a:ext uri="{9D8B030D-6E8A-4147-A177-3AD203B41FA5}">
                      <a16:colId xmlns:a16="http://schemas.microsoft.com/office/drawing/2014/main" val="379854539"/>
                    </a:ext>
                  </a:extLst>
                </a:gridCol>
                <a:gridCol w="3082942">
                  <a:extLst>
                    <a:ext uri="{9D8B030D-6E8A-4147-A177-3AD203B41FA5}">
                      <a16:colId xmlns:a16="http://schemas.microsoft.com/office/drawing/2014/main" val="2606319695"/>
                    </a:ext>
                  </a:extLst>
                </a:gridCol>
                <a:gridCol w="3365696">
                  <a:extLst>
                    <a:ext uri="{9D8B030D-6E8A-4147-A177-3AD203B41FA5}">
                      <a16:colId xmlns:a16="http://schemas.microsoft.com/office/drawing/2014/main" val="3124365418"/>
                    </a:ext>
                  </a:extLst>
                </a:gridCol>
              </a:tblGrid>
              <a:tr h="457935">
                <a:tc>
                  <a:txBody>
                    <a:bodyPr/>
                    <a:lstStyle/>
                    <a:p>
                      <a:pPr marL="0" marR="0" algn="ctr">
                        <a:spcBef>
                          <a:spcPts val="0"/>
                        </a:spcBef>
                        <a:spcAft>
                          <a:spcPts val="0"/>
                        </a:spcAft>
                      </a:pPr>
                      <a:r>
                        <a:rPr lang="en-GB" sz="1400" dirty="0">
                          <a:effectLst/>
                        </a:rPr>
                        <a:t>Case</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dirty="0">
                          <a:effectLst/>
                        </a:rPr>
                        <a:t>Target CSI slot(s)</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a:effectLst/>
                        </a:rPr>
                        <a:t>Whether the UE uses past CSI information</a:t>
                      </a:r>
                      <a:endParaRPr lang="en-US" sz="140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a:effectLst/>
                        </a:rPr>
                        <a:t>Whether the network uses past CSI information</a:t>
                      </a:r>
                      <a:endParaRPr lang="en-US" sz="140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extLst>
                  <a:ext uri="{0D108BD9-81ED-4DB2-BD59-A6C34878D82A}">
                    <a16:rowId xmlns:a16="http://schemas.microsoft.com/office/drawing/2014/main" val="496185358"/>
                  </a:ext>
                </a:extLst>
              </a:tr>
              <a:tr h="228968">
                <a:tc>
                  <a:txBody>
                    <a:bodyPr/>
                    <a:lstStyle/>
                    <a:p>
                      <a:pPr marL="0" marR="0" algn="ctr">
                        <a:spcBef>
                          <a:spcPts val="0"/>
                        </a:spcBef>
                        <a:spcAft>
                          <a:spcPts val="0"/>
                        </a:spcAft>
                      </a:pPr>
                      <a:r>
                        <a:rPr lang="en-GB" sz="1400">
                          <a:effectLst/>
                        </a:rPr>
                        <a:t>0</a:t>
                      </a:r>
                      <a:endParaRPr lang="en-US" sz="140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dirty="0">
                          <a:effectLst/>
                        </a:rPr>
                        <a:t>Present slot</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a:effectLst/>
                        </a:rPr>
                        <a:t>No</a:t>
                      </a:r>
                      <a:endParaRPr lang="en-US" sz="140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a:effectLst/>
                        </a:rPr>
                        <a:t>No</a:t>
                      </a:r>
                      <a:endParaRPr lang="en-US" sz="140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extLst>
                  <a:ext uri="{0D108BD9-81ED-4DB2-BD59-A6C34878D82A}">
                    <a16:rowId xmlns:a16="http://schemas.microsoft.com/office/drawing/2014/main" val="3905991438"/>
                  </a:ext>
                </a:extLst>
              </a:tr>
              <a:tr h="228968">
                <a:tc>
                  <a:txBody>
                    <a:bodyPr/>
                    <a:lstStyle/>
                    <a:p>
                      <a:pPr marL="0" marR="0" algn="ctr">
                        <a:spcBef>
                          <a:spcPts val="0"/>
                        </a:spcBef>
                        <a:spcAft>
                          <a:spcPts val="0"/>
                        </a:spcAft>
                      </a:pPr>
                      <a:r>
                        <a:rPr lang="en-GB" sz="1400">
                          <a:effectLst/>
                        </a:rPr>
                        <a:t>1</a:t>
                      </a:r>
                      <a:endParaRPr lang="en-US" sz="140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dirty="0">
                          <a:effectLst/>
                        </a:rPr>
                        <a:t>Present slot</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dirty="0">
                          <a:effectLst/>
                        </a:rPr>
                        <a:t>Yes</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a:effectLst/>
                        </a:rPr>
                        <a:t>No</a:t>
                      </a:r>
                      <a:endParaRPr lang="en-US" sz="140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extLst>
                  <a:ext uri="{0D108BD9-81ED-4DB2-BD59-A6C34878D82A}">
                    <a16:rowId xmlns:a16="http://schemas.microsoft.com/office/drawing/2014/main" val="373847107"/>
                  </a:ext>
                </a:extLst>
              </a:tr>
              <a:tr h="228968">
                <a:tc>
                  <a:txBody>
                    <a:bodyPr/>
                    <a:lstStyle/>
                    <a:p>
                      <a:pPr marL="0" marR="0" algn="ctr">
                        <a:spcBef>
                          <a:spcPts val="0"/>
                        </a:spcBef>
                        <a:spcAft>
                          <a:spcPts val="0"/>
                        </a:spcAft>
                      </a:pPr>
                      <a:r>
                        <a:rPr lang="en-GB" sz="1400">
                          <a:effectLst/>
                        </a:rPr>
                        <a:t>2</a:t>
                      </a:r>
                      <a:endParaRPr lang="en-US" sz="140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dirty="0">
                          <a:effectLst/>
                        </a:rPr>
                        <a:t>Present slot</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dirty="0">
                          <a:effectLst/>
                        </a:rPr>
                        <a:t>Yes</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a:effectLst/>
                        </a:rPr>
                        <a:t>Yes</a:t>
                      </a:r>
                      <a:endParaRPr lang="en-US" sz="140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extLst>
                  <a:ext uri="{0D108BD9-81ED-4DB2-BD59-A6C34878D82A}">
                    <a16:rowId xmlns:a16="http://schemas.microsoft.com/office/drawing/2014/main" val="2070640755"/>
                  </a:ext>
                </a:extLst>
              </a:tr>
              <a:tr h="228968">
                <a:tc>
                  <a:txBody>
                    <a:bodyPr/>
                    <a:lstStyle/>
                    <a:p>
                      <a:pPr marL="0" marR="0" algn="ctr">
                        <a:spcBef>
                          <a:spcPts val="0"/>
                        </a:spcBef>
                        <a:spcAft>
                          <a:spcPts val="0"/>
                        </a:spcAft>
                      </a:pPr>
                      <a:r>
                        <a:rPr lang="en-GB" sz="1400">
                          <a:effectLst/>
                        </a:rPr>
                        <a:t>3</a:t>
                      </a:r>
                      <a:endParaRPr lang="en-US" sz="140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dirty="0">
                          <a:effectLst/>
                        </a:rPr>
                        <a:t>Future slot(s)</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dirty="0">
                          <a:effectLst/>
                        </a:rPr>
                        <a:t>Yes</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dirty="0">
                          <a:effectLst/>
                        </a:rPr>
                        <a:t>No</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extLst>
                  <a:ext uri="{0D108BD9-81ED-4DB2-BD59-A6C34878D82A}">
                    <a16:rowId xmlns:a16="http://schemas.microsoft.com/office/drawing/2014/main" val="3931558267"/>
                  </a:ext>
                </a:extLst>
              </a:tr>
              <a:tr h="228968">
                <a:tc>
                  <a:txBody>
                    <a:bodyPr/>
                    <a:lstStyle/>
                    <a:p>
                      <a:pPr marL="0" marR="0" algn="ctr">
                        <a:spcBef>
                          <a:spcPts val="0"/>
                        </a:spcBef>
                        <a:spcAft>
                          <a:spcPts val="0"/>
                        </a:spcAft>
                      </a:pPr>
                      <a:r>
                        <a:rPr lang="en-GB" sz="1400">
                          <a:effectLst/>
                        </a:rPr>
                        <a:t>4</a:t>
                      </a:r>
                      <a:endParaRPr lang="en-US" sz="140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dirty="0">
                          <a:effectLst/>
                        </a:rPr>
                        <a:t>Future slot(s)</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dirty="0">
                          <a:effectLst/>
                        </a:rPr>
                        <a:t>Yes</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dirty="0">
                          <a:effectLst/>
                        </a:rPr>
                        <a:t>Yes</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extLst>
                  <a:ext uri="{0D108BD9-81ED-4DB2-BD59-A6C34878D82A}">
                    <a16:rowId xmlns:a16="http://schemas.microsoft.com/office/drawing/2014/main" val="383433207"/>
                  </a:ext>
                </a:extLst>
              </a:tr>
              <a:tr h="228968">
                <a:tc>
                  <a:txBody>
                    <a:bodyPr/>
                    <a:lstStyle/>
                    <a:p>
                      <a:pPr marL="0" marR="0" algn="ctr">
                        <a:spcBef>
                          <a:spcPts val="0"/>
                        </a:spcBef>
                        <a:spcAft>
                          <a:spcPts val="0"/>
                        </a:spcAft>
                      </a:pPr>
                      <a:r>
                        <a:rPr lang="en-GB" sz="1400">
                          <a:effectLst/>
                        </a:rPr>
                        <a:t>5</a:t>
                      </a:r>
                      <a:endParaRPr lang="en-US" sz="140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dirty="0">
                          <a:effectLst/>
                        </a:rPr>
                        <a:t>Present slot</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dirty="0">
                          <a:effectLst/>
                        </a:rPr>
                        <a:t>No</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400" dirty="0">
                          <a:effectLst/>
                        </a:rPr>
                        <a:t>Yes</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nchor="ctr"/>
                </a:tc>
                <a:extLst>
                  <a:ext uri="{0D108BD9-81ED-4DB2-BD59-A6C34878D82A}">
                    <a16:rowId xmlns:a16="http://schemas.microsoft.com/office/drawing/2014/main" val="581752281"/>
                  </a:ext>
                </a:extLst>
              </a:tr>
            </a:tbl>
          </a:graphicData>
        </a:graphic>
      </p:graphicFrame>
    </p:spTree>
    <p:extLst>
      <p:ext uri="{BB962C8B-B14F-4D97-AF65-F5344CB8AC3E}">
        <p14:creationId xmlns:p14="http://schemas.microsoft.com/office/powerpoint/2010/main" val="18276661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0B38E-3F36-4E28-8B7E-0047C4FF4DFF}"/>
              </a:ext>
            </a:extLst>
          </p:cNvPr>
          <p:cNvSpPr>
            <a:spLocks noGrp="1"/>
          </p:cNvSpPr>
          <p:nvPr>
            <p:ph type="title"/>
          </p:nvPr>
        </p:nvSpPr>
        <p:spPr>
          <a:xfrm>
            <a:off x="838200" y="365125"/>
            <a:ext cx="10889156" cy="1134161"/>
          </a:xfrm>
        </p:spPr>
        <p:txBody>
          <a:bodyPr anchor="ctr">
            <a:noAutofit/>
          </a:bodyPr>
          <a:lstStyle/>
          <a:p>
            <a:r>
              <a:rPr lang="en-US" altLang="zh-CN" sz="3200" dirty="0">
                <a:solidFill>
                  <a:srgbClr val="C00000"/>
                </a:solidFill>
                <a:latin typeface="+mn-lt"/>
                <a:cs typeface="Arial"/>
              </a:rPr>
              <a:t>Summary of Observations for RAN1 progress (3/4)</a:t>
            </a:r>
            <a:endParaRPr lang="en-US" sz="3200" dirty="0">
              <a:solidFill>
                <a:srgbClr val="C00000"/>
              </a:solidFill>
            </a:endParaRPr>
          </a:p>
        </p:txBody>
      </p:sp>
      <p:sp>
        <p:nvSpPr>
          <p:cNvPr id="3" name="Content Placeholder 2">
            <a:extLst>
              <a:ext uri="{FF2B5EF4-FFF2-40B4-BE49-F238E27FC236}">
                <a16:creationId xmlns:a16="http://schemas.microsoft.com/office/drawing/2014/main" id="{9BFEF313-2BD9-4BE7-B239-B6E5D1A97748}"/>
              </a:ext>
            </a:extLst>
          </p:cNvPr>
          <p:cNvSpPr>
            <a:spLocks noGrp="1"/>
          </p:cNvSpPr>
          <p:nvPr>
            <p:ph idx="1"/>
          </p:nvPr>
        </p:nvSpPr>
        <p:spPr>
          <a:xfrm>
            <a:off x="838200" y="1499286"/>
            <a:ext cx="11069320" cy="1134161"/>
          </a:xfrm>
        </p:spPr>
        <p:txBody>
          <a:bodyPr>
            <a:noAutofit/>
          </a:bodyPr>
          <a:lstStyle/>
          <a:p>
            <a:pPr marL="0" indent="0">
              <a:lnSpc>
                <a:spcPct val="100000"/>
              </a:lnSpc>
              <a:spcBef>
                <a:spcPts val="900"/>
              </a:spcBef>
              <a:buNone/>
            </a:pPr>
            <a:r>
              <a:rPr lang="en-US" sz="1500" b="1" u="sng" dirty="0">
                <a:solidFill>
                  <a:srgbClr val="15B0E8"/>
                </a:solidFill>
              </a:rPr>
              <a:t>Observation #3: </a:t>
            </a:r>
          </a:p>
          <a:p>
            <a:pPr marL="0" indent="0">
              <a:lnSpc>
                <a:spcPct val="100000"/>
              </a:lnSpc>
              <a:spcBef>
                <a:spcPts val="900"/>
              </a:spcBef>
              <a:buNone/>
            </a:pPr>
            <a:r>
              <a:rPr lang="en-US" sz="1500" u="sng" dirty="0"/>
              <a:t>For c</a:t>
            </a:r>
            <a:r>
              <a:rPr lang="en-GB" sz="1500" u="sng" dirty="0">
                <a:effectLst/>
                <a:ea typeface="Malgun Gothic" panose="020B0503020000020004" pitchFamily="34" charset="-127"/>
              </a:rPr>
              <a:t>ell/site specific models:</a:t>
            </a:r>
          </a:p>
          <a:p>
            <a:pPr>
              <a:lnSpc>
                <a:spcPct val="100000"/>
              </a:lnSpc>
              <a:spcBef>
                <a:spcPts val="900"/>
              </a:spcBef>
            </a:pPr>
            <a:r>
              <a:rPr lang="en-US" sz="1500" dirty="0">
                <a:effectLst/>
                <a:ea typeface="Malgun Gothic" panose="020B0503020000020004" pitchFamily="34" charset="-127"/>
              </a:rPr>
              <a:t>2 options were identified for the evaluation of </a:t>
            </a:r>
            <a:r>
              <a:rPr lang="en-GB" sz="1500" dirty="0">
                <a:effectLst/>
                <a:ea typeface="Batang" panose="02030600000101010101" pitchFamily="18" charset="-127"/>
                <a:cs typeface="Times New Roman" panose="02020603050405020304" pitchFamily="18" charset="0"/>
              </a:rPr>
              <a:t>AI/ML-based CSI compression using localized models in Release 19 [</a:t>
            </a:r>
            <a:r>
              <a:rPr lang="en-GB" sz="1500" dirty="0">
                <a:ea typeface="Batang" panose="02030600000101010101" pitchFamily="18" charset="-127"/>
                <a:cs typeface="Times New Roman" panose="02020603050405020304" pitchFamily="18" charset="0"/>
              </a:rPr>
              <a:t>2</a:t>
            </a:r>
            <a:r>
              <a:rPr lang="en-GB" sz="1500" dirty="0">
                <a:effectLst/>
                <a:ea typeface="Batang" panose="02030600000101010101" pitchFamily="18" charset="-127"/>
                <a:cs typeface="Times New Roman" panose="02020603050405020304" pitchFamily="18" charset="0"/>
              </a:rPr>
              <a:t>]:</a:t>
            </a:r>
          </a:p>
          <a:p>
            <a:pPr marL="0" indent="0" algn="just">
              <a:spcBef>
                <a:spcPts val="600"/>
              </a:spcBef>
              <a:spcAft>
                <a:spcPts val="600"/>
              </a:spcAft>
              <a:buNone/>
            </a:pPr>
            <a:endParaRPr lang="en-US" sz="1500" dirty="0">
              <a:effectLst/>
              <a:ea typeface="Batang" panose="02030600000101010101" pitchFamily="18" charset="-127"/>
              <a:cs typeface="Times New Roman" panose="02020603050405020304" pitchFamily="18" charset="0"/>
            </a:endParaRPr>
          </a:p>
          <a:p>
            <a:pPr marL="0" indent="0">
              <a:lnSpc>
                <a:spcPct val="100000"/>
              </a:lnSpc>
              <a:spcBef>
                <a:spcPts val="900"/>
              </a:spcBef>
              <a:buNone/>
            </a:pPr>
            <a:endParaRPr lang="en-US" sz="1500" dirty="0">
              <a:effectLst/>
              <a:ea typeface="Malgun Gothic" panose="020B0503020000020004" pitchFamily="34" charset="-127"/>
            </a:endParaRPr>
          </a:p>
          <a:p>
            <a:pPr marL="0" indent="0">
              <a:lnSpc>
                <a:spcPct val="100000"/>
              </a:lnSpc>
              <a:buNone/>
            </a:pPr>
            <a:endParaRPr lang="en-US" sz="1500" dirty="0"/>
          </a:p>
        </p:txBody>
      </p:sp>
      <p:sp>
        <p:nvSpPr>
          <p:cNvPr id="4" name="Slide Number Placeholder 3">
            <a:extLst>
              <a:ext uri="{FF2B5EF4-FFF2-40B4-BE49-F238E27FC236}">
                <a16:creationId xmlns:a16="http://schemas.microsoft.com/office/drawing/2014/main" id="{385AED37-DBD8-4FF9-82B2-D307CFECA074}"/>
              </a:ext>
            </a:extLst>
          </p:cNvPr>
          <p:cNvSpPr>
            <a:spLocks noGrp="1"/>
          </p:cNvSpPr>
          <p:nvPr>
            <p:ph type="sldNum" sz="quarter" idx="12"/>
          </p:nvPr>
        </p:nvSpPr>
        <p:spPr/>
        <p:txBody>
          <a:bodyPr/>
          <a:lstStyle/>
          <a:p>
            <a:fld id="{3B917CB5-27BD-4ECA-9D86-80D4B900A204}" type="slidenum">
              <a:rPr lang="en-US" smtClean="0"/>
              <a:t>14</a:t>
            </a:fld>
            <a:endParaRPr lang="en-US" dirty="0"/>
          </a:p>
        </p:txBody>
      </p:sp>
      <p:sp>
        <p:nvSpPr>
          <p:cNvPr id="5" name="Content Placeholder 2">
            <a:extLst>
              <a:ext uri="{FF2B5EF4-FFF2-40B4-BE49-F238E27FC236}">
                <a16:creationId xmlns:a16="http://schemas.microsoft.com/office/drawing/2014/main" id="{8467CE62-97EA-D3E2-5EE4-93784CD20D77}"/>
              </a:ext>
            </a:extLst>
          </p:cNvPr>
          <p:cNvSpPr txBox="1">
            <a:spLocks/>
          </p:cNvSpPr>
          <p:nvPr/>
        </p:nvSpPr>
        <p:spPr>
          <a:xfrm>
            <a:off x="838198" y="4198935"/>
            <a:ext cx="11069320" cy="192972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300"/>
              </a:spcBef>
            </a:pPr>
            <a:r>
              <a:rPr lang="en-GB" sz="1500" dirty="0">
                <a:ea typeface="Malgun Gothic" panose="020B0503020000020004" pitchFamily="34" charset="-127"/>
              </a:rPr>
              <a:t>As of RAN1#118:</a:t>
            </a:r>
          </a:p>
          <a:p>
            <a:pPr lvl="1">
              <a:lnSpc>
                <a:spcPct val="100000"/>
              </a:lnSpc>
              <a:spcBef>
                <a:spcPts val="300"/>
              </a:spcBef>
            </a:pPr>
            <a:r>
              <a:rPr lang="en-GB" sz="1500" u="sng" dirty="0">
                <a:ea typeface="Malgun Gothic" panose="020B0503020000020004" pitchFamily="34" charset="-127"/>
              </a:rPr>
              <a:t>No conclusive observations</a:t>
            </a:r>
          </a:p>
          <a:p>
            <a:pPr lvl="2">
              <a:lnSpc>
                <a:spcPct val="100000"/>
              </a:lnSpc>
              <a:spcBef>
                <a:spcPts val="300"/>
              </a:spcBef>
            </a:pPr>
            <a:r>
              <a:rPr lang="en-GB" sz="1500" u="sng" dirty="0">
                <a:ea typeface="Malgun Gothic" panose="020B0503020000020004" pitchFamily="34" charset="-127"/>
              </a:rPr>
              <a:t>Only 2 sources in total submitted results </a:t>
            </a:r>
            <a:r>
              <a:rPr lang="en-GB" sz="1500" dirty="0">
                <a:ea typeface="Malgun Gothic" panose="020B0503020000020004" pitchFamily="34" charset="-127"/>
              </a:rPr>
              <a:t>for system level performance (mean and 5% UPT) comparison with either the benchmark or comparison with global model(s) spread across various options.</a:t>
            </a:r>
          </a:p>
          <a:p>
            <a:pPr lvl="1">
              <a:lnSpc>
                <a:spcPct val="100000"/>
              </a:lnSpc>
              <a:spcBef>
                <a:spcPts val="300"/>
              </a:spcBef>
            </a:pPr>
            <a:r>
              <a:rPr lang="en-GB" sz="1500" dirty="0">
                <a:ea typeface="Malgun Gothic" panose="020B0503020000020004" pitchFamily="34" charset="-127"/>
              </a:rPr>
              <a:t>All submitted results based on result templates (except from 1 source) are for spatial-frequency CSI compression (no past CSI information).</a:t>
            </a:r>
          </a:p>
          <a:p>
            <a:pPr lvl="1">
              <a:lnSpc>
                <a:spcPct val="100000"/>
              </a:lnSpc>
              <a:spcBef>
                <a:spcPts val="300"/>
              </a:spcBef>
            </a:pPr>
            <a:r>
              <a:rPr lang="en-GB" sz="1500" dirty="0">
                <a:ea typeface="Malgun Gothic" panose="020B0503020000020004" pitchFamily="34" charset="-127"/>
              </a:rPr>
              <a:t>No conclusion whether localized model can </a:t>
            </a:r>
            <a:r>
              <a:rPr lang="en-GB" sz="1500" dirty="0">
                <a:ea typeface="Batang" panose="02030600000101010101" pitchFamily="18" charset="-127"/>
                <a:cs typeface="Times New Roman" panose="02020603050405020304" pitchFamily="18" charset="0"/>
              </a:rPr>
              <a:t>i</a:t>
            </a:r>
            <a:r>
              <a:rPr lang="en-GB" sz="1500" dirty="0">
                <a:effectLst/>
                <a:ea typeface="Batang" panose="02030600000101010101" pitchFamily="18" charset="-127"/>
                <a:cs typeface="Times New Roman" panose="02020603050405020304" pitchFamily="18" charset="0"/>
              </a:rPr>
              <a:t>mprove trade-off between performance and complexity/overhead.</a:t>
            </a:r>
            <a:endParaRPr lang="en-US" sz="1500" dirty="0">
              <a:effectLst/>
              <a:ea typeface="Batang" panose="02030600000101010101" pitchFamily="18" charset="-127"/>
              <a:cs typeface="Times New Roman" panose="02020603050405020304" pitchFamily="18" charset="0"/>
            </a:endParaRPr>
          </a:p>
          <a:p>
            <a:pPr lvl="1">
              <a:lnSpc>
                <a:spcPct val="100000"/>
              </a:lnSpc>
              <a:spcBef>
                <a:spcPts val="300"/>
              </a:spcBef>
            </a:pPr>
            <a:r>
              <a:rPr lang="en-GB" sz="1500" dirty="0">
                <a:ea typeface="Malgun Gothic" panose="020B0503020000020004" pitchFamily="34" charset="-127"/>
              </a:rPr>
              <a:t>.</a:t>
            </a:r>
          </a:p>
          <a:p>
            <a:pPr algn="just">
              <a:spcBef>
                <a:spcPts val="600"/>
              </a:spcBef>
              <a:spcAft>
                <a:spcPts val="600"/>
              </a:spcAft>
            </a:pPr>
            <a:endParaRPr lang="en-US" sz="1500" dirty="0">
              <a:ea typeface="Batang" panose="02030600000101010101" pitchFamily="18" charset="-127"/>
              <a:cs typeface="Times New Roman" panose="02020603050405020304" pitchFamily="18" charset="0"/>
            </a:endParaRPr>
          </a:p>
          <a:p>
            <a:pPr marL="0" indent="0">
              <a:lnSpc>
                <a:spcPct val="100000"/>
              </a:lnSpc>
              <a:spcBef>
                <a:spcPts val="900"/>
              </a:spcBef>
              <a:buFont typeface="Arial" panose="020B0604020202020204" pitchFamily="34" charset="0"/>
              <a:buNone/>
            </a:pPr>
            <a:endParaRPr lang="en-US" sz="1500" dirty="0">
              <a:ea typeface="Malgun Gothic" panose="020B0503020000020004" pitchFamily="34" charset="-127"/>
            </a:endParaRPr>
          </a:p>
          <a:p>
            <a:pPr marL="0" indent="0">
              <a:lnSpc>
                <a:spcPct val="100000"/>
              </a:lnSpc>
              <a:buFont typeface="Arial" panose="020B0604020202020204" pitchFamily="34" charset="0"/>
              <a:buNone/>
            </a:pPr>
            <a:endParaRPr lang="en-US" sz="1500" dirty="0"/>
          </a:p>
        </p:txBody>
      </p:sp>
      <p:sp>
        <p:nvSpPr>
          <p:cNvPr id="7" name="Rectangle 6">
            <a:extLst>
              <a:ext uri="{FF2B5EF4-FFF2-40B4-BE49-F238E27FC236}">
                <a16:creationId xmlns:a16="http://schemas.microsoft.com/office/drawing/2014/main" id="{0FF73335-D2BD-7626-86F2-F8C4BA8F2798}"/>
              </a:ext>
            </a:extLst>
          </p:cNvPr>
          <p:cNvSpPr/>
          <p:nvPr/>
        </p:nvSpPr>
        <p:spPr>
          <a:xfrm>
            <a:off x="1122535" y="2609614"/>
            <a:ext cx="9741408" cy="143986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39725" lvl="1" indent="-285750">
              <a:lnSpc>
                <a:spcPct val="100000"/>
              </a:lnSpc>
              <a:spcBef>
                <a:spcPts val="900"/>
              </a:spcBef>
              <a:buFont typeface="Arial" panose="020B0604020202020204" pitchFamily="34" charset="0"/>
              <a:buChar char="•"/>
            </a:pPr>
            <a:r>
              <a:rPr lang="en-GB" sz="1600" i="1" dirty="0">
                <a:solidFill>
                  <a:srgbClr val="0070C0"/>
                </a:solidFill>
                <a:effectLst/>
                <a:latin typeface="Times New Roman" panose="02020603050405020304" pitchFamily="18" charset="0"/>
                <a:ea typeface="Batang" panose="02030600000101010101" pitchFamily="18" charset="-127"/>
                <a:cs typeface="Times New Roman" panose="02020603050405020304" pitchFamily="18" charset="0"/>
              </a:rPr>
              <a:t>Option 1: The dataset is derived from UEs dropped within the local region, with spatial consistency modelling as per TR 38.901. </a:t>
            </a:r>
            <a:endParaRPr lang="en-US" sz="1600" dirty="0">
              <a:solidFill>
                <a:srgbClr val="0070C0"/>
              </a:solidFill>
              <a:latin typeface="Times New Roman" panose="02020603050405020304" pitchFamily="18" charset="0"/>
              <a:ea typeface="Batang" panose="02030600000101010101" pitchFamily="18" charset="-127"/>
              <a:cs typeface="Times New Roman" panose="02020603050405020304" pitchFamily="18" charset="0"/>
            </a:endParaRPr>
          </a:p>
          <a:p>
            <a:pPr marL="796925" lvl="2" indent="-285750">
              <a:spcBef>
                <a:spcPts val="300"/>
              </a:spcBef>
              <a:buFont typeface="Wingdings" panose="05000000000000000000" pitchFamily="2" charset="2"/>
              <a:buChar char="§"/>
            </a:pPr>
            <a:r>
              <a:rPr lang="en-GB" sz="1600" i="1" dirty="0">
                <a:solidFill>
                  <a:srgbClr val="0070C0"/>
                </a:solidFill>
                <a:effectLst/>
                <a:latin typeface="Times New Roman" panose="02020603050405020304" pitchFamily="18" charset="0"/>
                <a:ea typeface="Batang" panose="02030600000101010101" pitchFamily="18" charset="-127"/>
                <a:cs typeface="Times New Roman" panose="02020603050405020304" pitchFamily="18" charset="0"/>
              </a:rPr>
              <a:t>E.g., Dropped in a specific cell or within a specific boundary.</a:t>
            </a:r>
            <a:endParaRPr lang="en-US" sz="1600" dirty="0">
              <a:solidFill>
                <a:srgbClr val="0070C0"/>
              </a:solidFill>
              <a:latin typeface="Times New Roman" panose="02020603050405020304" pitchFamily="18" charset="0"/>
              <a:ea typeface="Batang" panose="02030600000101010101" pitchFamily="18" charset="-127"/>
              <a:cs typeface="Times New Roman" panose="02020603050405020304" pitchFamily="18" charset="0"/>
            </a:endParaRPr>
          </a:p>
          <a:p>
            <a:pPr marL="339725" lvl="1" indent="-285750">
              <a:spcBef>
                <a:spcPts val="300"/>
              </a:spcBef>
              <a:buFont typeface="Arial" panose="020B0604020202020204" pitchFamily="34" charset="0"/>
              <a:buChar char="•"/>
            </a:pPr>
            <a:r>
              <a:rPr lang="en-GB" sz="1600" i="1" dirty="0">
                <a:solidFill>
                  <a:srgbClr val="0070C0"/>
                </a:solidFill>
                <a:effectLst/>
                <a:latin typeface="Times New Roman" panose="02020603050405020304" pitchFamily="18" charset="0"/>
                <a:ea typeface="Batang" panose="02030600000101010101" pitchFamily="18" charset="-127"/>
                <a:cs typeface="Times New Roman" panose="02020603050405020304" pitchFamily="18" charset="0"/>
              </a:rPr>
              <a:t>Option 2: By using a scenario/configuration specific to the local region. </a:t>
            </a:r>
            <a:endParaRPr lang="en-US" sz="1600" dirty="0">
              <a:solidFill>
                <a:srgbClr val="0070C0"/>
              </a:solidFill>
              <a:latin typeface="Times New Roman" panose="02020603050405020304" pitchFamily="18" charset="0"/>
              <a:ea typeface="Batang" panose="02030600000101010101" pitchFamily="18" charset="-127"/>
              <a:cs typeface="Times New Roman" panose="02020603050405020304" pitchFamily="18" charset="0"/>
            </a:endParaRPr>
          </a:p>
          <a:p>
            <a:pPr marL="796925" lvl="2" indent="-285750">
              <a:spcBef>
                <a:spcPts val="300"/>
              </a:spcBef>
              <a:buFont typeface="Wingdings" panose="05000000000000000000" pitchFamily="2" charset="2"/>
              <a:buChar char="§"/>
            </a:pPr>
            <a:r>
              <a:rPr lang="en-GB" sz="1600" i="1" dirty="0">
                <a:solidFill>
                  <a:srgbClr val="0070C0"/>
                </a:solidFill>
                <a:effectLst/>
                <a:latin typeface="Times New Roman" panose="02020603050405020304" pitchFamily="18" charset="0"/>
                <a:ea typeface="Batang" panose="02030600000101010101" pitchFamily="18" charset="-127"/>
                <a:cs typeface="Times New Roman" panose="02020603050405020304" pitchFamily="18" charset="0"/>
              </a:rPr>
              <a:t>E.g., Indoor-outdoor ratio, LOS-NLOS ratio, TXRU mapping, etc.</a:t>
            </a:r>
          </a:p>
        </p:txBody>
      </p:sp>
    </p:spTree>
    <p:extLst>
      <p:ext uri="{BB962C8B-B14F-4D97-AF65-F5344CB8AC3E}">
        <p14:creationId xmlns:p14="http://schemas.microsoft.com/office/powerpoint/2010/main" val="36756407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0B38E-3F36-4E28-8B7E-0047C4FF4DFF}"/>
              </a:ext>
            </a:extLst>
          </p:cNvPr>
          <p:cNvSpPr>
            <a:spLocks noGrp="1"/>
          </p:cNvSpPr>
          <p:nvPr>
            <p:ph type="title"/>
          </p:nvPr>
        </p:nvSpPr>
        <p:spPr>
          <a:xfrm>
            <a:off x="838200" y="365125"/>
            <a:ext cx="10889156" cy="1134161"/>
          </a:xfrm>
        </p:spPr>
        <p:txBody>
          <a:bodyPr anchor="ctr">
            <a:noAutofit/>
          </a:bodyPr>
          <a:lstStyle/>
          <a:p>
            <a:r>
              <a:rPr lang="en-US" altLang="zh-CN" sz="3200" dirty="0">
                <a:solidFill>
                  <a:srgbClr val="C00000"/>
                </a:solidFill>
                <a:latin typeface="+mn-lt"/>
                <a:cs typeface="Arial"/>
              </a:rPr>
              <a:t>Summary of Observations for RAN1 progress (4/4)</a:t>
            </a:r>
            <a:endParaRPr lang="en-US" sz="3200" dirty="0">
              <a:solidFill>
                <a:srgbClr val="C00000"/>
              </a:solidFill>
            </a:endParaRPr>
          </a:p>
        </p:txBody>
      </p:sp>
      <p:sp>
        <p:nvSpPr>
          <p:cNvPr id="3" name="Content Placeholder 2">
            <a:extLst>
              <a:ext uri="{FF2B5EF4-FFF2-40B4-BE49-F238E27FC236}">
                <a16:creationId xmlns:a16="http://schemas.microsoft.com/office/drawing/2014/main" id="{9BFEF313-2BD9-4BE7-B239-B6E5D1A97748}"/>
              </a:ext>
            </a:extLst>
          </p:cNvPr>
          <p:cNvSpPr>
            <a:spLocks noGrp="1"/>
          </p:cNvSpPr>
          <p:nvPr>
            <p:ph idx="1"/>
          </p:nvPr>
        </p:nvSpPr>
        <p:spPr>
          <a:xfrm>
            <a:off x="838200" y="1499287"/>
            <a:ext cx="11069320" cy="754056"/>
          </a:xfrm>
        </p:spPr>
        <p:txBody>
          <a:bodyPr>
            <a:noAutofit/>
          </a:bodyPr>
          <a:lstStyle/>
          <a:p>
            <a:pPr marL="0" indent="0">
              <a:lnSpc>
                <a:spcPct val="100000"/>
              </a:lnSpc>
              <a:spcBef>
                <a:spcPts val="900"/>
              </a:spcBef>
              <a:buNone/>
            </a:pPr>
            <a:r>
              <a:rPr lang="en-US" sz="1500" b="1" u="sng" dirty="0">
                <a:solidFill>
                  <a:srgbClr val="15B0E8"/>
                </a:solidFill>
              </a:rPr>
              <a:t>Observation #4: </a:t>
            </a:r>
          </a:p>
          <a:p>
            <a:pPr marL="0" indent="0">
              <a:lnSpc>
                <a:spcPct val="100000"/>
              </a:lnSpc>
              <a:spcBef>
                <a:spcPts val="300"/>
              </a:spcBef>
              <a:buNone/>
            </a:pPr>
            <a:r>
              <a:rPr lang="en-US" sz="1500" dirty="0"/>
              <a:t>The study objectives identified in the NR_AIML_AIR WID [1] for CSI compression </a:t>
            </a:r>
            <a:r>
              <a:rPr lang="en-GB" sz="1500" dirty="0">
                <a:effectLst/>
                <a:ea typeface="Malgun Gothic" panose="020B0503020000020004" pitchFamily="34" charset="-127"/>
              </a:rPr>
              <a:t>(two-sided model)</a:t>
            </a:r>
            <a:r>
              <a:rPr lang="en-US" sz="1500" dirty="0">
                <a:effectLst/>
                <a:ea typeface="Malgun Gothic" panose="020B0503020000020004" pitchFamily="34" charset="-127"/>
              </a:rPr>
              <a:t> include</a:t>
            </a:r>
            <a:r>
              <a:rPr lang="en-US" sz="1500" dirty="0">
                <a:ea typeface="Malgun Gothic" panose="020B0503020000020004" pitchFamily="34" charset="-127"/>
              </a:rPr>
              <a:t> 2 main items.</a:t>
            </a:r>
            <a:endParaRPr lang="en-US" sz="1500" dirty="0"/>
          </a:p>
          <a:p>
            <a:pPr marL="457200" lvl="1" indent="0">
              <a:lnSpc>
                <a:spcPct val="100000"/>
              </a:lnSpc>
              <a:spcBef>
                <a:spcPts val="300"/>
              </a:spcBef>
              <a:buNone/>
            </a:pPr>
            <a:endParaRPr lang="en-US" sz="1500" dirty="0"/>
          </a:p>
          <a:p>
            <a:pPr marL="0" indent="0">
              <a:lnSpc>
                <a:spcPct val="100000"/>
              </a:lnSpc>
              <a:spcBef>
                <a:spcPts val="600"/>
              </a:spcBef>
              <a:buNone/>
            </a:pPr>
            <a:endParaRPr lang="en-US" sz="1500" dirty="0"/>
          </a:p>
          <a:p>
            <a:pPr marL="0" indent="0">
              <a:lnSpc>
                <a:spcPct val="100000"/>
              </a:lnSpc>
              <a:buNone/>
            </a:pPr>
            <a:endParaRPr lang="en-US" sz="1500" dirty="0"/>
          </a:p>
          <a:p>
            <a:pPr marL="0" indent="0">
              <a:lnSpc>
                <a:spcPct val="100000"/>
              </a:lnSpc>
              <a:buNone/>
            </a:pPr>
            <a:endParaRPr lang="en-US" sz="1500" dirty="0"/>
          </a:p>
        </p:txBody>
      </p:sp>
      <p:sp>
        <p:nvSpPr>
          <p:cNvPr id="4" name="Slide Number Placeholder 3">
            <a:extLst>
              <a:ext uri="{FF2B5EF4-FFF2-40B4-BE49-F238E27FC236}">
                <a16:creationId xmlns:a16="http://schemas.microsoft.com/office/drawing/2014/main" id="{385AED37-DBD8-4FF9-82B2-D307CFECA074}"/>
              </a:ext>
            </a:extLst>
          </p:cNvPr>
          <p:cNvSpPr>
            <a:spLocks noGrp="1"/>
          </p:cNvSpPr>
          <p:nvPr>
            <p:ph type="sldNum" sz="quarter" idx="12"/>
          </p:nvPr>
        </p:nvSpPr>
        <p:spPr/>
        <p:txBody>
          <a:bodyPr/>
          <a:lstStyle/>
          <a:p>
            <a:fld id="{3B917CB5-27BD-4ECA-9D86-80D4B900A204}" type="slidenum">
              <a:rPr lang="en-US" smtClean="0"/>
              <a:t>15</a:t>
            </a:fld>
            <a:endParaRPr lang="en-US" dirty="0"/>
          </a:p>
        </p:txBody>
      </p:sp>
      <p:sp>
        <p:nvSpPr>
          <p:cNvPr id="5" name="Content Placeholder 2">
            <a:extLst>
              <a:ext uri="{FF2B5EF4-FFF2-40B4-BE49-F238E27FC236}">
                <a16:creationId xmlns:a16="http://schemas.microsoft.com/office/drawing/2014/main" id="{862232F0-E927-F6FA-0263-D89F11A24766}"/>
              </a:ext>
            </a:extLst>
          </p:cNvPr>
          <p:cNvSpPr txBox="1">
            <a:spLocks/>
          </p:cNvSpPr>
          <p:nvPr/>
        </p:nvSpPr>
        <p:spPr>
          <a:xfrm>
            <a:off x="838197" y="3905026"/>
            <a:ext cx="10700660" cy="169022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300"/>
              </a:spcBef>
              <a:buFont typeface="Arial" panose="020B0604020202020204" pitchFamily="34" charset="0"/>
              <a:buNone/>
            </a:pPr>
            <a:r>
              <a:rPr lang="en-US" sz="1500" dirty="0"/>
              <a:t>Up till RAN1#118, of the identified study objectives for CSI compression:</a:t>
            </a:r>
          </a:p>
          <a:p>
            <a:pPr>
              <a:lnSpc>
                <a:spcPct val="110000"/>
              </a:lnSpc>
              <a:spcBef>
                <a:spcPts val="600"/>
              </a:spcBef>
            </a:pPr>
            <a:r>
              <a:rPr lang="en-US" sz="1500" u="sng" dirty="0"/>
              <a:t>Evaluations/observations </a:t>
            </a:r>
            <a:r>
              <a:rPr lang="en-US" sz="1500" dirty="0"/>
              <a:t>for improving the </a:t>
            </a:r>
            <a:r>
              <a:rPr lang="en-GB" sz="1500" dirty="0">
                <a:ea typeface="Malgun Gothic" panose="020B0503020000020004" pitchFamily="34" charset="-127"/>
              </a:rPr>
              <a:t>trade-off between performance and complexity/overhead</a:t>
            </a:r>
            <a:r>
              <a:rPr lang="en-US" sz="1500" dirty="0">
                <a:ea typeface="Malgun Gothic" panose="020B0503020000020004" pitchFamily="34" charset="-127"/>
              </a:rPr>
              <a:t> are </a:t>
            </a:r>
            <a:r>
              <a:rPr lang="en-US" sz="1500" u="sng" dirty="0">
                <a:ea typeface="Malgun Gothic" panose="020B0503020000020004" pitchFamily="34" charset="-127"/>
              </a:rPr>
              <a:t>either not being conducted</a:t>
            </a:r>
            <a:r>
              <a:rPr lang="en-US" sz="1500" dirty="0">
                <a:ea typeface="Malgun Gothic" panose="020B0503020000020004" pitchFamily="34" charset="-127"/>
              </a:rPr>
              <a:t>, e.g., model generalization</a:t>
            </a:r>
            <a:r>
              <a:rPr lang="en-US" sz="1500" u="sng" dirty="0">
                <a:ea typeface="Malgun Gothic" panose="020B0503020000020004" pitchFamily="34" charset="-127"/>
              </a:rPr>
              <a:t>, or non-conclusive with results from only few sources</a:t>
            </a:r>
            <a:r>
              <a:rPr lang="en-US" sz="1500" dirty="0">
                <a:ea typeface="Malgun Gothic" panose="020B0503020000020004" pitchFamily="34" charset="-127"/>
              </a:rPr>
              <a:t>.</a:t>
            </a:r>
          </a:p>
          <a:p>
            <a:pPr>
              <a:lnSpc>
                <a:spcPct val="110000"/>
              </a:lnSpc>
              <a:spcBef>
                <a:spcPts val="600"/>
              </a:spcBef>
            </a:pPr>
            <a:r>
              <a:rPr lang="en-US" sz="1500" u="sng" dirty="0">
                <a:ea typeface="Malgun Gothic" panose="020B0503020000020004" pitchFamily="34" charset="-127"/>
              </a:rPr>
              <a:t>Options identified </a:t>
            </a:r>
            <a:r>
              <a:rPr lang="en-US" sz="1500" dirty="0">
                <a:ea typeface="Malgun Gothic" panose="020B0503020000020004" pitchFamily="34" charset="-127"/>
              </a:rPr>
              <a:t>for alleviating/resolving issues related to inter-vendor training collaboration have been discussed and at least </a:t>
            </a:r>
            <a:r>
              <a:rPr lang="en-US" sz="1500" u="sng" dirty="0">
                <a:ea typeface="Malgun Gothic" panose="020B0503020000020004" pitchFamily="34" charset="-127"/>
              </a:rPr>
              <a:t>10 issues across these option have been identified, BUT no study/discussion has been performed for these issues</a:t>
            </a:r>
            <a:r>
              <a:rPr lang="en-US" sz="1500" dirty="0">
                <a:ea typeface="Malgun Gothic" panose="020B0503020000020004" pitchFamily="34" charset="-127"/>
              </a:rPr>
              <a:t>.</a:t>
            </a:r>
          </a:p>
          <a:p>
            <a:pPr lvl="1">
              <a:lnSpc>
                <a:spcPct val="100000"/>
              </a:lnSpc>
              <a:spcBef>
                <a:spcPts val="300"/>
              </a:spcBef>
            </a:pPr>
            <a:endParaRPr lang="en-US" sz="1500" dirty="0"/>
          </a:p>
          <a:p>
            <a:pPr marL="0" indent="0">
              <a:lnSpc>
                <a:spcPct val="100000"/>
              </a:lnSpc>
              <a:spcBef>
                <a:spcPts val="600"/>
              </a:spcBef>
              <a:buFont typeface="Arial" panose="020B0604020202020204" pitchFamily="34" charset="0"/>
              <a:buNone/>
            </a:pPr>
            <a:endParaRPr lang="en-US" sz="1500" dirty="0"/>
          </a:p>
          <a:p>
            <a:pPr marL="0" indent="0">
              <a:lnSpc>
                <a:spcPct val="100000"/>
              </a:lnSpc>
              <a:buFont typeface="Arial" panose="020B0604020202020204" pitchFamily="34" charset="0"/>
              <a:buNone/>
            </a:pPr>
            <a:endParaRPr lang="en-US" sz="1500" dirty="0"/>
          </a:p>
          <a:p>
            <a:pPr marL="0" indent="0">
              <a:lnSpc>
                <a:spcPct val="100000"/>
              </a:lnSpc>
              <a:buFont typeface="Arial" panose="020B0604020202020204" pitchFamily="34" charset="0"/>
              <a:buNone/>
            </a:pPr>
            <a:endParaRPr lang="en-US" sz="1500" dirty="0"/>
          </a:p>
        </p:txBody>
      </p:sp>
      <p:sp>
        <p:nvSpPr>
          <p:cNvPr id="6" name="Rectangle 5">
            <a:extLst>
              <a:ext uri="{FF2B5EF4-FFF2-40B4-BE49-F238E27FC236}">
                <a16:creationId xmlns:a16="http://schemas.microsoft.com/office/drawing/2014/main" id="{F6013742-E9D0-AA98-4EB6-6934911BE2BA}"/>
              </a:ext>
            </a:extLst>
          </p:cNvPr>
          <p:cNvSpPr/>
          <p:nvPr/>
        </p:nvSpPr>
        <p:spPr>
          <a:xfrm>
            <a:off x="1100764" y="2136541"/>
            <a:ext cx="9741408" cy="169022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6263" marR="0" lvl="1" indent="-347663" hangingPunct="0">
              <a:spcBef>
                <a:spcPts val="0"/>
              </a:spcBef>
              <a:spcAft>
                <a:spcPts val="300"/>
              </a:spcAft>
              <a:buFont typeface="Courier New" panose="02070309020205020404" pitchFamily="49" charset="0"/>
              <a:buChar char="o"/>
            </a:pPr>
            <a:r>
              <a:rPr lang="en-GB" sz="1600" dirty="0">
                <a:solidFill>
                  <a:srgbClr val="0070C0"/>
                </a:solidFill>
                <a:effectLst/>
                <a:latin typeface="Times New Roman" panose="02020603050405020304" pitchFamily="18" charset="0"/>
                <a:ea typeface="Malgun Gothic" panose="020B0503020000020004" pitchFamily="34" charset="-127"/>
              </a:rPr>
              <a:t>For CSI compression (two-sided model), further study ways to:</a:t>
            </a:r>
            <a:endParaRPr lang="en-US" sz="1600" dirty="0">
              <a:solidFill>
                <a:srgbClr val="0070C0"/>
              </a:solidFill>
              <a:effectLst/>
              <a:latin typeface="Times New Roman" panose="02020603050405020304" pitchFamily="18" charset="0"/>
              <a:ea typeface="Malgun Gothic" panose="020B0503020000020004" pitchFamily="34" charset="-127"/>
            </a:endParaRPr>
          </a:p>
          <a:p>
            <a:pPr marL="1143000" marR="0" lvl="2" indent="-228600" hangingPunct="0">
              <a:spcBef>
                <a:spcPts val="0"/>
              </a:spcBef>
              <a:spcAft>
                <a:spcPts val="300"/>
              </a:spcAft>
              <a:buFont typeface="Wingdings" panose="05000000000000000000" pitchFamily="2" charset="2"/>
              <a:buChar char=""/>
            </a:pPr>
            <a:r>
              <a:rPr lang="en-GB" sz="1600" u="sng" dirty="0">
                <a:solidFill>
                  <a:srgbClr val="0070C0"/>
                </a:solidFill>
                <a:effectLst/>
                <a:latin typeface="Times New Roman" panose="02020603050405020304" pitchFamily="18" charset="0"/>
                <a:ea typeface="Malgun Gothic" panose="020B0503020000020004" pitchFamily="34" charset="-127"/>
              </a:rPr>
              <a:t>Improve trade-off between performance and complexity/overhead</a:t>
            </a:r>
            <a:endParaRPr lang="en-US" sz="1600" u="sng" dirty="0">
              <a:solidFill>
                <a:srgbClr val="0070C0"/>
              </a:solidFill>
              <a:effectLst/>
              <a:latin typeface="Times New Roman" panose="02020603050405020304" pitchFamily="18" charset="0"/>
              <a:ea typeface="Malgun Gothic" panose="020B0503020000020004" pitchFamily="34" charset="-127"/>
            </a:endParaRPr>
          </a:p>
          <a:p>
            <a:pPr marL="1600200" marR="0" lvl="3" indent="-228600" hangingPunct="0">
              <a:spcBef>
                <a:spcPts val="0"/>
              </a:spcBef>
              <a:spcAft>
                <a:spcPts val="300"/>
              </a:spcAft>
              <a:buFont typeface="Symbol" panose="05050102010706020507" pitchFamily="18" charset="2"/>
              <a:buChar char=""/>
            </a:pPr>
            <a:r>
              <a:rPr lang="en-GB" sz="1600" dirty="0">
                <a:solidFill>
                  <a:srgbClr val="0070C0"/>
                </a:solidFill>
                <a:effectLst/>
                <a:latin typeface="Times New Roman" panose="02020603050405020304" pitchFamily="18" charset="0"/>
                <a:ea typeface="Malgun Gothic" panose="020B0503020000020004" pitchFamily="34" charset="-127"/>
              </a:rPr>
              <a:t>e.g., considering extending the spatial/frequency compression to spatial/temporal/frequency compression, cell/site specific models, CSI compression plus prediction (compared to Rel-18 non-AI/ML based approach), etc.</a:t>
            </a:r>
            <a:endParaRPr lang="en-US" sz="1600" dirty="0">
              <a:solidFill>
                <a:srgbClr val="0070C0"/>
              </a:solidFill>
              <a:effectLst/>
              <a:latin typeface="Times New Roman" panose="02020603050405020304" pitchFamily="18" charset="0"/>
              <a:ea typeface="Malgun Gothic" panose="020B0503020000020004" pitchFamily="34" charset="-127"/>
            </a:endParaRPr>
          </a:p>
          <a:p>
            <a:pPr marL="1143000" marR="0" lvl="2" indent="-228600" hangingPunct="0">
              <a:spcBef>
                <a:spcPts val="0"/>
              </a:spcBef>
              <a:spcAft>
                <a:spcPts val="300"/>
              </a:spcAft>
              <a:buFont typeface="Wingdings" panose="05000000000000000000" pitchFamily="2" charset="2"/>
              <a:buChar char=""/>
            </a:pPr>
            <a:r>
              <a:rPr lang="en-GB" sz="1600" u="sng" dirty="0">
                <a:solidFill>
                  <a:srgbClr val="0070C0"/>
                </a:solidFill>
                <a:effectLst/>
                <a:latin typeface="Times New Roman" panose="02020603050405020304" pitchFamily="18" charset="0"/>
                <a:ea typeface="Malgun Gothic" panose="020B0503020000020004" pitchFamily="34" charset="-127"/>
              </a:rPr>
              <a:t>Alleviate/resolve issues related to inter-vendor training collaboration</a:t>
            </a:r>
            <a:r>
              <a:rPr lang="en-GB" sz="1600" dirty="0">
                <a:solidFill>
                  <a:srgbClr val="0070C0"/>
                </a:solidFill>
                <a:effectLst/>
                <a:latin typeface="Times New Roman" panose="02020603050405020304" pitchFamily="18" charset="0"/>
                <a:ea typeface="Malgun Gothic" panose="020B0503020000020004" pitchFamily="34" charset="-127"/>
              </a:rPr>
              <a:t>.</a:t>
            </a:r>
            <a:endParaRPr lang="en-US" sz="1600" dirty="0">
              <a:solidFill>
                <a:srgbClr val="0070C0"/>
              </a:solidFill>
              <a:effectLst/>
              <a:latin typeface="Times New Roman" panose="02020603050405020304" pitchFamily="18" charset="0"/>
              <a:ea typeface="Malgun Gothic" panose="020B0503020000020004" pitchFamily="34" charset="-127"/>
            </a:endParaRPr>
          </a:p>
        </p:txBody>
      </p:sp>
    </p:spTree>
    <p:extLst>
      <p:ext uri="{BB962C8B-B14F-4D97-AF65-F5344CB8AC3E}">
        <p14:creationId xmlns:p14="http://schemas.microsoft.com/office/powerpoint/2010/main" val="377865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E9724-3996-EA06-1385-4BB6532F08C0}"/>
              </a:ext>
            </a:extLst>
          </p:cNvPr>
          <p:cNvSpPr>
            <a:spLocks noGrp="1"/>
          </p:cNvSpPr>
          <p:nvPr>
            <p:ph type="title"/>
          </p:nvPr>
        </p:nvSpPr>
        <p:spPr>
          <a:xfrm>
            <a:off x="838200" y="365126"/>
            <a:ext cx="10515600" cy="839832"/>
          </a:xfrm>
        </p:spPr>
        <p:txBody>
          <a:bodyPr anchor="ctr">
            <a:normAutofit/>
          </a:bodyPr>
          <a:lstStyle/>
          <a:p>
            <a:r>
              <a:rPr lang="en-US" altLang="zh-CN" sz="3200" dirty="0">
                <a:solidFill>
                  <a:srgbClr val="C00000"/>
                </a:solidFill>
                <a:latin typeface="+mn-lt"/>
                <a:cs typeface="Arial"/>
              </a:rPr>
              <a:t>Summary of Observations for RAN1 progress (4/4)</a:t>
            </a:r>
            <a:endParaRPr lang="en-US" sz="3200" dirty="0">
              <a:solidFill>
                <a:srgbClr val="C00000"/>
              </a:solidFill>
            </a:endParaRPr>
          </a:p>
        </p:txBody>
      </p:sp>
      <p:sp>
        <p:nvSpPr>
          <p:cNvPr id="3" name="Content Placeholder 2">
            <a:extLst>
              <a:ext uri="{FF2B5EF4-FFF2-40B4-BE49-F238E27FC236}">
                <a16:creationId xmlns:a16="http://schemas.microsoft.com/office/drawing/2014/main" id="{D5B5AEFF-A0CD-4B33-7030-DFE921191C84}"/>
              </a:ext>
            </a:extLst>
          </p:cNvPr>
          <p:cNvSpPr>
            <a:spLocks noGrp="1"/>
          </p:cNvSpPr>
          <p:nvPr>
            <p:ph idx="1"/>
          </p:nvPr>
        </p:nvSpPr>
        <p:spPr>
          <a:xfrm>
            <a:off x="838199" y="1383368"/>
            <a:ext cx="10715714" cy="4091263"/>
          </a:xfrm>
        </p:spPr>
        <p:txBody>
          <a:bodyPr>
            <a:normAutofit fontScale="92500" lnSpcReduction="10000"/>
          </a:bodyPr>
          <a:lstStyle/>
          <a:p>
            <a:pPr marL="0" indent="0">
              <a:buNone/>
            </a:pPr>
            <a:r>
              <a:rPr lang="en-US" sz="2000" b="1" u="sng" dirty="0">
                <a:solidFill>
                  <a:srgbClr val="15B0E8"/>
                </a:solidFill>
              </a:rPr>
              <a:t>Observation #5: </a:t>
            </a:r>
          </a:p>
          <a:p>
            <a:pPr marL="0" indent="0">
              <a:buNone/>
            </a:pPr>
            <a:r>
              <a:rPr lang="en-US" sz="1800" dirty="0"/>
              <a:t>On the general/other aspects, RAN1/2 were tasked, in the study phase, to determine</a:t>
            </a:r>
          </a:p>
          <a:p>
            <a:pPr lvl="1"/>
            <a:r>
              <a:rPr lang="en-US" sz="1600" i="1" dirty="0">
                <a:solidFill>
                  <a:srgbClr val="0070C0"/>
                </a:solidFill>
              </a:rPr>
              <a:t>Necessity and details of model Identification concept and procedure in the context of LCM [RAN2/RAN1]</a:t>
            </a:r>
          </a:p>
          <a:p>
            <a:pPr lvl="1"/>
            <a:r>
              <a:rPr lang="en-US" sz="1600" i="1" dirty="0">
                <a:solidFill>
                  <a:srgbClr val="0070C0"/>
                </a:solidFill>
              </a:rPr>
              <a:t>Collection of UE-sided model training data [RAN2/RAN1]</a:t>
            </a:r>
          </a:p>
          <a:p>
            <a:pPr lvl="1"/>
            <a:r>
              <a:rPr lang="en-US" sz="1600" i="1" dirty="0">
                <a:solidFill>
                  <a:srgbClr val="0070C0"/>
                </a:solidFill>
              </a:rPr>
              <a:t>Model transfer/delivery [RAN2/RAN1]</a:t>
            </a:r>
          </a:p>
          <a:p>
            <a:pPr marL="0" indent="0">
              <a:buNone/>
            </a:pPr>
            <a:r>
              <a:rPr lang="en-US" sz="1800" dirty="0"/>
              <a:t>From RAN1 aspects</a:t>
            </a:r>
          </a:p>
          <a:p>
            <a:pPr lvl="1"/>
            <a:r>
              <a:rPr lang="en-US" sz="1600" dirty="0"/>
              <a:t>The necessity of model identification has not been concluded. Instead, RAN1 concluded that it is at least </a:t>
            </a:r>
            <a:r>
              <a:rPr lang="en-US" sz="1600" u="sng" dirty="0"/>
              <a:t>applicable</a:t>
            </a:r>
            <a:r>
              <a:rPr lang="en-US" sz="1600" dirty="0"/>
              <a:t> to some of inter-vendor training collaboration option(s) of CSI compression using two-sided model.</a:t>
            </a:r>
          </a:p>
          <a:p>
            <a:pPr lvl="1"/>
            <a:r>
              <a:rPr lang="en-US" sz="1600" dirty="0"/>
              <a:t>While example procedures for MI-Option 1 and MI-Option 2 are provided, procedures for MI-Option 3 (via model transfer) and MI-Option 4 (via reference model) have not been determined.</a:t>
            </a:r>
          </a:p>
          <a:p>
            <a:pPr lvl="2">
              <a:lnSpc>
                <a:spcPct val="100000"/>
              </a:lnSpc>
            </a:pPr>
            <a:r>
              <a:rPr lang="en-US" sz="1500" dirty="0"/>
              <a:t>Even for MI-Option 1 and MI-Option 2, there are many issues to be resolved, such as the working range of associated ID, the relationship between associated ID and model IDs, the entity that assigns the model ID and so on.</a:t>
            </a:r>
          </a:p>
          <a:p>
            <a:pPr lvl="1"/>
            <a:r>
              <a:rPr lang="en-US" sz="1600" dirty="0"/>
              <a:t>Model transfer/delivery was identified necessary at least for some of inter-vendor training collaboration option(s) of CSI compression using two-sided model (if supported). However, there are still </a:t>
            </a:r>
            <a:r>
              <a:rPr lang="en-US" sz="1600" u="sng" dirty="0"/>
              <a:t>three options left on the table</a:t>
            </a:r>
            <a:r>
              <a:rPr lang="en-US" sz="1600" dirty="0"/>
              <a:t> after deprioritizing other three options.</a:t>
            </a:r>
          </a:p>
          <a:p>
            <a:pPr lvl="1"/>
            <a:r>
              <a:rPr lang="en-US" sz="1600" dirty="0"/>
              <a:t>On data collection for UE-sided model training, RAN1 believed it has determined the data content to be collected in R18, so the work was left to RAN2.</a:t>
            </a:r>
          </a:p>
          <a:p>
            <a:pPr lvl="1"/>
            <a:endParaRPr lang="en-US" sz="1600" dirty="0"/>
          </a:p>
          <a:p>
            <a:pPr lvl="1"/>
            <a:endParaRPr lang="en-US" sz="1600" dirty="0"/>
          </a:p>
          <a:p>
            <a:pPr lvl="1"/>
            <a:endParaRPr lang="en-US" sz="1600" dirty="0"/>
          </a:p>
        </p:txBody>
      </p:sp>
      <p:sp>
        <p:nvSpPr>
          <p:cNvPr id="4" name="Slide Number Placeholder 3">
            <a:extLst>
              <a:ext uri="{FF2B5EF4-FFF2-40B4-BE49-F238E27FC236}">
                <a16:creationId xmlns:a16="http://schemas.microsoft.com/office/drawing/2014/main" id="{3D002271-379C-F980-4A66-DFD20A208A95}"/>
              </a:ext>
            </a:extLst>
          </p:cNvPr>
          <p:cNvSpPr>
            <a:spLocks noGrp="1"/>
          </p:cNvSpPr>
          <p:nvPr>
            <p:ph type="sldNum" sz="quarter" idx="12"/>
          </p:nvPr>
        </p:nvSpPr>
        <p:spPr/>
        <p:txBody>
          <a:bodyPr/>
          <a:lstStyle/>
          <a:p>
            <a:fld id="{3B917CB5-27BD-4ECA-9D86-80D4B900A204}" type="slidenum">
              <a:rPr lang="en-US" smtClean="0"/>
              <a:t>16</a:t>
            </a:fld>
            <a:endParaRPr lang="en-US" dirty="0"/>
          </a:p>
        </p:txBody>
      </p:sp>
      <p:sp>
        <p:nvSpPr>
          <p:cNvPr id="6" name="TextBox 5">
            <a:extLst>
              <a:ext uri="{FF2B5EF4-FFF2-40B4-BE49-F238E27FC236}">
                <a16:creationId xmlns:a16="http://schemas.microsoft.com/office/drawing/2014/main" id="{F2871238-C2C8-B46A-3238-AB467E1006CE}"/>
              </a:ext>
            </a:extLst>
          </p:cNvPr>
          <p:cNvSpPr txBox="1"/>
          <p:nvPr/>
        </p:nvSpPr>
        <p:spPr>
          <a:xfrm>
            <a:off x="838199" y="5549896"/>
            <a:ext cx="10715713" cy="584775"/>
          </a:xfrm>
          <a:prstGeom prst="rect">
            <a:avLst/>
          </a:prstGeom>
          <a:noFill/>
          <a:ln w="12700">
            <a:solidFill>
              <a:schemeClr val="tx1"/>
            </a:solidFill>
          </a:ln>
        </p:spPr>
        <p:txBody>
          <a:bodyPr wrap="square">
            <a:spAutoFit/>
          </a:bodyPr>
          <a:lstStyle/>
          <a:p>
            <a:r>
              <a:rPr lang="en-US" sz="1600" b="1" dirty="0"/>
              <a:t>RAN1’s conclusion of this study: </a:t>
            </a:r>
            <a:r>
              <a:rPr lang="en-US" sz="1600" b="1" i="1" dirty="0">
                <a:solidFill>
                  <a:srgbClr val="0070C0"/>
                </a:solidFill>
              </a:rPr>
              <a:t>RAN1 is recommending extending the study of the Model identification, and Model transfer/Model delivery based on RAN1 understanding the study is not completed.</a:t>
            </a:r>
          </a:p>
        </p:txBody>
      </p:sp>
    </p:spTree>
    <p:extLst>
      <p:ext uri="{BB962C8B-B14F-4D97-AF65-F5344CB8AC3E}">
        <p14:creationId xmlns:p14="http://schemas.microsoft.com/office/powerpoint/2010/main" val="17379467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E9724-3996-EA06-1385-4BB6532F08C0}"/>
              </a:ext>
            </a:extLst>
          </p:cNvPr>
          <p:cNvSpPr>
            <a:spLocks noGrp="1"/>
          </p:cNvSpPr>
          <p:nvPr>
            <p:ph type="title"/>
          </p:nvPr>
        </p:nvSpPr>
        <p:spPr>
          <a:xfrm>
            <a:off x="838200" y="365126"/>
            <a:ext cx="10515600" cy="839832"/>
          </a:xfrm>
        </p:spPr>
        <p:txBody>
          <a:bodyPr anchor="ctr">
            <a:normAutofit/>
          </a:bodyPr>
          <a:lstStyle/>
          <a:p>
            <a:r>
              <a:rPr lang="en-US" altLang="zh-CN" sz="3200" dirty="0">
                <a:solidFill>
                  <a:srgbClr val="C00000"/>
                </a:solidFill>
                <a:latin typeface="+mn-lt"/>
                <a:cs typeface="Arial"/>
              </a:rPr>
              <a:t>Summary of Observations for RAN2 progress</a:t>
            </a:r>
            <a:endParaRPr lang="en-US" sz="3200" dirty="0">
              <a:solidFill>
                <a:srgbClr val="C00000"/>
              </a:solidFill>
            </a:endParaRPr>
          </a:p>
        </p:txBody>
      </p:sp>
      <p:sp>
        <p:nvSpPr>
          <p:cNvPr id="3" name="Content Placeholder 2">
            <a:extLst>
              <a:ext uri="{FF2B5EF4-FFF2-40B4-BE49-F238E27FC236}">
                <a16:creationId xmlns:a16="http://schemas.microsoft.com/office/drawing/2014/main" id="{D5B5AEFF-A0CD-4B33-7030-DFE921191C84}"/>
              </a:ext>
            </a:extLst>
          </p:cNvPr>
          <p:cNvSpPr>
            <a:spLocks noGrp="1"/>
          </p:cNvSpPr>
          <p:nvPr>
            <p:ph idx="1"/>
          </p:nvPr>
        </p:nvSpPr>
        <p:spPr>
          <a:xfrm>
            <a:off x="838199" y="1383368"/>
            <a:ext cx="10715714" cy="4971250"/>
          </a:xfrm>
        </p:spPr>
        <p:txBody>
          <a:bodyPr>
            <a:normAutofit lnSpcReduction="10000"/>
          </a:bodyPr>
          <a:lstStyle/>
          <a:p>
            <a:pPr marL="0" indent="0">
              <a:buNone/>
            </a:pPr>
            <a:r>
              <a:rPr lang="en-US" sz="2000" b="1" u="sng" dirty="0">
                <a:solidFill>
                  <a:srgbClr val="15B0E8"/>
                </a:solidFill>
              </a:rPr>
              <a:t>Observation #6: </a:t>
            </a:r>
          </a:p>
          <a:p>
            <a:pPr marL="0" indent="0">
              <a:buNone/>
            </a:pPr>
            <a:r>
              <a:rPr lang="en-US" sz="1800" dirty="0"/>
              <a:t>RAN2, as the leading WG for the study objectives, were tasked to determine</a:t>
            </a:r>
          </a:p>
          <a:p>
            <a:pPr lvl="1"/>
            <a:r>
              <a:rPr lang="en-US" sz="1600" i="1" dirty="0">
                <a:solidFill>
                  <a:srgbClr val="0070C0"/>
                </a:solidFill>
              </a:rPr>
              <a:t>Necessity and details of model Identification concept and procedure in the context of LCM [RAN2/RAN1]</a:t>
            </a:r>
          </a:p>
          <a:p>
            <a:pPr lvl="1"/>
            <a:r>
              <a:rPr lang="en-US" sz="1600" i="1" dirty="0">
                <a:solidFill>
                  <a:srgbClr val="0070C0"/>
                </a:solidFill>
              </a:rPr>
              <a:t>Collection of UE-sided model training data [RAN2/RAN1]</a:t>
            </a:r>
          </a:p>
          <a:p>
            <a:pPr lvl="1"/>
            <a:r>
              <a:rPr lang="en-US" sz="1600" i="1" dirty="0">
                <a:solidFill>
                  <a:srgbClr val="0070C0"/>
                </a:solidFill>
              </a:rPr>
              <a:t>Model transfer/delivery [RAN2/RAN1]</a:t>
            </a:r>
          </a:p>
          <a:p>
            <a:pPr marL="0" indent="0">
              <a:buNone/>
            </a:pPr>
            <a:r>
              <a:rPr lang="en-US" sz="1800" dirty="0"/>
              <a:t>In the development, major effort has been put on the following core part of the WI (not the SI).</a:t>
            </a:r>
          </a:p>
          <a:p>
            <a:pPr lvl="1"/>
            <a:r>
              <a:rPr lang="en-US" sz="1600" dirty="0"/>
              <a:t>LCM for both NW-side and UE-side models, for both Beam Management and Positioning use cases.</a:t>
            </a:r>
          </a:p>
          <a:p>
            <a:pPr lvl="1"/>
            <a:r>
              <a:rPr lang="en-US" sz="1600" dirty="0"/>
              <a:t>Data collection for both NW-side and UE-side model trainings.</a:t>
            </a:r>
          </a:p>
          <a:p>
            <a:pPr marL="0" indent="0">
              <a:buNone/>
            </a:pPr>
            <a:r>
              <a:rPr lang="en-US" sz="1800" dirty="0"/>
              <a:t>The main objective that has been studied was on the collection of UE-sided model training data. However, there are still many issues with the study. The following is a partial list.</a:t>
            </a:r>
          </a:p>
          <a:p>
            <a:pPr lvl="1"/>
            <a:r>
              <a:rPr lang="en-US" sz="1600" dirty="0"/>
              <a:t>RAN2 couldn’t reach consensus on the feasibility of UP solution for data collection Option 2 &amp; 3.</a:t>
            </a:r>
          </a:p>
          <a:p>
            <a:pPr lvl="1"/>
            <a:r>
              <a:rPr lang="en-US" sz="1600" dirty="0"/>
              <a:t>RAN2 cannot reach consensus on the level of MNO controllability and visibility possible via solution 1b without input from SA groups.</a:t>
            </a:r>
          </a:p>
          <a:p>
            <a:pPr lvl="1"/>
            <a:r>
              <a:rPr lang="en-US" sz="1600" dirty="0"/>
              <a:t>RAN2 has not concluded on the need for partial and no visibility option.</a:t>
            </a:r>
          </a:p>
          <a:p>
            <a:pPr marL="0" indent="0">
              <a:buNone/>
            </a:pPr>
            <a:r>
              <a:rPr lang="en-US" sz="1800" dirty="0"/>
              <a:t>In addition, RAN2 was confused by some RAN1 concepts, such as associated ID etc. </a:t>
            </a:r>
          </a:p>
          <a:p>
            <a:pPr lvl="1"/>
            <a:r>
              <a:rPr lang="en-US" sz="1600" dirty="0"/>
              <a:t>RAN2 will be working on a list of questions to be sent to RAN1 for clarification after the August meeting. Before that, it is hard to conclude that the study has been completed.</a:t>
            </a:r>
            <a:endParaRPr lang="en-US" sz="1800" dirty="0"/>
          </a:p>
        </p:txBody>
      </p:sp>
      <p:sp>
        <p:nvSpPr>
          <p:cNvPr id="4" name="Slide Number Placeholder 3">
            <a:extLst>
              <a:ext uri="{FF2B5EF4-FFF2-40B4-BE49-F238E27FC236}">
                <a16:creationId xmlns:a16="http://schemas.microsoft.com/office/drawing/2014/main" id="{3D002271-379C-F980-4A66-DFD20A208A95}"/>
              </a:ext>
            </a:extLst>
          </p:cNvPr>
          <p:cNvSpPr>
            <a:spLocks noGrp="1"/>
          </p:cNvSpPr>
          <p:nvPr>
            <p:ph type="sldNum" sz="quarter" idx="12"/>
          </p:nvPr>
        </p:nvSpPr>
        <p:spPr/>
        <p:txBody>
          <a:bodyPr/>
          <a:lstStyle/>
          <a:p>
            <a:fld id="{3B917CB5-27BD-4ECA-9D86-80D4B900A204}" type="slidenum">
              <a:rPr lang="en-US" smtClean="0"/>
              <a:t>17</a:t>
            </a:fld>
            <a:endParaRPr lang="en-US" dirty="0"/>
          </a:p>
        </p:txBody>
      </p:sp>
    </p:spTree>
    <p:extLst>
      <p:ext uri="{BB962C8B-B14F-4D97-AF65-F5344CB8AC3E}">
        <p14:creationId xmlns:p14="http://schemas.microsoft.com/office/powerpoint/2010/main" val="19125102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20CB2-2516-B109-264B-82D84935D80E}"/>
              </a:ext>
            </a:extLst>
          </p:cNvPr>
          <p:cNvSpPr>
            <a:spLocks noGrp="1"/>
          </p:cNvSpPr>
          <p:nvPr>
            <p:ph type="title"/>
          </p:nvPr>
        </p:nvSpPr>
        <p:spPr/>
        <p:txBody>
          <a:bodyPr>
            <a:normAutofit/>
          </a:bodyPr>
          <a:lstStyle/>
          <a:p>
            <a:r>
              <a:rPr lang="en-US" sz="3200" dirty="0"/>
              <a:t>Related Agreements for Other Aspects of AI/ML Model and Data: RAN1#118</a:t>
            </a:r>
          </a:p>
        </p:txBody>
      </p:sp>
      <p:sp>
        <p:nvSpPr>
          <p:cNvPr id="4" name="Slide Number Placeholder 3">
            <a:extLst>
              <a:ext uri="{FF2B5EF4-FFF2-40B4-BE49-F238E27FC236}">
                <a16:creationId xmlns:a16="http://schemas.microsoft.com/office/drawing/2014/main" id="{47E78107-4399-9122-7A4B-FD4F9471751F}"/>
              </a:ext>
            </a:extLst>
          </p:cNvPr>
          <p:cNvSpPr>
            <a:spLocks noGrp="1"/>
          </p:cNvSpPr>
          <p:nvPr>
            <p:ph type="sldNum" sz="quarter" idx="12"/>
          </p:nvPr>
        </p:nvSpPr>
        <p:spPr/>
        <p:txBody>
          <a:bodyPr/>
          <a:lstStyle/>
          <a:p>
            <a:fld id="{3B917CB5-27BD-4ECA-9D86-80D4B900A204}" type="slidenum">
              <a:rPr lang="en-US" smtClean="0"/>
              <a:t>18</a:t>
            </a:fld>
            <a:endParaRPr lang="en-US" dirty="0"/>
          </a:p>
        </p:txBody>
      </p:sp>
      <p:sp>
        <p:nvSpPr>
          <p:cNvPr id="16" name="TextBox 15">
            <a:extLst>
              <a:ext uri="{FF2B5EF4-FFF2-40B4-BE49-F238E27FC236}">
                <a16:creationId xmlns:a16="http://schemas.microsoft.com/office/drawing/2014/main" id="{94E04D5C-2F5C-54D5-CA5C-A42A8CA4C001}"/>
              </a:ext>
            </a:extLst>
          </p:cNvPr>
          <p:cNvSpPr txBox="1"/>
          <p:nvPr/>
        </p:nvSpPr>
        <p:spPr>
          <a:xfrm>
            <a:off x="1023258" y="1914689"/>
            <a:ext cx="9786256" cy="1364476"/>
          </a:xfrm>
          <a:prstGeom prst="rect">
            <a:avLst/>
          </a:prstGeom>
          <a:noFill/>
        </p:spPr>
        <p:txBody>
          <a:bodyPr wrap="square" rtlCol="0">
            <a:spAutoFit/>
          </a:bodyPr>
          <a:lstStyle/>
          <a:p>
            <a:pPr marL="0" marR="0">
              <a:lnSpc>
                <a:spcPct val="150000"/>
              </a:lnSpc>
              <a:spcBef>
                <a:spcPts val="0"/>
              </a:spcBef>
              <a:spcAft>
                <a:spcPts val="600"/>
              </a:spcAft>
            </a:pPr>
            <a:r>
              <a:rPr lang="en-GB" b="1" dirty="0">
                <a:effectLst/>
                <a:highlight>
                  <a:srgbClr val="00FF00"/>
                </a:highlight>
                <a:ea typeface="DengXian" panose="02010600030101010101" pitchFamily="2" charset="-122"/>
                <a:cs typeface="Times New Roman" panose="02020603050405020304" pitchFamily="18" charset="0"/>
              </a:rPr>
              <a:t>Agreement</a:t>
            </a:r>
            <a:endParaRPr lang="en-US" b="1" dirty="0">
              <a:effectLst/>
              <a:ea typeface="Batang" panose="02030600000101010101" pitchFamily="18" charset="-127"/>
              <a:cs typeface="Times New Roman" panose="02020603050405020304" pitchFamily="18" charset="0"/>
            </a:endParaRPr>
          </a:p>
          <a:p>
            <a:pPr marL="0" marR="0">
              <a:lnSpc>
                <a:spcPct val="150000"/>
              </a:lnSpc>
              <a:spcBef>
                <a:spcPts val="0"/>
              </a:spcBef>
              <a:spcAft>
                <a:spcPts val="600"/>
              </a:spcAft>
            </a:pPr>
            <a:r>
              <a:rPr lang="en-GB" dirty="0">
                <a:solidFill>
                  <a:srgbClr val="0070C0"/>
                </a:solidFill>
                <a:effectLst/>
                <a:ea typeface="Batang" panose="02030600000101010101" pitchFamily="18" charset="-127"/>
                <a:cs typeface="Times New Roman" panose="02020603050405020304" pitchFamily="18" charset="0"/>
              </a:rPr>
              <a:t>RAN1 is recommending </a:t>
            </a:r>
            <a:r>
              <a:rPr lang="en-GB" u="sng" dirty="0">
                <a:solidFill>
                  <a:srgbClr val="0070C0"/>
                </a:solidFill>
                <a:effectLst/>
                <a:highlight>
                  <a:srgbClr val="FFFF00"/>
                </a:highlight>
                <a:ea typeface="Batang" panose="02030600000101010101" pitchFamily="18" charset="-127"/>
                <a:cs typeface="Times New Roman" panose="02020603050405020304" pitchFamily="18" charset="0"/>
              </a:rPr>
              <a:t>extending the study of the </a:t>
            </a:r>
            <a:r>
              <a:rPr lang="en-GB" u="sng" dirty="0">
                <a:solidFill>
                  <a:srgbClr val="0070C0"/>
                </a:solidFill>
                <a:effectLst/>
                <a:highlight>
                  <a:srgbClr val="FFFF00"/>
                </a:highlight>
                <a:ea typeface="DengXian" panose="02010600030101010101" pitchFamily="2" charset="-122"/>
                <a:cs typeface="Times New Roman" panose="02020603050405020304" pitchFamily="18" charset="0"/>
              </a:rPr>
              <a:t>Model identification, and Model transfer/Model delivery</a:t>
            </a:r>
            <a:r>
              <a:rPr lang="en-GB" dirty="0">
                <a:solidFill>
                  <a:srgbClr val="0070C0"/>
                </a:solidFill>
                <a:effectLst/>
                <a:ea typeface="DengXian" panose="02010600030101010101" pitchFamily="2" charset="-122"/>
                <a:cs typeface="Times New Roman" panose="02020603050405020304" pitchFamily="18" charset="0"/>
              </a:rPr>
              <a:t> based on RAN1 understanding the study is not completed.</a:t>
            </a:r>
            <a:endParaRPr lang="en-US" dirty="0">
              <a:effectLst/>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40205577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20CB2-2516-B109-264B-82D84935D80E}"/>
              </a:ext>
            </a:extLst>
          </p:cNvPr>
          <p:cNvSpPr>
            <a:spLocks noGrp="1"/>
          </p:cNvSpPr>
          <p:nvPr>
            <p:ph type="title"/>
          </p:nvPr>
        </p:nvSpPr>
        <p:spPr/>
        <p:txBody>
          <a:bodyPr>
            <a:normAutofit/>
          </a:bodyPr>
          <a:lstStyle/>
          <a:p>
            <a:r>
              <a:rPr lang="en-US" sz="3200" dirty="0"/>
              <a:t>Related Agreements for CSI Compression: RAN1#118</a:t>
            </a:r>
          </a:p>
        </p:txBody>
      </p:sp>
      <p:sp>
        <p:nvSpPr>
          <p:cNvPr id="4" name="Slide Number Placeholder 3">
            <a:extLst>
              <a:ext uri="{FF2B5EF4-FFF2-40B4-BE49-F238E27FC236}">
                <a16:creationId xmlns:a16="http://schemas.microsoft.com/office/drawing/2014/main" id="{47E78107-4399-9122-7A4B-FD4F9471751F}"/>
              </a:ext>
            </a:extLst>
          </p:cNvPr>
          <p:cNvSpPr>
            <a:spLocks noGrp="1"/>
          </p:cNvSpPr>
          <p:nvPr>
            <p:ph type="sldNum" sz="quarter" idx="12"/>
          </p:nvPr>
        </p:nvSpPr>
        <p:spPr/>
        <p:txBody>
          <a:bodyPr/>
          <a:lstStyle/>
          <a:p>
            <a:fld id="{3B917CB5-27BD-4ECA-9D86-80D4B900A204}" type="slidenum">
              <a:rPr lang="en-US" smtClean="0"/>
              <a:t>19</a:t>
            </a:fld>
            <a:endParaRPr lang="en-US" dirty="0"/>
          </a:p>
        </p:txBody>
      </p:sp>
      <p:grpSp>
        <p:nvGrpSpPr>
          <p:cNvPr id="15" name="Group 14">
            <a:extLst>
              <a:ext uri="{FF2B5EF4-FFF2-40B4-BE49-F238E27FC236}">
                <a16:creationId xmlns:a16="http://schemas.microsoft.com/office/drawing/2014/main" id="{DEBBFFE6-F96A-9DA4-C2C0-EE35D4458EDD}"/>
              </a:ext>
            </a:extLst>
          </p:cNvPr>
          <p:cNvGrpSpPr/>
          <p:nvPr/>
        </p:nvGrpSpPr>
        <p:grpSpPr>
          <a:xfrm>
            <a:off x="1328058" y="2394605"/>
            <a:ext cx="9350828" cy="2333230"/>
            <a:chOff x="1284515" y="1673265"/>
            <a:chExt cx="9350828" cy="2333230"/>
          </a:xfrm>
        </p:grpSpPr>
        <p:sp>
          <p:nvSpPr>
            <p:cNvPr id="10" name="Rectangle 9">
              <a:extLst>
                <a:ext uri="{FF2B5EF4-FFF2-40B4-BE49-F238E27FC236}">
                  <a16:creationId xmlns:a16="http://schemas.microsoft.com/office/drawing/2014/main" id="{927728C3-1913-84D3-94D0-6CB064FE7AD6}"/>
                </a:ext>
              </a:extLst>
            </p:cNvPr>
            <p:cNvSpPr/>
            <p:nvPr/>
          </p:nvSpPr>
          <p:spPr>
            <a:xfrm>
              <a:off x="1284515" y="1698171"/>
              <a:ext cx="9350828" cy="2308324"/>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BDBFAF16-8D43-8CDF-D681-04683F8BC65C}"/>
                </a:ext>
              </a:extLst>
            </p:cNvPr>
            <p:cNvSpPr txBox="1"/>
            <p:nvPr/>
          </p:nvSpPr>
          <p:spPr>
            <a:xfrm>
              <a:off x="1420586" y="1673265"/>
              <a:ext cx="9078686" cy="2308324"/>
            </a:xfrm>
            <a:prstGeom prst="rect">
              <a:avLst/>
            </a:prstGeom>
            <a:noFill/>
          </p:spPr>
          <p:txBody>
            <a:bodyPr wrap="square">
              <a:spAutoFit/>
            </a:bodyPr>
            <a:lstStyle/>
            <a:p>
              <a:pPr marL="742950" marR="0" lvl="1" indent="-285750" fontAlgn="base" hangingPunct="0">
                <a:spcBef>
                  <a:spcPts val="0"/>
                </a:spcBef>
                <a:spcAft>
                  <a:spcPts val="0"/>
                </a:spcAft>
                <a:buFont typeface="Courier New" panose="02070309020205020404" pitchFamily="49" charset="0"/>
                <a:buChar char="o"/>
              </a:pPr>
              <a:r>
                <a:rPr lang="en-GB" sz="1600" dirty="0">
                  <a:effectLst/>
                  <a:ea typeface="Batang" panose="02030600000101010101" pitchFamily="18" charset="-127"/>
                  <a:cs typeface="Times New Roman" panose="02020603050405020304" pitchFamily="18" charset="0"/>
                </a:rPr>
                <a:t>For CSI compression (two-sided model), further study ways to:</a:t>
              </a:r>
              <a:endParaRPr lang="en-US" sz="1600" dirty="0">
                <a:effectLst/>
                <a:ea typeface="Batang" panose="02030600000101010101" pitchFamily="18" charset="-127"/>
                <a:cs typeface="Times New Roman" panose="02020603050405020304" pitchFamily="18" charset="0"/>
              </a:endParaRPr>
            </a:p>
            <a:p>
              <a:pPr marL="1143000" marR="0" lvl="2" indent="-228600" fontAlgn="base" hangingPunct="0">
                <a:spcBef>
                  <a:spcPts val="0"/>
                </a:spcBef>
                <a:spcAft>
                  <a:spcPts val="0"/>
                </a:spcAft>
                <a:buFont typeface="Wingdings" panose="05000000000000000000" pitchFamily="2" charset="2"/>
                <a:buChar char=""/>
              </a:pPr>
              <a:r>
                <a:rPr lang="en-GB" sz="1600" dirty="0">
                  <a:effectLst/>
                  <a:ea typeface="Batang" panose="02030600000101010101" pitchFamily="18" charset="-127"/>
                  <a:cs typeface="Times New Roman" panose="02020603050405020304" pitchFamily="18" charset="0"/>
                </a:rPr>
                <a:t>Improve trade-off between performance and complexity/overhead</a:t>
              </a:r>
              <a:endParaRPr lang="en-US" sz="1600" dirty="0">
                <a:effectLst/>
                <a:ea typeface="Batang" panose="02030600000101010101" pitchFamily="18" charset="-127"/>
                <a:cs typeface="Times New Roman" panose="02020603050405020304" pitchFamily="18" charset="0"/>
              </a:endParaRPr>
            </a:p>
            <a:p>
              <a:pPr marL="1600200" marR="0" lvl="3" indent="-228600" fontAlgn="base" hangingPunct="0">
                <a:spcBef>
                  <a:spcPts val="0"/>
                </a:spcBef>
                <a:spcAft>
                  <a:spcPts val="0"/>
                </a:spcAft>
                <a:buFont typeface="Symbol" panose="05050102010706020507" pitchFamily="18" charset="2"/>
                <a:buChar char=""/>
              </a:pPr>
              <a:r>
                <a:rPr lang="en-GB" sz="1600" dirty="0">
                  <a:effectLst/>
                  <a:ea typeface="Batang" panose="02030600000101010101" pitchFamily="18" charset="-127"/>
                  <a:cs typeface="Times New Roman" panose="02020603050405020304" pitchFamily="18" charset="0"/>
                </a:rPr>
                <a:t>e.g., considering extending the spatial/frequency compression to spatial/temporal/frequency compression, cell/site specific models, CSI compression plus prediction (compared to Rel-18 non-AI/ML based approach), etc.</a:t>
              </a:r>
              <a:endParaRPr lang="en-US" sz="1600" dirty="0">
                <a:effectLst/>
                <a:ea typeface="Batang" panose="02030600000101010101" pitchFamily="18" charset="-127"/>
                <a:cs typeface="Times New Roman" panose="02020603050405020304" pitchFamily="18" charset="0"/>
              </a:endParaRPr>
            </a:p>
            <a:p>
              <a:pPr marL="1143000" marR="0" lvl="2" indent="-228600" fontAlgn="base" hangingPunct="0">
                <a:spcBef>
                  <a:spcPts val="0"/>
                </a:spcBef>
                <a:spcAft>
                  <a:spcPts val="0"/>
                </a:spcAft>
                <a:buFont typeface="Wingdings" panose="05000000000000000000" pitchFamily="2" charset="2"/>
                <a:buChar char=""/>
              </a:pPr>
              <a:r>
                <a:rPr lang="en-GB" sz="1600" dirty="0">
                  <a:effectLst/>
                  <a:ea typeface="Batang" panose="02030600000101010101" pitchFamily="18" charset="-127"/>
                  <a:cs typeface="Times New Roman" panose="02020603050405020304" pitchFamily="18" charset="0"/>
                </a:rPr>
                <a:t>Alleviate/resolve issues related to inter-vendor training collaboration.</a:t>
              </a:r>
              <a:endParaRPr lang="en-US" sz="1600" dirty="0">
                <a:effectLst/>
                <a:ea typeface="Batang" panose="02030600000101010101" pitchFamily="18" charset="-127"/>
                <a:cs typeface="Times New Roman" panose="02020603050405020304" pitchFamily="18" charset="0"/>
              </a:endParaRPr>
            </a:p>
            <a:p>
              <a:r>
                <a:rPr lang="en-GB" sz="1600" dirty="0">
                  <a:effectLst/>
                  <a:ea typeface="Batang" panose="02030600000101010101" pitchFamily="18" charset="-127"/>
                  <a:cs typeface="Times New Roman" panose="02020603050405020304" pitchFamily="18" charset="0"/>
                </a:rPr>
                <a:t>while addressing other aspects requiring further study/conclusion as captured in the conclusions section of the TR 38.843. </a:t>
              </a:r>
              <a:endParaRPr lang="en-US" sz="1600" dirty="0"/>
            </a:p>
          </p:txBody>
        </p:sp>
      </p:grpSp>
      <p:sp>
        <p:nvSpPr>
          <p:cNvPr id="16" name="TextBox 15">
            <a:extLst>
              <a:ext uri="{FF2B5EF4-FFF2-40B4-BE49-F238E27FC236}">
                <a16:creationId xmlns:a16="http://schemas.microsoft.com/office/drawing/2014/main" id="{94E04D5C-2F5C-54D5-CA5C-A42A8CA4C001}"/>
              </a:ext>
            </a:extLst>
          </p:cNvPr>
          <p:cNvSpPr txBox="1"/>
          <p:nvPr/>
        </p:nvSpPr>
        <p:spPr>
          <a:xfrm>
            <a:off x="1001486" y="1555460"/>
            <a:ext cx="3799438" cy="707886"/>
          </a:xfrm>
          <a:prstGeom prst="rect">
            <a:avLst/>
          </a:prstGeom>
          <a:noFill/>
        </p:spPr>
        <p:txBody>
          <a:bodyPr wrap="none" rtlCol="0">
            <a:spAutoFit/>
          </a:bodyPr>
          <a:lstStyle/>
          <a:p>
            <a:pPr marL="0" marR="0">
              <a:lnSpc>
                <a:spcPct val="150000"/>
              </a:lnSpc>
              <a:spcBef>
                <a:spcPts val="600"/>
              </a:spcBef>
              <a:spcAft>
                <a:spcPts val="0"/>
              </a:spcAft>
            </a:pPr>
            <a:r>
              <a:rPr lang="en-GB" sz="1600" b="1" dirty="0">
                <a:effectLst/>
                <a:highlight>
                  <a:srgbClr val="00FF00"/>
                </a:highlight>
                <a:ea typeface="DengXian" panose="02010600030101010101" pitchFamily="2" charset="-122"/>
                <a:cs typeface="Times New Roman" panose="02020603050405020304" pitchFamily="18" charset="0"/>
              </a:rPr>
              <a:t>Agreement</a:t>
            </a:r>
            <a:endParaRPr lang="en-US" sz="1600" b="1" dirty="0">
              <a:effectLst/>
              <a:ea typeface="Batang" panose="02030600000101010101" pitchFamily="18" charset="-127"/>
              <a:cs typeface="Times New Roman" panose="02020603050405020304" pitchFamily="18" charset="0"/>
            </a:endParaRPr>
          </a:p>
          <a:p>
            <a:pPr marL="0" marR="0">
              <a:spcBef>
                <a:spcPts val="0"/>
              </a:spcBef>
              <a:spcAft>
                <a:spcPts val="0"/>
              </a:spcAft>
            </a:pPr>
            <a:r>
              <a:rPr lang="en-GB" sz="1600" dirty="0">
                <a:effectLst/>
                <a:ea typeface="Batang" panose="02030600000101010101" pitchFamily="18" charset="-127"/>
                <a:cs typeface="Times New Roman" panose="02020603050405020304" pitchFamily="18" charset="0"/>
              </a:rPr>
              <a:t>According to the Rel-19 study objective,</a:t>
            </a:r>
            <a:endParaRPr lang="en-US" sz="1600" dirty="0">
              <a:effectLst/>
              <a:ea typeface="Batang" panose="02030600000101010101" pitchFamily="18" charset="-127"/>
              <a:cs typeface="Times New Roman" panose="02020603050405020304" pitchFamily="18" charset="0"/>
            </a:endParaRPr>
          </a:p>
        </p:txBody>
      </p:sp>
      <p:sp>
        <p:nvSpPr>
          <p:cNvPr id="17" name="TextBox 16">
            <a:extLst>
              <a:ext uri="{FF2B5EF4-FFF2-40B4-BE49-F238E27FC236}">
                <a16:creationId xmlns:a16="http://schemas.microsoft.com/office/drawing/2014/main" id="{A9D48A8D-79DF-AB6C-11B1-6DB855ED56F5}"/>
              </a:ext>
            </a:extLst>
          </p:cNvPr>
          <p:cNvSpPr txBox="1"/>
          <p:nvPr/>
        </p:nvSpPr>
        <p:spPr>
          <a:xfrm>
            <a:off x="1153886" y="4821174"/>
            <a:ext cx="9525000" cy="646331"/>
          </a:xfrm>
          <a:prstGeom prst="rect">
            <a:avLst/>
          </a:prstGeom>
          <a:noFill/>
        </p:spPr>
        <p:txBody>
          <a:bodyPr wrap="square" rtlCol="0">
            <a:spAutoFit/>
          </a:bodyPr>
          <a:lstStyle/>
          <a:p>
            <a:pPr marL="0" marR="0">
              <a:spcBef>
                <a:spcPts val="0"/>
              </a:spcBef>
              <a:spcAft>
                <a:spcPts val="0"/>
              </a:spcAft>
            </a:pPr>
            <a:r>
              <a:rPr lang="en-GB" sz="1800" i="1" dirty="0">
                <a:solidFill>
                  <a:srgbClr val="0070C0"/>
                </a:solidFill>
                <a:effectLst/>
                <a:highlight>
                  <a:srgbClr val="FFFF00"/>
                </a:highlight>
                <a:ea typeface="Batang" panose="02030600000101010101" pitchFamily="18" charset="-127"/>
                <a:cs typeface="Times New Roman" panose="02020603050405020304" pitchFamily="18" charset="0"/>
              </a:rPr>
              <a:t>RAN1 is recommending </a:t>
            </a:r>
            <a:r>
              <a:rPr lang="en-GB" sz="1800" i="1" u="sng" dirty="0">
                <a:solidFill>
                  <a:srgbClr val="0070C0"/>
                </a:solidFill>
                <a:effectLst/>
                <a:highlight>
                  <a:srgbClr val="FFFF00"/>
                </a:highlight>
                <a:ea typeface="Batang" panose="02030600000101010101" pitchFamily="18" charset="-127"/>
                <a:cs typeface="Times New Roman" panose="02020603050405020304" pitchFamily="18" charset="0"/>
              </a:rPr>
              <a:t>extending the study of the AI/ML CSI compression </a:t>
            </a:r>
            <a:r>
              <a:rPr lang="en-GB" sz="1800" i="1" dirty="0">
                <a:solidFill>
                  <a:srgbClr val="0070C0"/>
                </a:solidFill>
                <a:effectLst/>
                <a:highlight>
                  <a:srgbClr val="FFFF00"/>
                </a:highlight>
                <a:ea typeface="DengXian" panose="02010600030101010101" pitchFamily="2" charset="-122"/>
                <a:cs typeface="Times New Roman" panose="02020603050405020304" pitchFamily="18" charset="0"/>
              </a:rPr>
              <a:t>based on RAN1 understanding the study on CSI compression is not completed.</a:t>
            </a:r>
            <a:endParaRPr lang="en-US" sz="1800" i="1" dirty="0">
              <a:effectLst/>
              <a:highlight>
                <a:srgbClr val="FFFF00"/>
              </a:highlight>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4900395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a:extLst>
              <a:ext uri="{FF2B5EF4-FFF2-40B4-BE49-F238E27FC236}">
                <a16:creationId xmlns:a16="http://schemas.microsoft.com/office/drawing/2014/main" id="{90B716ED-396A-4182-A574-A585F3CFE310}"/>
              </a:ext>
            </a:extLst>
          </p:cNvPr>
          <p:cNvSpPr>
            <a:spLocks noGrp="1"/>
          </p:cNvSpPr>
          <p:nvPr>
            <p:ph type="subTitle" idx="1"/>
          </p:nvPr>
        </p:nvSpPr>
        <p:spPr>
          <a:xfrm>
            <a:off x="718659" y="587873"/>
            <a:ext cx="10736446" cy="862434"/>
          </a:xfrm>
        </p:spPr>
        <p:txBody>
          <a:bodyPr anchor="ctr">
            <a:normAutofit/>
          </a:bodyPr>
          <a:lstStyle/>
          <a:p>
            <a:r>
              <a:rPr lang="en-US" altLang="zh-CN" sz="4000" b="1" dirty="0">
                <a:solidFill>
                  <a:srgbClr val="C00000"/>
                </a:solidFill>
                <a:latin typeface="+mn-lt"/>
              </a:rPr>
              <a:t>Contents</a:t>
            </a:r>
            <a:endParaRPr lang="zh-CN" altLang="en-US" sz="4000" b="1" dirty="0">
              <a:solidFill>
                <a:srgbClr val="C00000"/>
              </a:solidFill>
              <a:latin typeface="+mn-lt"/>
            </a:endParaRPr>
          </a:p>
        </p:txBody>
      </p:sp>
      <p:sp>
        <p:nvSpPr>
          <p:cNvPr id="5" name="Content Placeholder 2">
            <a:extLst>
              <a:ext uri="{FF2B5EF4-FFF2-40B4-BE49-F238E27FC236}">
                <a16:creationId xmlns:a16="http://schemas.microsoft.com/office/drawing/2014/main" id="{69DDE997-C3F2-4D11-8C47-C826D97BDC6B}"/>
              </a:ext>
            </a:extLst>
          </p:cNvPr>
          <p:cNvSpPr>
            <a:spLocks noGrp="1"/>
          </p:cNvSpPr>
          <p:nvPr>
            <p:ph idx="12"/>
          </p:nvPr>
        </p:nvSpPr>
        <p:spPr>
          <a:xfrm>
            <a:off x="725739" y="1450307"/>
            <a:ext cx="10729366" cy="4688628"/>
          </a:xfrm>
        </p:spPr>
        <p:txBody>
          <a:bodyPr>
            <a:normAutofit/>
          </a:bodyPr>
          <a:lstStyle/>
          <a:p>
            <a:pPr marL="0" indent="-359856" defTabSz="914034">
              <a:lnSpc>
                <a:spcPct val="200000"/>
              </a:lnSpc>
              <a:spcBef>
                <a:spcPts val="0"/>
              </a:spcBef>
              <a:spcAft>
                <a:spcPts val="0"/>
              </a:spcAft>
              <a:buClrTx/>
              <a:buFont typeface="Wingdings" panose="05000000000000000000" pitchFamily="2" charset="2"/>
              <a:buChar char="q"/>
              <a:tabLst/>
              <a:defRPr/>
            </a:pPr>
            <a:r>
              <a:rPr lang="en-US" altLang="zh-CN" sz="2000" b="1" dirty="0">
                <a:solidFill>
                  <a:srgbClr val="1D1D1A"/>
                </a:solidFill>
                <a:latin typeface="+mn-lt"/>
                <a:cs typeface="Arial"/>
              </a:rPr>
              <a:t>Checkpoint for Rel-19 AI/ML for Air Interface</a:t>
            </a:r>
          </a:p>
          <a:p>
            <a:pPr marL="918453" lvl="2" indent="-359856" defTabSz="914034">
              <a:lnSpc>
                <a:spcPct val="110000"/>
              </a:lnSpc>
              <a:spcBef>
                <a:spcPts val="0"/>
              </a:spcBef>
              <a:buClrTx/>
              <a:buFont typeface="Wingdings" panose="05000000000000000000" pitchFamily="2" charset="2"/>
              <a:buChar char="Ø"/>
              <a:tabLst/>
              <a:defRPr/>
            </a:pPr>
            <a:r>
              <a:rPr lang="en-US" altLang="zh-CN" sz="2000" b="1" dirty="0">
                <a:solidFill>
                  <a:srgbClr val="1D1D1A"/>
                </a:solidFill>
                <a:latin typeface="+mn-lt"/>
                <a:cs typeface="Arial"/>
              </a:rPr>
              <a:t>Study Objectives</a:t>
            </a:r>
          </a:p>
          <a:p>
            <a:pPr marL="918453" lvl="2" indent="-359856" defTabSz="914034">
              <a:lnSpc>
                <a:spcPct val="110000"/>
              </a:lnSpc>
              <a:spcBef>
                <a:spcPts val="0"/>
              </a:spcBef>
              <a:spcAft>
                <a:spcPts val="0"/>
              </a:spcAft>
              <a:buClrTx/>
              <a:buFont typeface="Wingdings" panose="05000000000000000000" pitchFamily="2" charset="2"/>
              <a:buChar char="Ø"/>
              <a:tabLst/>
              <a:defRPr/>
            </a:pPr>
            <a:r>
              <a:rPr lang="en-US" altLang="zh-CN" sz="2000" b="1" dirty="0">
                <a:solidFill>
                  <a:srgbClr val="1D1D1A"/>
                </a:solidFill>
                <a:latin typeface="+mn-lt"/>
                <a:cs typeface="Arial"/>
              </a:rPr>
              <a:t>Key Factors to Consider</a:t>
            </a:r>
          </a:p>
          <a:p>
            <a:pPr marL="0" indent="-359856" defTabSz="914034">
              <a:lnSpc>
                <a:spcPct val="200000"/>
              </a:lnSpc>
              <a:spcBef>
                <a:spcPts val="0"/>
              </a:spcBef>
              <a:spcAft>
                <a:spcPts val="0"/>
              </a:spcAft>
              <a:buClrTx/>
              <a:buFont typeface="Wingdings" panose="05000000000000000000" pitchFamily="2" charset="2"/>
              <a:buChar char="q"/>
              <a:tabLst/>
              <a:defRPr/>
            </a:pPr>
            <a:r>
              <a:rPr lang="en-US" altLang="zh-CN" sz="2000" b="1" dirty="0">
                <a:solidFill>
                  <a:srgbClr val="1D1D1A"/>
                </a:solidFill>
                <a:latin typeface="+mn-lt"/>
                <a:cs typeface="Arial"/>
              </a:rPr>
              <a:t>Continued work of Rel-19: focused areas </a:t>
            </a:r>
          </a:p>
          <a:p>
            <a:pPr marL="0" indent="-359856" defTabSz="914034">
              <a:lnSpc>
                <a:spcPct val="200000"/>
              </a:lnSpc>
              <a:spcBef>
                <a:spcPts val="0"/>
              </a:spcBef>
              <a:spcAft>
                <a:spcPts val="0"/>
              </a:spcAft>
              <a:buClrTx/>
              <a:buFont typeface="Wingdings" panose="05000000000000000000" pitchFamily="2" charset="2"/>
              <a:buChar char="q"/>
              <a:tabLst/>
              <a:defRPr/>
            </a:pPr>
            <a:r>
              <a:rPr lang="en-US" altLang="zh-CN" sz="2000" b="1" dirty="0">
                <a:solidFill>
                  <a:srgbClr val="1D1D1A"/>
                </a:solidFill>
                <a:latin typeface="+mn-lt"/>
                <a:cs typeface="Arial"/>
              </a:rPr>
              <a:t>Proposal of AI/ML for Air-Interface for Rel-19</a:t>
            </a:r>
          </a:p>
          <a:p>
            <a:pPr marL="0" indent="-359856" defTabSz="914034">
              <a:lnSpc>
                <a:spcPct val="200000"/>
              </a:lnSpc>
              <a:spcBef>
                <a:spcPts val="0"/>
              </a:spcBef>
              <a:spcAft>
                <a:spcPts val="0"/>
              </a:spcAft>
              <a:buClrTx/>
              <a:buFont typeface="Wingdings" panose="05000000000000000000" pitchFamily="2" charset="2"/>
              <a:buChar char="q"/>
              <a:tabLst/>
              <a:defRPr/>
            </a:pPr>
            <a:r>
              <a:rPr lang="en-US" altLang="zh-CN" sz="2000" b="1" dirty="0">
                <a:solidFill>
                  <a:srgbClr val="1D1D1A"/>
                </a:solidFill>
                <a:latin typeface="+mn-lt"/>
                <a:cs typeface="Arial"/>
              </a:rPr>
              <a:t>Appendix</a:t>
            </a:r>
          </a:p>
          <a:p>
            <a:pPr marL="918453" lvl="2" indent="-359856" defTabSz="914034">
              <a:lnSpc>
                <a:spcPct val="110000"/>
              </a:lnSpc>
              <a:spcBef>
                <a:spcPts val="0"/>
              </a:spcBef>
              <a:buClrTx/>
              <a:buFont typeface="Wingdings" panose="05000000000000000000" pitchFamily="2" charset="2"/>
              <a:buChar char="Ø"/>
              <a:tabLst/>
              <a:defRPr/>
            </a:pPr>
            <a:r>
              <a:rPr lang="en-US" altLang="zh-CN" sz="2000" b="1" dirty="0">
                <a:solidFill>
                  <a:srgbClr val="1D1D1A"/>
                </a:solidFill>
                <a:latin typeface="+mn-lt"/>
                <a:cs typeface="Arial"/>
              </a:rPr>
              <a:t>Major remaining issues</a:t>
            </a:r>
          </a:p>
          <a:p>
            <a:pPr marL="918453" lvl="2" indent="-359856" defTabSz="914034">
              <a:lnSpc>
                <a:spcPct val="110000"/>
              </a:lnSpc>
              <a:spcBef>
                <a:spcPts val="0"/>
              </a:spcBef>
              <a:buClrTx/>
              <a:buFont typeface="Wingdings" panose="05000000000000000000" pitchFamily="2" charset="2"/>
              <a:buChar char="Ø"/>
              <a:tabLst/>
              <a:defRPr/>
            </a:pPr>
            <a:r>
              <a:rPr lang="en-US" altLang="zh-CN" sz="2000" b="1" dirty="0">
                <a:solidFill>
                  <a:srgbClr val="1D1D1A"/>
                </a:solidFill>
                <a:latin typeface="+mn-lt"/>
                <a:cs typeface="Arial"/>
              </a:rPr>
              <a:t>Summary of Rel-19 observations related to further study topics</a:t>
            </a:r>
          </a:p>
        </p:txBody>
      </p:sp>
    </p:spTree>
    <p:extLst>
      <p:ext uri="{BB962C8B-B14F-4D97-AF65-F5344CB8AC3E}">
        <p14:creationId xmlns:p14="http://schemas.microsoft.com/office/powerpoint/2010/main" val="37301746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0038C4-B89D-16B6-BCCC-BF56AB8A332C}"/>
              </a:ext>
            </a:extLst>
          </p:cNvPr>
          <p:cNvSpPr>
            <a:spLocks noGrp="1"/>
          </p:cNvSpPr>
          <p:nvPr>
            <p:ph type="title"/>
          </p:nvPr>
        </p:nvSpPr>
        <p:spPr/>
        <p:txBody>
          <a:bodyPr>
            <a:normAutofit/>
          </a:bodyPr>
          <a:lstStyle/>
          <a:p>
            <a:r>
              <a:rPr lang="en-US" sz="3200" dirty="0"/>
              <a:t>Related Agreements for CSI Compression: RAN1#118</a:t>
            </a:r>
          </a:p>
        </p:txBody>
      </p:sp>
      <p:sp>
        <p:nvSpPr>
          <p:cNvPr id="3" name="Content Placeholder 2">
            <a:extLst>
              <a:ext uri="{FF2B5EF4-FFF2-40B4-BE49-F238E27FC236}">
                <a16:creationId xmlns:a16="http://schemas.microsoft.com/office/drawing/2014/main" id="{E08C6924-E1CA-7F16-A09B-419C8472E252}"/>
              </a:ext>
            </a:extLst>
          </p:cNvPr>
          <p:cNvSpPr>
            <a:spLocks noGrp="1"/>
          </p:cNvSpPr>
          <p:nvPr>
            <p:ph idx="1"/>
          </p:nvPr>
        </p:nvSpPr>
        <p:spPr>
          <a:xfrm>
            <a:off x="838200" y="1499286"/>
            <a:ext cx="11353800" cy="5260743"/>
          </a:xfrm>
        </p:spPr>
        <p:txBody>
          <a:bodyPr>
            <a:noAutofit/>
          </a:bodyPr>
          <a:lstStyle/>
          <a:p>
            <a:pPr marL="0" marR="0" indent="0">
              <a:spcBef>
                <a:spcPts val="0"/>
              </a:spcBef>
              <a:spcAft>
                <a:spcPts val="0"/>
              </a:spcAft>
              <a:buNone/>
            </a:pPr>
            <a:r>
              <a:rPr lang="en-GB" sz="1100" dirty="0">
                <a:effectLst/>
                <a:highlight>
                  <a:srgbClr val="00FF00"/>
                </a:highlight>
                <a:ea typeface="DengXian" panose="02010600030101010101" pitchFamily="2" charset="-122"/>
                <a:cs typeface="Times New Roman" panose="02020603050405020304" pitchFamily="18" charset="0"/>
              </a:rPr>
              <a:t>Agreement</a:t>
            </a:r>
            <a:endParaRPr lang="en-US" sz="1100" dirty="0">
              <a:effectLst/>
              <a:ea typeface="Batang" panose="02030600000101010101" pitchFamily="18" charset="-127"/>
              <a:cs typeface="Times New Roman" panose="02020603050405020304" pitchFamily="18" charset="0"/>
            </a:endParaRPr>
          </a:p>
          <a:p>
            <a:pPr marL="0" marR="0" indent="0">
              <a:spcBef>
                <a:spcPts val="0"/>
              </a:spcBef>
              <a:spcAft>
                <a:spcPts val="0"/>
              </a:spcAft>
              <a:buNone/>
            </a:pPr>
            <a:r>
              <a:rPr lang="en-GB" sz="1100" b="1" i="1" dirty="0">
                <a:solidFill>
                  <a:srgbClr val="0070C0"/>
                </a:solidFill>
                <a:effectLst/>
                <a:highlight>
                  <a:srgbClr val="FFFF00"/>
                </a:highlight>
                <a:ea typeface="Batang" panose="02030600000101010101" pitchFamily="18" charset="-127"/>
                <a:cs typeface="Times New Roman" panose="02020603050405020304" pitchFamily="18" charset="0"/>
              </a:rPr>
              <a:t>Continue the study of </a:t>
            </a:r>
            <a:r>
              <a:rPr lang="en-GB" sz="1100" b="1" i="1" dirty="0">
                <a:solidFill>
                  <a:srgbClr val="0070C0"/>
                </a:solidFill>
                <a:effectLst/>
                <a:highlight>
                  <a:srgbClr val="FFFF00"/>
                </a:highlight>
                <a:ea typeface="DengXian" panose="02010600030101010101" pitchFamily="2" charset="-122"/>
                <a:cs typeface="Times New Roman" panose="02020603050405020304" pitchFamily="18" charset="0"/>
              </a:rPr>
              <a:t>following</a:t>
            </a:r>
            <a:r>
              <a:rPr lang="en-GB" sz="1100" b="1" i="1" dirty="0">
                <a:solidFill>
                  <a:srgbClr val="0070C0"/>
                </a:solidFill>
                <a:effectLst/>
                <a:highlight>
                  <a:srgbClr val="FFFF00"/>
                </a:highlight>
                <a:ea typeface="Batang" panose="02030600000101010101" pitchFamily="18" charset="-127"/>
                <a:cs typeface="Times New Roman" panose="02020603050405020304" pitchFamily="18" charset="0"/>
              </a:rPr>
              <a:t> directions</a:t>
            </a:r>
            <a:r>
              <a:rPr lang="en-GB" sz="1100" i="1" dirty="0">
                <a:solidFill>
                  <a:srgbClr val="0070C0"/>
                </a:solidFill>
                <a:effectLst/>
                <a:highlight>
                  <a:srgbClr val="FFFF00"/>
                </a:highlight>
                <a:ea typeface="Batang" panose="02030600000101010101" pitchFamily="18" charset="-127"/>
                <a:cs typeface="Times New Roman" panose="02020603050405020304" pitchFamily="18" charset="0"/>
              </a:rPr>
              <a:t> </a:t>
            </a:r>
            <a:r>
              <a:rPr lang="en-GB" sz="1100" i="1" dirty="0">
                <a:solidFill>
                  <a:srgbClr val="0070C0"/>
                </a:solidFill>
                <a:effectLst/>
                <a:ea typeface="Batang" panose="02030600000101010101" pitchFamily="18" charset="-127"/>
                <a:cs typeface="Times New Roman" panose="02020603050405020304" pitchFamily="18" charset="0"/>
              </a:rPr>
              <a:t>- on-device operation and UE side offline engineering </a:t>
            </a:r>
            <a:endParaRPr lang="en-US" sz="1100" i="1" dirty="0">
              <a:solidFill>
                <a:srgbClr val="0070C0"/>
              </a:solidFill>
              <a:effectLst/>
              <a:ea typeface="Batang" panose="02030600000101010101" pitchFamily="18" charset="-127"/>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tabLst>
                <a:tab pos="0" algn="l"/>
              </a:tabLst>
            </a:pPr>
            <a:r>
              <a:rPr lang="en-GB" sz="1100" i="1" dirty="0">
                <a:solidFill>
                  <a:srgbClr val="0070C0"/>
                </a:solidFill>
                <a:effectLst/>
                <a:ea typeface="Batang" panose="02030600000101010101" pitchFamily="18" charset="-127"/>
                <a:cs typeface="Symbol" panose="05050102010706020507" pitchFamily="18" charset="2"/>
              </a:rPr>
              <a:t>Direction A: Sharing parameters</a:t>
            </a:r>
            <a:r>
              <a:rPr lang="en-GB" sz="1100" i="1" dirty="0">
                <a:solidFill>
                  <a:srgbClr val="0070C0"/>
                </a:solidFill>
                <a:effectLst/>
                <a:ea typeface="DengXian" panose="02010600030101010101" pitchFamily="2" charset="-122"/>
                <a:cs typeface="Symbol" panose="05050102010706020507" pitchFamily="18" charset="2"/>
              </a:rPr>
              <a:t>/reference model</a:t>
            </a:r>
            <a:r>
              <a:rPr lang="en-GB" sz="1100" i="1" dirty="0">
                <a:solidFill>
                  <a:srgbClr val="0070C0"/>
                </a:solidFill>
                <a:effectLst/>
                <a:ea typeface="Batang" panose="02030600000101010101" pitchFamily="18" charset="-127"/>
                <a:cs typeface="Symbol" panose="05050102010706020507" pitchFamily="18" charset="2"/>
              </a:rPr>
              <a:t>/dataset that enables UE-side offline engineering (</a:t>
            </a:r>
            <a:r>
              <a:rPr lang="en-GB" sz="1100" i="1" dirty="0">
                <a:solidFill>
                  <a:srgbClr val="0070C0"/>
                </a:solidFill>
                <a:effectLst/>
                <a:ea typeface="DengXian" panose="02010600030101010101" pitchFamily="2" charset="-122"/>
                <a:cs typeface="Symbol" panose="05050102010706020507" pitchFamily="18" charset="2"/>
              </a:rPr>
              <a:t>Inter vendor collaboration option </a:t>
            </a:r>
            <a:r>
              <a:rPr lang="en-GB" sz="1100" i="1" dirty="0">
                <a:solidFill>
                  <a:srgbClr val="0070C0"/>
                </a:solidFill>
                <a:effectLst/>
                <a:ea typeface="Batang" panose="02030600000101010101" pitchFamily="18" charset="-127"/>
                <a:cs typeface="Symbol" panose="05050102010706020507" pitchFamily="18" charset="2"/>
              </a:rPr>
              <a:t>3a</a:t>
            </a:r>
            <a:r>
              <a:rPr lang="en-GB" sz="1100" i="1" dirty="0">
                <a:solidFill>
                  <a:srgbClr val="0070C0"/>
                </a:solidFill>
                <a:effectLst/>
                <a:ea typeface="DengXian" panose="02010600030101010101" pitchFamily="2" charset="-122"/>
                <a:cs typeface="Symbol" panose="05050102010706020507" pitchFamily="18" charset="2"/>
              </a:rPr>
              <a:t>/5a/</a:t>
            </a:r>
            <a:r>
              <a:rPr lang="en-GB" sz="1100" i="1" dirty="0">
                <a:solidFill>
                  <a:srgbClr val="0070C0"/>
                </a:solidFill>
                <a:effectLst/>
                <a:ea typeface="Batang" panose="02030600000101010101" pitchFamily="18" charset="-127"/>
                <a:cs typeface="Symbol" panose="05050102010706020507" pitchFamily="18" charset="2"/>
              </a:rPr>
              <a:t>4)</a:t>
            </a:r>
            <a:endParaRPr lang="en-US" sz="1100" i="1" dirty="0">
              <a:solidFill>
                <a:srgbClr val="0070C0"/>
              </a:solidFill>
              <a:effectLst/>
              <a:ea typeface="Batang" panose="02030600000101010101" pitchFamily="18" charset="-127"/>
              <a:cs typeface="Symbol" panose="05050102010706020507" pitchFamily="18" charset="2"/>
            </a:endParaRPr>
          </a:p>
          <a:p>
            <a:pPr marL="742950" marR="0" lvl="1" indent="-285750">
              <a:spcBef>
                <a:spcPts val="0"/>
              </a:spcBef>
              <a:spcAft>
                <a:spcPts val="0"/>
              </a:spcAft>
              <a:buFont typeface="Courier New" panose="02070309020205020404" pitchFamily="49" charset="0"/>
              <a:buChar char="o"/>
              <a:tabLst>
                <a:tab pos="0" algn="l"/>
              </a:tabLst>
            </a:pPr>
            <a:r>
              <a:rPr lang="en-GB" sz="1100" i="1" dirty="0">
                <a:solidFill>
                  <a:srgbClr val="0070C0"/>
                </a:solidFill>
                <a:effectLst/>
                <a:ea typeface="DengXian" panose="02010600030101010101" pitchFamily="2" charset="-122"/>
                <a:cs typeface="Times New Roman" panose="02020603050405020304" pitchFamily="18" charset="0"/>
              </a:rPr>
              <a:t>Potential </a:t>
            </a:r>
            <a:r>
              <a:rPr lang="en-GB" sz="1100" i="1" dirty="0">
                <a:solidFill>
                  <a:srgbClr val="0070C0"/>
                </a:solidFill>
                <a:effectLst/>
                <a:ea typeface="Batang" panose="02030600000101010101" pitchFamily="18" charset="-127"/>
                <a:cs typeface="Times New Roman" panose="02020603050405020304" pitchFamily="18" charset="0"/>
              </a:rPr>
              <a:t>down-selection into one or more among sub-options 3a</a:t>
            </a:r>
            <a:r>
              <a:rPr lang="en-GB" sz="1100" i="1" dirty="0">
                <a:solidFill>
                  <a:srgbClr val="0070C0"/>
                </a:solidFill>
                <a:effectLst/>
                <a:ea typeface="DengXian" panose="02010600030101010101" pitchFamily="2" charset="-122"/>
                <a:cs typeface="Times New Roman" panose="02020603050405020304" pitchFamily="18" charset="0"/>
              </a:rPr>
              <a:t>/5a</a:t>
            </a:r>
            <a:r>
              <a:rPr lang="en-GB" sz="1100" i="1" dirty="0">
                <a:solidFill>
                  <a:srgbClr val="0070C0"/>
                </a:solidFill>
                <a:effectLst/>
                <a:ea typeface="Batang" panose="02030600000101010101" pitchFamily="18" charset="-127"/>
                <a:cs typeface="Times New Roman" panose="02020603050405020304" pitchFamily="18" charset="0"/>
              </a:rPr>
              <a:t>-1, 3a</a:t>
            </a:r>
            <a:r>
              <a:rPr lang="en-GB" sz="1100" i="1" dirty="0">
                <a:solidFill>
                  <a:srgbClr val="0070C0"/>
                </a:solidFill>
                <a:effectLst/>
                <a:ea typeface="DengXian" panose="02010600030101010101" pitchFamily="2" charset="-122"/>
                <a:cs typeface="Times New Roman" panose="02020603050405020304" pitchFamily="18" charset="0"/>
              </a:rPr>
              <a:t>/5a</a:t>
            </a:r>
            <a:r>
              <a:rPr lang="en-GB" sz="1100" i="1" dirty="0">
                <a:solidFill>
                  <a:srgbClr val="0070C0"/>
                </a:solidFill>
                <a:effectLst/>
                <a:ea typeface="Batang" panose="02030600000101010101" pitchFamily="18" charset="-127"/>
                <a:cs typeface="Times New Roman" panose="02020603050405020304" pitchFamily="18" charset="0"/>
              </a:rPr>
              <a:t>-2, 3a</a:t>
            </a:r>
            <a:r>
              <a:rPr lang="en-GB" sz="1100" i="1" dirty="0">
                <a:solidFill>
                  <a:srgbClr val="0070C0"/>
                </a:solidFill>
                <a:effectLst/>
                <a:ea typeface="DengXian" panose="02010600030101010101" pitchFamily="2" charset="-122"/>
                <a:cs typeface="Times New Roman" panose="02020603050405020304" pitchFamily="18" charset="0"/>
              </a:rPr>
              <a:t>/5a</a:t>
            </a:r>
            <a:r>
              <a:rPr lang="en-GB" sz="1100" i="1" dirty="0">
                <a:solidFill>
                  <a:srgbClr val="0070C0"/>
                </a:solidFill>
                <a:effectLst/>
                <a:ea typeface="Batang" panose="02030600000101010101" pitchFamily="18" charset="-127"/>
                <a:cs typeface="Times New Roman" panose="02020603050405020304" pitchFamily="18" charset="0"/>
              </a:rPr>
              <a:t>-3, 4-1, 4-2, and 4-3 considering their feasibility and performance</a:t>
            </a:r>
            <a:r>
              <a:rPr lang="en-GB" sz="1100" i="1" dirty="0">
                <a:solidFill>
                  <a:srgbClr val="0070C0"/>
                </a:solidFill>
                <a:effectLst/>
                <a:ea typeface="DengXian" panose="02010600030101010101" pitchFamily="2" charset="-122"/>
                <a:cs typeface="Times New Roman" panose="02020603050405020304" pitchFamily="18" charset="0"/>
              </a:rPr>
              <a:t>, including at least the following issues</a:t>
            </a:r>
            <a:endParaRPr lang="en-US" sz="1100" i="1" dirty="0">
              <a:solidFill>
                <a:srgbClr val="0070C0"/>
              </a:solidFill>
              <a:effectLst/>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Wingdings" panose="05000000000000000000" pitchFamily="2" charset="2"/>
              <a:buChar char=""/>
              <a:tabLst>
                <a:tab pos="0" algn="l"/>
              </a:tabLst>
            </a:pPr>
            <a:r>
              <a:rPr lang="en-GB" sz="1100" i="1" dirty="0">
                <a:solidFill>
                  <a:srgbClr val="0070C0"/>
                </a:solidFill>
                <a:effectLst/>
                <a:ea typeface="DengXian" panose="02010600030101010101" pitchFamily="2" charset="-122"/>
                <a:cs typeface="Wingdings" panose="05000000000000000000" pitchFamily="2" charset="2"/>
              </a:rPr>
              <a:t>[Issue 1] W</a:t>
            </a:r>
            <a:r>
              <a:rPr lang="en-GB" sz="1100" i="1" dirty="0">
                <a:solidFill>
                  <a:srgbClr val="0070C0"/>
                </a:solidFill>
                <a:effectLst/>
                <a:ea typeface="Batang" panose="02030600000101010101" pitchFamily="18" charset="-127"/>
                <a:cs typeface="Wingdings" panose="05000000000000000000" pitchFamily="2" charset="2"/>
              </a:rPr>
              <a:t>hat additional information should be shared from NW-side to UE-side to enable UE-side encoder training, validation, and testing</a:t>
            </a:r>
            <a:r>
              <a:rPr lang="en-GB" sz="1100" i="1" dirty="0">
                <a:solidFill>
                  <a:srgbClr val="0070C0"/>
                </a:solidFill>
                <a:effectLst/>
                <a:ea typeface="DengXian" panose="02010600030101010101" pitchFamily="2" charset="-122"/>
                <a:cs typeface="Wingdings" panose="05000000000000000000" pitchFamily="2" charset="2"/>
              </a:rPr>
              <a:t>? </a:t>
            </a:r>
            <a:endParaRPr lang="en-US" sz="1100" i="1" dirty="0">
              <a:solidFill>
                <a:srgbClr val="0070C0"/>
              </a:solidFill>
              <a:effectLst/>
              <a:ea typeface="Batang" panose="02030600000101010101" pitchFamily="18" charset="-127"/>
              <a:cs typeface="Wingdings" panose="05000000000000000000" pitchFamily="2" charset="2"/>
            </a:endParaRPr>
          </a:p>
          <a:p>
            <a:pPr marL="1143000" marR="0" lvl="2" indent="-228600">
              <a:spcBef>
                <a:spcPts val="0"/>
              </a:spcBef>
              <a:spcAft>
                <a:spcPts val="0"/>
              </a:spcAft>
              <a:buFont typeface="Wingdings" panose="05000000000000000000" pitchFamily="2" charset="2"/>
              <a:buChar char=""/>
              <a:tabLst>
                <a:tab pos="0" algn="l"/>
              </a:tabLst>
            </a:pPr>
            <a:r>
              <a:rPr lang="en-GB" sz="1100" i="1" dirty="0">
                <a:solidFill>
                  <a:srgbClr val="0070C0"/>
                </a:solidFill>
                <a:effectLst/>
                <a:ea typeface="DengXian" panose="02010600030101010101" pitchFamily="2" charset="-122"/>
                <a:cs typeface="Wingdings" panose="05000000000000000000" pitchFamily="2" charset="2"/>
              </a:rPr>
              <a:t>[Issue 2] I</a:t>
            </a:r>
            <a:r>
              <a:rPr lang="en-GB" sz="1100" i="1" dirty="0">
                <a:solidFill>
                  <a:srgbClr val="0070C0"/>
                </a:solidFill>
                <a:effectLst/>
                <a:ea typeface="Batang" panose="02030600000101010101" pitchFamily="18" charset="-127"/>
                <a:cs typeface="Wingdings" panose="05000000000000000000" pitchFamily="2" charset="2"/>
              </a:rPr>
              <a:t>s there concern for NW’s proprietary information disclosure, and if so, how to address it</a:t>
            </a:r>
            <a:r>
              <a:rPr lang="en-GB" sz="1100" i="1" dirty="0">
                <a:solidFill>
                  <a:srgbClr val="0070C0"/>
                </a:solidFill>
                <a:effectLst/>
                <a:ea typeface="DengXian" panose="02010600030101010101" pitchFamily="2" charset="-122"/>
                <a:cs typeface="Wingdings" panose="05000000000000000000" pitchFamily="2" charset="2"/>
              </a:rPr>
              <a:t>?</a:t>
            </a:r>
            <a:endParaRPr lang="en-US" sz="1100" i="1" dirty="0">
              <a:solidFill>
                <a:srgbClr val="0070C0"/>
              </a:solidFill>
              <a:effectLst/>
              <a:ea typeface="Batang" panose="02030600000101010101" pitchFamily="18" charset="-127"/>
              <a:cs typeface="Wingdings" panose="05000000000000000000" pitchFamily="2" charset="2"/>
            </a:endParaRPr>
          </a:p>
          <a:p>
            <a:pPr marL="1143000" marR="0" lvl="2" indent="-228600">
              <a:spcBef>
                <a:spcPts val="0"/>
              </a:spcBef>
              <a:spcAft>
                <a:spcPts val="0"/>
              </a:spcAft>
              <a:buFont typeface="Wingdings" panose="05000000000000000000" pitchFamily="2" charset="2"/>
              <a:buChar char=""/>
              <a:tabLst>
                <a:tab pos="0" algn="l"/>
              </a:tabLst>
            </a:pPr>
            <a:r>
              <a:rPr lang="en-GB" sz="1100" i="1" dirty="0">
                <a:solidFill>
                  <a:srgbClr val="0070C0"/>
                </a:solidFill>
                <a:effectLst/>
                <a:ea typeface="Batang" panose="02030600000101010101" pitchFamily="18" charset="-127"/>
                <a:cs typeface="Wingdings" panose="05000000000000000000" pitchFamily="2" charset="2"/>
              </a:rPr>
              <a:t>[</a:t>
            </a:r>
            <a:r>
              <a:rPr lang="en-GB" sz="1100" i="1" dirty="0">
                <a:solidFill>
                  <a:srgbClr val="0070C0"/>
                </a:solidFill>
                <a:effectLst/>
                <a:ea typeface="DengXian" panose="02010600030101010101" pitchFamily="2" charset="-122"/>
                <a:cs typeface="Wingdings" panose="05000000000000000000" pitchFamily="2" charset="2"/>
              </a:rPr>
              <a:t>Issue 3</a:t>
            </a:r>
            <a:r>
              <a:rPr lang="en-GB" sz="1100" i="1" dirty="0">
                <a:solidFill>
                  <a:srgbClr val="0070C0"/>
                </a:solidFill>
                <a:effectLst/>
                <a:ea typeface="Batang" panose="02030600000101010101" pitchFamily="18" charset="-127"/>
                <a:cs typeface="Wingdings" panose="05000000000000000000" pitchFamily="2" charset="2"/>
              </a:rPr>
              <a:t>] </a:t>
            </a:r>
            <a:r>
              <a:rPr lang="en-GB" sz="1100" i="1" dirty="0">
                <a:solidFill>
                  <a:srgbClr val="0070C0"/>
                </a:solidFill>
                <a:effectLst/>
                <a:ea typeface="DengXian" panose="02010600030101010101" pitchFamily="2" charset="-122"/>
                <a:cs typeface="Wingdings" panose="05000000000000000000" pitchFamily="2" charset="2"/>
              </a:rPr>
              <a:t>Is there</a:t>
            </a:r>
            <a:r>
              <a:rPr lang="en-GB" sz="1100" i="1" dirty="0">
                <a:solidFill>
                  <a:srgbClr val="0070C0"/>
                </a:solidFill>
                <a:effectLst/>
                <a:ea typeface="Batang" panose="02030600000101010101" pitchFamily="18" charset="-127"/>
                <a:cs typeface="Wingdings" panose="05000000000000000000" pitchFamily="2" charset="2"/>
              </a:rPr>
              <a:t> an overhead concern</a:t>
            </a:r>
            <a:r>
              <a:rPr lang="en-GB" sz="1100" i="1" dirty="0">
                <a:solidFill>
                  <a:srgbClr val="0070C0"/>
                </a:solidFill>
                <a:effectLst/>
                <a:ea typeface="DengXian" panose="02010600030101010101" pitchFamily="2" charset="-122"/>
                <a:cs typeface="Wingdings" panose="05000000000000000000" pitchFamily="2" charset="2"/>
              </a:rPr>
              <a:t>, </a:t>
            </a:r>
            <a:r>
              <a:rPr lang="en-GB" sz="1100" i="1" dirty="0">
                <a:solidFill>
                  <a:srgbClr val="0070C0"/>
                </a:solidFill>
                <a:effectLst/>
                <a:ea typeface="Batang" panose="02030600000101010101" pitchFamily="18" charset="-127"/>
                <a:cs typeface="Wingdings" panose="05000000000000000000" pitchFamily="2" charset="2"/>
              </a:rPr>
              <a:t>and if so, how to address it</a:t>
            </a:r>
            <a:r>
              <a:rPr lang="en-GB" sz="1100" i="1" dirty="0">
                <a:solidFill>
                  <a:srgbClr val="0070C0"/>
                </a:solidFill>
                <a:effectLst/>
                <a:ea typeface="DengXian" panose="02010600030101010101" pitchFamily="2" charset="-122"/>
                <a:cs typeface="Wingdings" panose="05000000000000000000" pitchFamily="2" charset="2"/>
              </a:rPr>
              <a:t>?</a:t>
            </a:r>
            <a:endParaRPr lang="en-US" sz="1100" i="1" dirty="0">
              <a:solidFill>
                <a:srgbClr val="0070C0"/>
              </a:solidFill>
              <a:effectLst/>
              <a:ea typeface="Batang" panose="02030600000101010101" pitchFamily="18" charset="-127"/>
              <a:cs typeface="Wingdings" panose="05000000000000000000" pitchFamily="2" charset="2"/>
            </a:endParaRPr>
          </a:p>
          <a:p>
            <a:pPr marL="1143000" marR="0" lvl="2" indent="-228600">
              <a:spcBef>
                <a:spcPts val="0"/>
              </a:spcBef>
              <a:spcAft>
                <a:spcPts val="0"/>
              </a:spcAft>
              <a:buFont typeface="Wingdings" panose="05000000000000000000" pitchFamily="2" charset="2"/>
              <a:buChar char=""/>
              <a:tabLst>
                <a:tab pos="0" algn="l"/>
              </a:tabLst>
            </a:pPr>
            <a:r>
              <a:rPr lang="en-GB" sz="1100" i="1" dirty="0">
                <a:solidFill>
                  <a:srgbClr val="0070C0"/>
                </a:solidFill>
                <a:effectLst/>
                <a:ea typeface="DengXian" panose="02010600030101010101" pitchFamily="2" charset="-122"/>
                <a:cs typeface="Wingdings" panose="05000000000000000000" pitchFamily="2" charset="2"/>
              </a:rPr>
              <a:t>[Issue 4] Is there performance impact due to mismatch between NW side data distribution and UE side data distribution, and if so, how to address it?</a:t>
            </a:r>
            <a:endParaRPr lang="en-US" sz="1100" i="1" dirty="0">
              <a:solidFill>
                <a:srgbClr val="0070C0"/>
              </a:solidFill>
              <a:effectLst/>
              <a:ea typeface="Batang" panose="02030600000101010101" pitchFamily="18" charset="-127"/>
              <a:cs typeface="Wingdings" panose="05000000000000000000" pitchFamily="2" charset="2"/>
            </a:endParaRPr>
          </a:p>
          <a:p>
            <a:pPr marL="342900" marR="0" lvl="0" indent="-342900">
              <a:spcBef>
                <a:spcPts val="0"/>
              </a:spcBef>
              <a:spcAft>
                <a:spcPts val="0"/>
              </a:spcAft>
              <a:buFont typeface="Symbol" panose="05050102010706020507" pitchFamily="18" charset="2"/>
              <a:buChar char=""/>
              <a:tabLst>
                <a:tab pos="0" algn="l"/>
              </a:tabLst>
            </a:pPr>
            <a:r>
              <a:rPr lang="en-GB" sz="1100" i="1" dirty="0">
                <a:solidFill>
                  <a:srgbClr val="0070C0"/>
                </a:solidFill>
                <a:effectLst/>
                <a:ea typeface="Batang" panose="02030600000101010101" pitchFamily="18" charset="-127"/>
                <a:cs typeface="Symbol" panose="05050102010706020507" pitchFamily="18" charset="2"/>
              </a:rPr>
              <a:t> Direction B: Sharing NW side encoder parameter to UE side for UE side inference directly with on-device operation (Inter vendor collaboration option 3b), including at least the following issues</a:t>
            </a:r>
            <a:endParaRPr lang="en-US" sz="1100" i="1" dirty="0">
              <a:solidFill>
                <a:srgbClr val="0070C0"/>
              </a:solidFill>
              <a:effectLst/>
              <a:ea typeface="Batang" panose="02030600000101010101" pitchFamily="18" charset="-127"/>
              <a:cs typeface="Symbol" panose="05050102010706020507" pitchFamily="18" charset="2"/>
            </a:endParaRPr>
          </a:p>
          <a:p>
            <a:pPr marL="742950" marR="0" lvl="1" indent="-285750">
              <a:spcBef>
                <a:spcPts val="0"/>
              </a:spcBef>
              <a:spcAft>
                <a:spcPts val="0"/>
              </a:spcAft>
              <a:buFont typeface="Courier New" panose="02070309020205020404" pitchFamily="49" charset="0"/>
              <a:buChar char="o"/>
              <a:tabLst>
                <a:tab pos="0" algn="l"/>
              </a:tabLst>
            </a:pPr>
            <a:r>
              <a:rPr lang="en-GB" sz="1100" i="1" dirty="0">
                <a:solidFill>
                  <a:srgbClr val="0070C0"/>
                </a:solidFill>
                <a:effectLst/>
                <a:ea typeface="Batang" panose="02030600000101010101" pitchFamily="18" charset="-127"/>
                <a:cs typeface="Times New Roman" panose="02020603050405020304" pitchFamily="18" charset="0"/>
              </a:rPr>
              <a:t>[Issue 3] Is there an overhead concern, and if so, how to address it?</a:t>
            </a:r>
            <a:endParaRPr lang="en-US" sz="1100" i="1" dirty="0">
              <a:solidFill>
                <a:srgbClr val="0070C0"/>
              </a:solidFill>
              <a:effectLst/>
              <a:ea typeface="Batang" panose="02030600000101010101" pitchFamily="18" charset="-127"/>
              <a:cs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tabLst>
                <a:tab pos="0" algn="l"/>
              </a:tabLst>
            </a:pPr>
            <a:r>
              <a:rPr lang="en-GB" sz="1100" i="1" dirty="0">
                <a:solidFill>
                  <a:srgbClr val="0070C0"/>
                </a:solidFill>
                <a:effectLst/>
                <a:ea typeface="Batang" panose="02030600000101010101" pitchFamily="18" charset="-127"/>
                <a:cs typeface="Times New Roman" panose="02020603050405020304" pitchFamily="18" charset="0"/>
              </a:rPr>
              <a:t>[Issue 5] </a:t>
            </a:r>
            <a:r>
              <a:rPr lang="en-GB" sz="1100" i="1" dirty="0">
                <a:solidFill>
                  <a:srgbClr val="0070C0"/>
                </a:solidFill>
                <a:effectLst/>
                <a:ea typeface="DengXian" panose="02010600030101010101" pitchFamily="2" charset="-122"/>
                <a:cs typeface="Times New Roman" panose="02020603050405020304" pitchFamily="18" charset="0"/>
              </a:rPr>
              <a:t>W</a:t>
            </a:r>
            <a:r>
              <a:rPr lang="en-GB" sz="1100" i="1" dirty="0">
                <a:solidFill>
                  <a:srgbClr val="0070C0"/>
                </a:solidFill>
                <a:effectLst/>
                <a:ea typeface="Batang" panose="02030600000101010101" pitchFamily="18" charset="-127"/>
                <a:cs typeface="Times New Roman" panose="02020603050405020304" pitchFamily="18" charset="0"/>
              </a:rPr>
              <a:t>hether it is feasible to use a common encoder across </a:t>
            </a:r>
            <a:r>
              <a:rPr lang="en-GB" sz="1100" i="1" dirty="0">
                <a:solidFill>
                  <a:srgbClr val="0070C0"/>
                </a:solidFill>
                <a:effectLst/>
                <a:ea typeface="DengXian" panose="02010600030101010101" pitchFamily="2" charset="-122"/>
                <a:cs typeface="Times New Roman" panose="02020603050405020304" pitchFamily="18" charset="0"/>
              </a:rPr>
              <a:t>UEs</a:t>
            </a:r>
            <a:r>
              <a:rPr lang="en-GB" sz="1100" i="1" dirty="0">
                <a:solidFill>
                  <a:srgbClr val="0070C0"/>
                </a:solidFill>
                <a:effectLst/>
                <a:ea typeface="Batang" panose="02030600000101010101" pitchFamily="18" charset="-127"/>
                <a:cs typeface="Times New Roman" panose="02020603050405020304" pitchFamily="18" charset="0"/>
              </a:rPr>
              <a:t>, and whether it is feasible for NW-side to train multiple encoders</a:t>
            </a:r>
            <a:r>
              <a:rPr lang="en-GB" sz="1100" i="1" dirty="0">
                <a:solidFill>
                  <a:srgbClr val="0070C0"/>
                </a:solidFill>
                <a:effectLst/>
                <a:ea typeface="DengXian" panose="02010600030101010101" pitchFamily="2" charset="-122"/>
                <a:cs typeface="Times New Roman" panose="02020603050405020304" pitchFamily="18" charset="0"/>
              </a:rPr>
              <a:t> for different UEs?</a:t>
            </a:r>
            <a:r>
              <a:rPr lang="en-GB" sz="1100" i="1" dirty="0">
                <a:solidFill>
                  <a:srgbClr val="0070C0"/>
                </a:solidFill>
                <a:effectLst/>
                <a:ea typeface="Batang" panose="02030600000101010101" pitchFamily="18" charset="-127"/>
                <a:cs typeface="Times New Roman" panose="02020603050405020304" pitchFamily="18" charset="0"/>
              </a:rPr>
              <a:t> </a:t>
            </a:r>
            <a:endParaRPr lang="en-US" sz="1100" i="1" dirty="0">
              <a:solidFill>
                <a:srgbClr val="0070C0"/>
              </a:solidFill>
              <a:effectLst/>
              <a:ea typeface="Batang" panose="02030600000101010101" pitchFamily="18" charset="-127"/>
              <a:cs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tabLst>
                <a:tab pos="0" algn="l"/>
              </a:tabLst>
            </a:pPr>
            <a:r>
              <a:rPr lang="en-GB" sz="1100" i="1" dirty="0">
                <a:solidFill>
                  <a:srgbClr val="0070C0"/>
                </a:solidFill>
                <a:effectLst/>
                <a:ea typeface="DengXian" panose="02010600030101010101" pitchFamily="2" charset="-122"/>
                <a:cs typeface="Times New Roman" panose="02020603050405020304" pitchFamily="18" charset="0"/>
              </a:rPr>
              <a:t>[Issue 6] Is there performance impact due to mismatch between NW side data distribution and UE side inference data distribution, and if so, how to address it?</a:t>
            </a:r>
            <a:r>
              <a:rPr lang="en-GB" sz="1100" i="1" dirty="0">
                <a:solidFill>
                  <a:srgbClr val="0070C0"/>
                </a:solidFill>
                <a:effectLst/>
                <a:ea typeface="Batang" panose="02030600000101010101" pitchFamily="18" charset="-127"/>
                <a:cs typeface="Times New Roman" panose="02020603050405020304" pitchFamily="18" charset="0"/>
              </a:rPr>
              <a:t> </a:t>
            </a:r>
            <a:endParaRPr lang="en-US" sz="1100" i="1" dirty="0">
              <a:solidFill>
                <a:srgbClr val="0070C0"/>
              </a:solidFill>
              <a:effectLst/>
              <a:ea typeface="Batang" panose="02030600000101010101" pitchFamily="18" charset="-127"/>
              <a:cs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tabLst>
                <a:tab pos="0" algn="l"/>
              </a:tabLst>
            </a:pPr>
            <a:r>
              <a:rPr lang="en-GB" sz="1100" i="1" dirty="0">
                <a:solidFill>
                  <a:srgbClr val="0070C0"/>
                </a:solidFill>
                <a:effectLst/>
                <a:ea typeface="Batang" panose="02030600000101010101" pitchFamily="18" charset="-127"/>
                <a:cs typeface="Times New Roman" panose="02020603050405020304" pitchFamily="18" charset="0"/>
              </a:rPr>
              <a:t>[Issue </a:t>
            </a:r>
            <a:r>
              <a:rPr lang="en-GB" sz="1100" i="1" dirty="0">
                <a:solidFill>
                  <a:srgbClr val="0070C0"/>
                </a:solidFill>
                <a:effectLst/>
                <a:ea typeface="DengXian" panose="02010600030101010101" pitchFamily="2" charset="-122"/>
                <a:cs typeface="Times New Roman" panose="02020603050405020304" pitchFamily="18" charset="0"/>
              </a:rPr>
              <a:t>7</a:t>
            </a:r>
            <a:r>
              <a:rPr lang="en-GB" sz="1100" i="1" dirty="0">
                <a:solidFill>
                  <a:srgbClr val="0070C0"/>
                </a:solidFill>
                <a:effectLst/>
                <a:ea typeface="Batang" panose="02030600000101010101" pitchFamily="18" charset="-127"/>
                <a:cs typeface="Times New Roman" panose="02020603050405020304" pitchFamily="18" charset="0"/>
              </a:rPr>
              <a:t>] Is there concern for NW’s</a:t>
            </a:r>
            <a:r>
              <a:rPr lang="en-GB" sz="1100" i="1" dirty="0">
                <a:solidFill>
                  <a:srgbClr val="0070C0"/>
                </a:solidFill>
                <a:effectLst/>
                <a:ea typeface="DengXian" panose="02010600030101010101" pitchFamily="2" charset="-122"/>
                <a:cs typeface="Times New Roman" panose="02020603050405020304" pitchFamily="18" charset="0"/>
              </a:rPr>
              <a:t> and UE’s</a:t>
            </a:r>
            <a:r>
              <a:rPr lang="en-GB" sz="1100" i="1" dirty="0">
                <a:solidFill>
                  <a:srgbClr val="0070C0"/>
                </a:solidFill>
                <a:effectLst/>
                <a:ea typeface="Batang" panose="02030600000101010101" pitchFamily="18" charset="-127"/>
                <a:cs typeface="Times New Roman" panose="02020603050405020304" pitchFamily="18" charset="0"/>
              </a:rPr>
              <a:t> proprietary information disclosure, and if so, how to address it?</a:t>
            </a:r>
            <a:endParaRPr lang="en-US" sz="1100" i="1" dirty="0">
              <a:solidFill>
                <a:srgbClr val="0070C0"/>
              </a:solidFill>
              <a:effectLst/>
              <a:ea typeface="Batang" panose="02030600000101010101" pitchFamily="18" charset="-127"/>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tabLst>
                <a:tab pos="0" algn="l"/>
              </a:tabLst>
            </a:pPr>
            <a:r>
              <a:rPr lang="en-GB" sz="1100" i="1" dirty="0">
                <a:solidFill>
                  <a:srgbClr val="0070C0"/>
                </a:solidFill>
                <a:effectLst/>
                <a:ea typeface="SimSun" panose="02010600030101010101" pitchFamily="2" charset="-122"/>
                <a:cs typeface="Times" panose="02020603050405020304" pitchFamily="18" charset="0"/>
              </a:rPr>
              <a:t>Direction C: Fully standardized reference model(s) and parameters with specified CSI generation part and/or CSI reconstruction part (</a:t>
            </a:r>
            <a:r>
              <a:rPr lang="en-GB" sz="1100" i="1" dirty="0">
                <a:solidFill>
                  <a:srgbClr val="0070C0"/>
                </a:solidFill>
                <a:effectLst/>
                <a:ea typeface="DengXian" panose="02010600030101010101" pitchFamily="2" charset="-122"/>
                <a:cs typeface="Times" panose="02020603050405020304" pitchFamily="18" charset="0"/>
              </a:rPr>
              <a:t>Inter vendor collaboration option 1),</a:t>
            </a:r>
            <a:r>
              <a:rPr lang="en-GB" sz="1100" i="1" dirty="0">
                <a:solidFill>
                  <a:srgbClr val="0070C0"/>
                </a:solidFill>
                <a:effectLst/>
                <a:ea typeface="DengXian" panose="02010600030101010101" pitchFamily="2" charset="-122"/>
                <a:cs typeface="Symbol" panose="05050102010706020507" pitchFamily="18" charset="2"/>
              </a:rPr>
              <a:t> including at least the following issues</a:t>
            </a:r>
            <a:endParaRPr lang="en-US" sz="1100" i="1" dirty="0">
              <a:solidFill>
                <a:srgbClr val="0070C0"/>
              </a:solidFill>
              <a:effectLst/>
              <a:ea typeface="Batang" panose="02030600000101010101" pitchFamily="18" charset="-127"/>
              <a:cs typeface="Symbol" panose="05050102010706020507" pitchFamily="18" charset="2"/>
            </a:endParaRPr>
          </a:p>
          <a:p>
            <a:pPr marL="742950" marR="0" lvl="1" indent="-285750">
              <a:spcBef>
                <a:spcPts val="0"/>
              </a:spcBef>
              <a:spcAft>
                <a:spcPts val="0"/>
              </a:spcAft>
              <a:buFont typeface="Courier New" panose="02070309020205020404" pitchFamily="49" charset="0"/>
              <a:buChar char="o"/>
              <a:tabLst>
                <a:tab pos="0" algn="l"/>
              </a:tabLst>
            </a:pPr>
            <a:r>
              <a:rPr lang="en-GB" sz="1100" i="1" dirty="0">
                <a:solidFill>
                  <a:srgbClr val="0070C0"/>
                </a:solidFill>
                <a:effectLst/>
                <a:ea typeface="SimSun" panose="02010600030101010101" pitchFamily="2" charset="-122"/>
                <a:cs typeface="Times" panose="02020603050405020304" pitchFamily="18" charset="0"/>
              </a:rPr>
              <a:t>[Issue 8] </a:t>
            </a:r>
            <a:r>
              <a:rPr lang="en-GB" sz="1100" i="1" dirty="0">
                <a:solidFill>
                  <a:srgbClr val="0070C0"/>
                </a:solidFill>
                <a:effectLst/>
                <a:ea typeface="DengXian" panose="02010600030101010101" pitchFamily="2" charset="-122"/>
                <a:cs typeface="Times" panose="02020603050405020304" pitchFamily="18" charset="0"/>
              </a:rPr>
              <a:t>W</a:t>
            </a:r>
            <a:r>
              <a:rPr lang="en-GB" sz="1100" i="1" dirty="0">
                <a:solidFill>
                  <a:srgbClr val="0070C0"/>
                </a:solidFill>
                <a:effectLst/>
                <a:ea typeface="SimSun" panose="02010600030101010101" pitchFamily="2" charset="-122"/>
                <a:cs typeface="Times" panose="02020603050405020304" pitchFamily="18" charset="0"/>
              </a:rPr>
              <a:t>hether to consider 3GPP’s statistical channel model or field data for reference model(s) training. In case of the latter, how does RAN1 collect field data and agree on them?</a:t>
            </a:r>
            <a:endParaRPr lang="en-US" sz="1100" i="1" dirty="0">
              <a:solidFill>
                <a:srgbClr val="0070C0"/>
              </a:solidFill>
              <a:effectLst/>
              <a:ea typeface="Batang" panose="02030600000101010101" pitchFamily="18" charset="-127"/>
              <a:cs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tabLst>
                <a:tab pos="0" algn="l"/>
              </a:tabLst>
            </a:pPr>
            <a:r>
              <a:rPr lang="en-GB" sz="1100" i="1" dirty="0">
                <a:solidFill>
                  <a:srgbClr val="0070C0"/>
                </a:solidFill>
                <a:effectLst/>
                <a:ea typeface="SimSun" panose="02010600030101010101" pitchFamily="2" charset="-122"/>
                <a:cs typeface="Times" panose="02020603050405020304" pitchFamily="18" charset="0"/>
              </a:rPr>
              <a:t>[Issue 9] I</a:t>
            </a:r>
            <a:r>
              <a:rPr lang="en-GB" sz="1100" i="1" dirty="0">
                <a:solidFill>
                  <a:srgbClr val="0070C0"/>
                </a:solidFill>
                <a:effectLst/>
                <a:ea typeface="DengXian" panose="02010600030101010101" pitchFamily="2" charset="-122"/>
                <a:cs typeface="Times New Roman" panose="02020603050405020304" pitchFamily="18" charset="0"/>
              </a:rPr>
              <a:t>s there performance impact due to mismatch between the distribution of the dataset used for reference model(s) training, UE-side data distribution, and NW-side data distribution, and if so, how to address it? </a:t>
            </a:r>
            <a:endParaRPr lang="en-US" sz="1100" i="1" dirty="0">
              <a:solidFill>
                <a:srgbClr val="0070C0"/>
              </a:solidFill>
              <a:effectLst/>
              <a:ea typeface="Batang" panose="02030600000101010101" pitchFamily="18" charset="-127"/>
              <a:cs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tabLst>
                <a:tab pos="0" algn="l"/>
              </a:tabLst>
            </a:pPr>
            <a:r>
              <a:rPr lang="en-GB" sz="1100" i="1" dirty="0">
                <a:solidFill>
                  <a:srgbClr val="0070C0"/>
                </a:solidFill>
                <a:effectLst/>
                <a:ea typeface="DengXian" panose="02010600030101010101" pitchFamily="2" charset="-122"/>
                <a:cs typeface="Times New Roman" panose="02020603050405020304" pitchFamily="18" charset="0"/>
              </a:rPr>
              <a:t>[Issue 10] W</a:t>
            </a:r>
            <a:r>
              <a:rPr lang="en-GB" sz="1100" i="1" dirty="0">
                <a:solidFill>
                  <a:srgbClr val="0070C0"/>
                </a:solidFill>
                <a:effectLst/>
                <a:ea typeface="Batang" panose="02030600000101010101" pitchFamily="18" charset="-127"/>
                <a:cs typeface="Times New Roman" panose="02020603050405020304" pitchFamily="18" charset="0"/>
              </a:rPr>
              <a:t>hat additional information should be specified to enable UE-side encoder training, validation, and testing, and UW-side decoder training, validation, and testing</a:t>
            </a:r>
            <a:r>
              <a:rPr lang="en-GB" sz="1100" i="1" dirty="0">
                <a:solidFill>
                  <a:srgbClr val="0070C0"/>
                </a:solidFill>
                <a:effectLst/>
                <a:ea typeface="DengXian" panose="02010600030101010101" pitchFamily="2" charset="-122"/>
                <a:cs typeface="Times New Roman" panose="02020603050405020304" pitchFamily="18" charset="0"/>
              </a:rPr>
              <a:t>?</a:t>
            </a:r>
            <a:endParaRPr lang="en-US" sz="1100" i="1" dirty="0">
              <a:solidFill>
                <a:srgbClr val="0070C0"/>
              </a:solidFill>
              <a:effectLst/>
              <a:ea typeface="Batang" panose="02030600000101010101" pitchFamily="18" charset="-127"/>
              <a:cs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tabLst>
                <a:tab pos="0" algn="l"/>
              </a:tabLst>
            </a:pPr>
            <a:r>
              <a:rPr lang="en-GB" sz="1100" i="1" dirty="0">
                <a:solidFill>
                  <a:srgbClr val="0070C0"/>
                </a:solidFill>
                <a:effectLst/>
                <a:ea typeface="Batang" panose="02030600000101010101" pitchFamily="18" charset="-127"/>
                <a:cs typeface="Times New Roman" panose="02020603050405020304" pitchFamily="18" charset="0"/>
              </a:rPr>
              <a:t>Note: </a:t>
            </a:r>
            <a:endParaRPr lang="en-US" sz="1100" i="1" dirty="0">
              <a:solidFill>
                <a:srgbClr val="0070C0"/>
              </a:solidFill>
              <a:effectLst/>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Wingdings" panose="05000000000000000000" pitchFamily="2" charset="2"/>
              <a:buChar char=""/>
              <a:tabLst>
                <a:tab pos="0" algn="l"/>
              </a:tabLst>
            </a:pPr>
            <a:r>
              <a:rPr lang="en-GB" sz="1100" i="1" dirty="0">
                <a:solidFill>
                  <a:srgbClr val="0070C0"/>
                </a:solidFill>
                <a:effectLst/>
                <a:ea typeface="Batang" panose="02030600000101010101" pitchFamily="18" charset="-127"/>
                <a:cs typeface="Wingdings" panose="05000000000000000000" pitchFamily="2" charset="2"/>
              </a:rPr>
              <a:t>1-1: Only reference encoder is specified, and NW-side and</a:t>
            </a:r>
            <a:r>
              <a:rPr lang="en-GB" sz="1100" i="1" dirty="0">
                <a:solidFill>
                  <a:srgbClr val="0070C0"/>
                </a:solidFill>
                <a:effectLst/>
                <a:ea typeface="DengXian" panose="02010600030101010101" pitchFamily="2" charset="-122"/>
                <a:cs typeface="Wingdings" panose="05000000000000000000" pitchFamily="2" charset="2"/>
              </a:rPr>
              <a:t>/or</a:t>
            </a:r>
            <a:r>
              <a:rPr lang="en-GB" sz="1100" i="1" dirty="0">
                <a:solidFill>
                  <a:srgbClr val="0070C0"/>
                </a:solidFill>
                <a:effectLst/>
                <a:ea typeface="Batang" panose="02030600000101010101" pitchFamily="18" charset="-127"/>
                <a:cs typeface="Wingdings" panose="05000000000000000000" pitchFamily="2" charset="2"/>
              </a:rPr>
              <a:t> UE-side may train their actual CSI generation part and NW-reconst</a:t>
            </a:r>
            <a:r>
              <a:rPr lang="en-GB" sz="1100" i="1" dirty="0">
                <a:solidFill>
                  <a:srgbClr val="0070C0"/>
                </a:solidFill>
                <a:effectLst/>
                <a:ea typeface="DengXian" panose="02010600030101010101" pitchFamily="2" charset="-122"/>
                <a:cs typeface="Wingdings" panose="05000000000000000000" pitchFamily="2" charset="2"/>
              </a:rPr>
              <a:t>ruc</a:t>
            </a:r>
            <a:r>
              <a:rPr lang="en-GB" sz="1100" i="1" dirty="0">
                <a:solidFill>
                  <a:srgbClr val="0070C0"/>
                </a:solidFill>
                <a:effectLst/>
                <a:ea typeface="Batang" panose="02030600000101010101" pitchFamily="18" charset="-127"/>
                <a:cs typeface="Wingdings" panose="05000000000000000000" pitchFamily="2" charset="2"/>
              </a:rPr>
              <a:t>tion part separately compatible to the reference encoder.</a:t>
            </a:r>
            <a:endParaRPr lang="en-US" sz="1100" i="1" dirty="0">
              <a:solidFill>
                <a:srgbClr val="0070C0"/>
              </a:solidFill>
              <a:effectLst/>
              <a:ea typeface="Batang" panose="02030600000101010101" pitchFamily="18" charset="-127"/>
              <a:cs typeface="Wingdings" panose="05000000000000000000" pitchFamily="2" charset="2"/>
            </a:endParaRPr>
          </a:p>
          <a:p>
            <a:pPr marL="1143000" marR="0" lvl="2" indent="-228600">
              <a:spcBef>
                <a:spcPts val="0"/>
              </a:spcBef>
              <a:spcAft>
                <a:spcPts val="0"/>
              </a:spcAft>
              <a:buFont typeface="Wingdings" panose="05000000000000000000" pitchFamily="2" charset="2"/>
              <a:buChar char=""/>
              <a:tabLst>
                <a:tab pos="0" algn="l"/>
              </a:tabLst>
            </a:pPr>
            <a:r>
              <a:rPr lang="en-GB" sz="1100" i="1" dirty="0">
                <a:solidFill>
                  <a:srgbClr val="0070C0"/>
                </a:solidFill>
                <a:effectLst/>
                <a:ea typeface="Batang" panose="02030600000101010101" pitchFamily="18" charset="-127"/>
                <a:cs typeface="Wingdings" panose="05000000000000000000" pitchFamily="2" charset="2"/>
              </a:rPr>
              <a:t>1-2: Only reference decoder is specified, and NW-side and</a:t>
            </a:r>
            <a:r>
              <a:rPr lang="en-GB" sz="1100" i="1" dirty="0">
                <a:solidFill>
                  <a:srgbClr val="0070C0"/>
                </a:solidFill>
                <a:effectLst/>
                <a:ea typeface="DengXian" panose="02010600030101010101" pitchFamily="2" charset="-122"/>
                <a:cs typeface="Wingdings" panose="05000000000000000000" pitchFamily="2" charset="2"/>
              </a:rPr>
              <a:t>/or</a:t>
            </a:r>
            <a:r>
              <a:rPr lang="en-GB" sz="1100" i="1" dirty="0">
                <a:solidFill>
                  <a:srgbClr val="0070C0"/>
                </a:solidFill>
                <a:effectLst/>
                <a:ea typeface="Batang" panose="02030600000101010101" pitchFamily="18" charset="-127"/>
                <a:cs typeface="Wingdings" panose="05000000000000000000" pitchFamily="2" charset="2"/>
              </a:rPr>
              <a:t> UE-side may train their actual CSI generation part and NW-reconst</a:t>
            </a:r>
            <a:r>
              <a:rPr lang="en-GB" sz="1100" i="1" dirty="0">
                <a:solidFill>
                  <a:srgbClr val="0070C0"/>
                </a:solidFill>
                <a:effectLst/>
                <a:ea typeface="DengXian" panose="02010600030101010101" pitchFamily="2" charset="-122"/>
                <a:cs typeface="Wingdings" panose="05000000000000000000" pitchFamily="2" charset="2"/>
              </a:rPr>
              <a:t>r</a:t>
            </a:r>
            <a:r>
              <a:rPr lang="en-GB" sz="1100" i="1" dirty="0">
                <a:solidFill>
                  <a:srgbClr val="0070C0"/>
                </a:solidFill>
                <a:effectLst/>
                <a:ea typeface="Batang" panose="02030600000101010101" pitchFamily="18" charset="-127"/>
                <a:cs typeface="Wingdings" panose="05000000000000000000" pitchFamily="2" charset="2"/>
              </a:rPr>
              <a:t>uction part separately compatible to the reference decoder.</a:t>
            </a:r>
            <a:endParaRPr lang="en-US" sz="1100" i="1" dirty="0">
              <a:solidFill>
                <a:srgbClr val="0070C0"/>
              </a:solidFill>
              <a:effectLst/>
              <a:ea typeface="Batang" panose="02030600000101010101" pitchFamily="18" charset="-127"/>
              <a:cs typeface="Wingdings" panose="05000000000000000000" pitchFamily="2" charset="2"/>
            </a:endParaRPr>
          </a:p>
          <a:p>
            <a:pPr marL="1143000" marR="0" lvl="2" indent="-228600">
              <a:spcBef>
                <a:spcPts val="0"/>
              </a:spcBef>
              <a:spcAft>
                <a:spcPts val="0"/>
              </a:spcAft>
              <a:buFont typeface="Wingdings" panose="05000000000000000000" pitchFamily="2" charset="2"/>
              <a:buChar char=""/>
              <a:tabLst>
                <a:tab pos="0" algn="l"/>
              </a:tabLst>
            </a:pPr>
            <a:r>
              <a:rPr lang="en-GB" sz="1100" i="1" dirty="0">
                <a:solidFill>
                  <a:srgbClr val="0070C0"/>
                </a:solidFill>
                <a:effectLst/>
                <a:ea typeface="Batang" panose="02030600000101010101" pitchFamily="18" charset="-127"/>
                <a:cs typeface="Wingdings" panose="05000000000000000000" pitchFamily="2" charset="2"/>
              </a:rPr>
              <a:t>1-3: Both reference encoder and reference decoder are specified, and NW-side and</a:t>
            </a:r>
            <a:r>
              <a:rPr lang="en-GB" sz="1100" i="1" dirty="0">
                <a:solidFill>
                  <a:srgbClr val="0070C0"/>
                </a:solidFill>
                <a:effectLst/>
                <a:ea typeface="DengXian" panose="02010600030101010101" pitchFamily="2" charset="-122"/>
                <a:cs typeface="Wingdings" panose="05000000000000000000" pitchFamily="2" charset="2"/>
              </a:rPr>
              <a:t>/or</a:t>
            </a:r>
            <a:r>
              <a:rPr lang="en-GB" sz="1100" i="1" dirty="0">
                <a:solidFill>
                  <a:srgbClr val="0070C0"/>
                </a:solidFill>
                <a:effectLst/>
                <a:ea typeface="Batang" panose="02030600000101010101" pitchFamily="18" charset="-127"/>
                <a:cs typeface="Wingdings" panose="05000000000000000000" pitchFamily="2" charset="2"/>
              </a:rPr>
              <a:t> UE-side may train their actual CSI generation part and NW-reconst</a:t>
            </a:r>
            <a:r>
              <a:rPr lang="en-GB" sz="1100" i="1" dirty="0">
                <a:solidFill>
                  <a:srgbClr val="0070C0"/>
                </a:solidFill>
                <a:effectLst/>
                <a:ea typeface="DengXian" panose="02010600030101010101" pitchFamily="2" charset="-122"/>
                <a:cs typeface="Wingdings" panose="05000000000000000000" pitchFamily="2" charset="2"/>
              </a:rPr>
              <a:t>r</a:t>
            </a:r>
            <a:r>
              <a:rPr lang="en-GB" sz="1100" i="1" dirty="0">
                <a:solidFill>
                  <a:srgbClr val="0070C0"/>
                </a:solidFill>
                <a:effectLst/>
                <a:ea typeface="Batang" panose="02030600000101010101" pitchFamily="18" charset="-127"/>
                <a:cs typeface="Wingdings" panose="05000000000000000000" pitchFamily="2" charset="2"/>
              </a:rPr>
              <a:t>uction part separately that are compatible to the reference decoder/encoder.</a:t>
            </a:r>
            <a:endParaRPr lang="en-US" sz="1100" i="1" dirty="0">
              <a:solidFill>
                <a:srgbClr val="0070C0"/>
              </a:solidFill>
              <a:effectLst/>
              <a:ea typeface="Batang" panose="02030600000101010101" pitchFamily="18" charset="-127"/>
              <a:cs typeface="Wingdings" panose="05000000000000000000" pitchFamily="2" charset="2"/>
            </a:endParaRPr>
          </a:p>
          <a:p>
            <a:pPr marL="342900" marR="0" lvl="0" indent="-342900">
              <a:spcBef>
                <a:spcPts val="0"/>
              </a:spcBef>
              <a:spcAft>
                <a:spcPts val="0"/>
              </a:spcAft>
              <a:buFont typeface="Symbol" panose="05050102010706020507" pitchFamily="18" charset="2"/>
              <a:buChar char=""/>
              <a:tabLst>
                <a:tab pos="0" algn="l"/>
              </a:tabLst>
            </a:pPr>
            <a:r>
              <a:rPr lang="en-GB" sz="1100" i="1" dirty="0">
                <a:solidFill>
                  <a:srgbClr val="0070C0"/>
                </a:solidFill>
                <a:effectLst/>
                <a:ea typeface="Batang" panose="02030600000101010101" pitchFamily="18" charset="-127"/>
                <a:cs typeface="Symbol" panose="05050102010706020507" pitchFamily="18" charset="2"/>
              </a:rPr>
              <a:t>Note: UE-side data and NW-side data in “UE-side data distribution” and “NW-side data distribution” are field data. </a:t>
            </a:r>
            <a:endParaRPr lang="en-US" sz="1100" i="1" dirty="0">
              <a:solidFill>
                <a:srgbClr val="0070C0"/>
              </a:solidFill>
              <a:effectLst/>
              <a:ea typeface="Batang" panose="02030600000101010101" pitchFamily="18" charset="-127"/>
              <a:cs typeface="Symbol" panose="05050102010706020507" pitchFamily="18" charset="2"/>
            </a:endParaRPr>
          </a:p>
          <a:p>
            <a:pPr marL="342900" marR="0" lvl="0" indent="-342900">
              <a:spcBef>
                <a:spcPts val="0"/>
              </a:spcBef>
              <a:spcAft>
                <a:spcPts val="0"/>
              </a:spcAft>
              <a:buFont typeface="Symbol" panose="05050102010706020507" pitchFamily="18" charset="2"/>
              <a:buChar char=""/>
              <a:tabLst>
                <a:tab pos="0" algn="l"/>
              </a:tabLst>
            </a:pPr>
            <a:r>
              <a:rPr lang="en-GB" sz="1100" i="1" dirty="0">
                <a:solidFill>
                  <a:srgbClr val="0070C0"/>
                </a:solidFill>
                <a:effectLst/>
                <a:ea typeface="DengXian" panose="02010600030101010101" pitchFamily="2" charset="-122"/>
                <a:cs typeface="Symbol" panose="05050102010706020507" pitchFamily="18" charset="2"/>
              </a:rPr>
              <a:t>Note: Some issues identified in one direction may/may not be applicable for other Direction.</a:t>
            </a:r>
            <a:endParaRPr lang="en-US" sz="1100" i="1" dirty="0">
              <a:solidFill>
                <a:srgbClr val="0070C0"/>
              </a:solidFill>
              <a:effectLst/>
              <a:ea typeface="Batang" panose="02030600000101010101" pitchFamily="18" charset="-127"/>
              <a:cs typeface="Symbol" panose="05050102010706020507" pitchFamily="18" charset="2"/>
            </a:endParaRPr>
          </a:p>
          <a:p>
            <a:pPr marL="342900" marR="0" lvl="0" indent="-342900">
              <a:spcBef>
                <a:spcPts val="0"/>
              </a:spcBef>
              <a:spcAft>
                <a:spcPts val="0"/>
              </a:spcAft>
              <a:buFont typeface="Symbol" panose="05050102010706020507" pitchFamily="18" charset="2"/>
              <a:buChar char=""/>
              <a:tabLst>
                <a:tab pos="0" algn="l"/>
              </a:tabLst>
            </a:pPr>
            <a:r>
              <a:rPr lang="en-GB" sz="1100" i="1" dirty="0">
                <a:solidFill>
                  <a:srgbClr val="0070C0"/>
                </a:solidFill>
                <a:effectLst/>
                <a:ea typeface="DengXian" panose="02010600030101010101" pitchFamily="2" charset="-122"/>
                <a:cs typeface="Symbol" panose="05050102010706020507" pitchFamily="18" charset="2"/>
              </a:rPr>
              <a:t>Note: potential down selection among the 3 directions is not precluded</a:t>
            </a:r>
            <a:endParaRPr lang="en-US" sz="1100" i="1" dirty="0">
              <a:solidFill>
                <a:srgbClr val="0070C0"/>
              </a:solidFill>
              <a:effectLst/>
              <a:ea typeface="Batang" panose="02030600000101010101" pitchFamily="18" charset="-127"/>
              <a:cs typeface="Symbol" panose="05050102010706020507" pitchFamily="18" charset="2"/>
            </a:endParaRPr>
          </a:p>
          <a:p>
            <a:pPr marL="342900" marR="0" lvl="0" indent="-342900">
              <a:spcBef>
                <a:spcPts val="0"/>
              </a:spcBef>
              <a:spcAft>
                <a:spcPts val="0"/>
              </a:spcAft>
              <a:buFont typeface="Symbol" panose="05050102010706020507" pitchFamily="18" charset="2"/>
              <a:buChar char=""/>
              <a:tabLst>
                <a:tab pos="0" algn="l"/>
              </a:tabLst>
            </a:pPr>
            <a:r>
              <a:rPr lang="en-GB" sz="1100" i="1" dirty="0">
                <a:solidFill>
                  <a:srgbClr val="0070C0"/>
                </a:solidFill>
                <a:effectLst/>
                <a:ea typeface="Batang" panose="02030600000101010101" pitchFamily="18" charset="-127"/>
                <a:cs typeface="Symbol" panose="05050102010706020507" pitchFamily="18" charset="2"/>
              </a:rPr>
              <a:t>Study of data distribution mismatch to consider the use of synthetic data and</a:t>
            </a:r>
            <a:r>
              <a:rPr lang="en-GB" sz="1100" i="1" dirty="0">
                <a:solidFill>
                  <a:srgbClr val="0070C0"/>
                </a:solidFill>
                <a:effectLst/>
                <a:ea typeface="DengXian" panose="02010600030101010101" pitchFamily="2" charset="-122"/>
                <a:cs typeface="Symbol" panose="05050102010706020507" pitchFamily="18" charset="2"/>
              </a:rPr>
              <a:t>/or</a:t>
            </a:r>
            <a:r>
              <a:rPr lang="en-GB" sz="1100" i="1" dirty="0">
                <a:solidFill>
                  <a:srgbClr val="0070C0"/>
                </a:solidFill>
                <a:effectLst/>
                <a:ea typeface="Batang" panose="02030600000101010101" pitchFamily="18" charset="-127"/>
                <a:cs typeface="Symbol" panose="05050102010706020507" pitchFamily="18" charset="2"/>
              </a:rPr>
              <a:t> field data.</a:t>
            </a:r>
            <a:endParaRPr lang="en-US" sz="1100" i="1" dirty="0">
              <a:solidFill>
                <a:srgbClr val="0070C0"/>
              </a:solidFill>
              <a:effectLst/>
              <a:ea typeface="Batang" panose="02030600000101010101" pitchFamily="18" charset="-127"/>
              <a:cs typeface="Symbol" panose="05050102010706020507" pitchFamily="18" charset="2"/>
            </a:endParaRPr>
          </a:p>
          <a:p>
            <a:pPr marL="0" marR="0">
              <a:spcBef>
                <a:spcPts val="0"/>
              </a:spcBef>
              <a:spcAft>
                <a:spcPts val="0"/>
              </a:spcAft>
            </a:pPr>
            <a:endParaRPr lang="en-US" sz="1100" dirty="0">
              <a:effectLst/>
              <a:ea typeface="Batang" panose="02030600000101010101" pitchFamily="18" charset="-127"/>
              <a:cs typeface="Times New Roman" panose="02020603050405020304" pitchFamily="18" charset="0"/>
            </a:endParaRPr>
          </a:p>
        </p:txBody>
      </p:sp>
      <p:sp>
        <p:nvSpPr>
          <p:cNvPr id="4" name="Slide Number Placeholder 3">
            <a:extLst>
              <a:ext uri="{FF2B5EF4-FFF2-40B4-BE49-F238E27FC236}">
                <a16:creationId xmlns:a16="http://schemas.microsoft.com/office/drawing/2014/main" id="{D61068BC-5661-49D3-8EF3-D7A46F70EE56}"/>
              </a:ext>
            </a:extLst>
          </p:cNvPr>
          <p:cNvSpPr>
            <a:spLocks noGrp="1"/>
          </p:cNvSpPr>
          <p:nvPr>
            <p:ph type="sldNum" sz="quarter" idx="12"/>
          </p:nvPr>
        </p:nvSpPr>
        <p:spPr/>
        <p:txBody>
          <a:bodyPr/>
          <a:lstStyle/>
          <a:p>
            <a:fld id="{3B917CB5-27BD-4ECA-9D86-80D4B900A204}" type="slidenum">
              <a:rPr lang="en-US" smtClean="0"/>
              <a:t>20</a:t>
            </a:fld>
            <a:endParaRPr lang="en-US" dirty="0"/>
          </a:p>
        </p:txBody>
      </p:sp>
    </p:spTree>
    <p:extLst>
      <p:ext uri="{BB962C8B-B14F-4D97-AF65-F5344CB8AC3E}">
        <p14:creationId xmlns:p14="http://schemas.microsoft.com/office/powerpoint/2010/main" val="12252947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74A5D-1DF8-7413-2B99-94681119E4CC}"/>
              </a:ext>
            </a:extLst>
          </p:cNvPr>
          <p:cNvSpPr>
            <a:spLocks noGrp="1"/>
          </p:cNvSpPr>
          <p:nvPr>
            <p:ph type="title"/>
          </p:nvPr>
        </p:nvSpPr>
        <p:spPr/>
        <p:txBody>
          <a:bodyPr>
            <a:normAutofit/>
          </a:bodyPr>
          <a:lstStyle/>
          <a:p>
            <a:r>
              <a:rPr lang="en-US" sz="3200" dirty="0"/>
              <a:t>Related Agreements for CSI Compression: RAN1#116</a:t>
            </a:r>
          </a:p>
        </p:txBody>
      </p:sp>
      <p:sp>
        <p:nvSpPr>
          <p:cNvPr id="3" name="Content Placeholder 2">
            <a:extLst>
              <a:ext uri="{FF2B5EF4-FFF2-40B4-BE49-F238E27FC236}">
                <a16:creationId xmlns:a16="http://schemas.microsoft.com/office/drawing/2014/main" id="{7CE4320A-EF64-A78D-FF82-2879E5DE1961}"/>
              </a:ext>
            </a:extLst>
          </p:cNvPr>
          <p:cNvSpPr>
            <a:spLocks noGrp="1"/>
          </p:cNvSpPr>
          <p:nvPr>
            <p:ph idx="1"/>
          </p:nvPr>
        </p:nvSpPr>
        <p:spPr>
          <a:xfrm>
            <a:off x="838200" y="1825625"/>
            <a:ext cx="10889156" cy="4351338"/>
          </a:xfrm>
        </p:spPr>
        <p:txBody>
          <a:bodyPr>
            <a:normAutofit/>
          </a:bodyPr>
          <a:lstStyle/>
          <a:p>
            <a:pPr marL="0" marR="0" indent="0">
              <a:lnSpc>
                <a:spcPct val="100000"/>
              </a:lnSpc>
              <a:spcBef>
                <a:spcPts val="0"/>
              </a:spcBef>
              <a:spcAft>
                <a:spcPts val="600"/>
              </a:spcAft>
              <a:buNone/>
            </a:pPr>
            <a:r>
              <a:rPr lang="en-GB" sz="1400" b="1" u="sng" dirty="0">
                <a:solidFill>
                  <a:srgbClr val="0070C0"/>
                </a:solidFill>
                <a:effectLst/>
                <a:highlight>
                  <a:srgbClr val="00FF00"/>
                </a:highlight>
                <a:ea typeface="Batang" panose="02030600000101010101" pitchFamily="18" charset="-127"/>
                <a:cs typeface="Times" panose="02020603050405020304" pitchFamily="18" charset="0"/>
              </a:rPr>
              <a:t>Agreement</a:t>
            </a:r>
            <a:endParaRPr lang="en-US" sz="1000" dirty="0">
              <a:solidFill>
                <a:srgbClr val="0070C0"/>
              </a:solidFill>
              <a:effectLst/>
              <a:latin typeface="Times" panose="02020603050405020304" pitchFamily="18" charset="0"/>
              <a:ea typeface="Batang" panose="02030600000101010101" pitchFamily="18" charset="-127"/>
              <a:cs typeface="Times New Roman" panose="02020603050405020304" pitchFamily="18" charset="0"/>
            </a:endParaRPr>
          </a:p>
          <a:p>
            <a:pPr marL="0" marR="0" indent="0">
              <a:lnSpc>
                <a:spcPct val="100000"/>
              </a:lnSpc>
              <a:spcBef>
                <a:spcPts val="0"/>
              </a:spcBef>
              <a:spcAft>
                <a:spcPts val="600"/>
              </a:spcAft>
              <a:buNone/>
            </a:pPr>
            <a:r>
              <a:rPr lang="en-GB" sz="1500" i="1" dirty="0">
                <a:solidFill>
                  <a:srgbClr val="0070C0"/>
                </a:solidFill>
                <a:effectLst/>
                <a:ea typeface="Batang" panose="02030600000101010101" pitchFamily="18" charset="-127"/>
                <a:cs typeface="Times New Roman" panose="02020603050405020304" pitchFamily="18" charset="0"/>
              </a:rPr>
              <a:t>To alleviate / resolve the issues related to inter-vendor training collaboration of AI/ML-based CSI compression using two-sided model, study the following options:</a:t>
            </a:r>
            <a:endParaRPr lang="en-US" sz="1500" dirty="0">
              <a:solidFill>
                <a:srgbClr val="0070C0"/>
              </a:solidFill>
              <a:effectLst/>
              <a:ea typeface="Batang" panose="02030600000101010101" pitchFamily="18" charset="-127"/>
              <a:cs typeface="Times New Roman" panose="02020603050405020304" pitchFamily="18" charset="0"/>
            </a:endParaRPr>
          </a:p>
          <a:p>
            <a:pPr marL="342900" marR="0" lvl="0" indent="-342900" algn="just">
              <a:lnSpc>
                <a:spcPct val="100000"/>
              </a:lnSpc>
              <a:spcBef>
                <a:spcPts val="0"/>
              </a:spcBef>
              <a:spcAft>
                <a:spcPts val="600"/>
              </a:spcAft>
              <a:buFont typeface="Symbol" panose="05050102010706020507" pitchFamily="18" charset="2"/>
              <a:buChar char=""/>
            </a:pPr>
            <a:r>
              <a:rPr lang="en-GB" sz="1500" i="1" dirty="0">
                <a:solidFill>
                  <a:srgbClr val="0070C0"/>
                </a:solidFill>
                <a:effectLst/>
                <a:ea typeface="Batang" panose="02030600000101010101" pitchFamily="18" charset="-127"/>
                <a:cs typeface="Times New Roman" panose="02020603050405020304" pitchFamily="18" charset="0"/>
              </a:rPr>
              <a:t>Option 1: Fully standardized reference model (structure + parameters)</a:t>
            </a:r>
            <a:endParaRPr lang="en-US" sz="1500" dirty="0">
              <a:solidFill>
                <a:srgbClr val="0070C0"/>
              </a:solidFill>
              <a:ea typeface="Batang" panose="02030600000101010101" pitchFamily="18" charset="-127"/>
              <a:cs typeface="Times New Roman" panose="02020603050405020304" pitchFamily="18" charset="0"/>
            </a:endParaRPr>
          </a:p>
          <a:p>
            <a:pPr marL="342900" marR="0" lvl="0" indent="-342900" algn="just">
              <a:lnSpc>
                <a:spcPct val="100000"/>
              </a:lnSpc>
              <a:spcBef>
                <a:spcPts val="0"/>
              </a:spcBef>
              <a:spcAft>
                <a:spcPts val="600"/>
              </a:spcAft>
              <a:buFont typeface="Symbol" panose="05050102010706020507" pitchFamily="18" charset="2"/>
              <a:buChar char=""/>
            </a:pPr>
            <a:r>
              <a:rPr lang="en-GB" sz="1500" i="1" dirty="0">
                <a:solidFill>
                  <a:srgbClr val="0070C0"/>
                </a:solidFill>
                <a:effectLst/>
                <a:ea typeface="Batang" panose="02030600000101010101" pitchFamily="18" charset="-127"/>
                <a:cs typeface="Times New Roman" panose="02020603050405020304" pitchFamily="18" charset="0"/>
              </a:rPr>
              <a:t>Option 2: Standardized dataset</a:t>
            </a:r>
            <a:endParaRPr lang="en-US" sz="1500" dirty="0">
              <a:solidFill>
                <a:srgbClr val="0070C0"/>
              </a:solidFill>
              <a:ea typeface="Batang" panose="02030600000101010101" pitchFamily="18" charset="-127"/>
              <a:cs typeface="Times New Roman" panose="02020603050405020304" pitchFamily="18" charset="0"/>
            </a:endParaRPr>
          </a:p>
          <a:p>
            <a:pPr marL="342900" marR="0" lvl="0" indent="-342900" algn="just">
              <a:lnSpc>
                <a:spcPct val="100000"/>
              </a:lnSpc>
              <a:spcBef>
                <a:spcPts val="0"/>
              </a:spcBef>
              <a:spcAft>
                <a:spcPts val="600"/>
              </a:spcAft>
              <a:buFont typeface="Symbol" panose="05050102010706020507" pitchFamily="18" charset="2"/>
              <a:buChar char=""/>
            </a:pPr>
            <a:r>
              <a:rPr lang="en-GB" sz="1500" i="1" dirty="0">
                <a:solidFill>
                  <a:srgbClr val="0070C0"/>
                </a:solidFill>
                <a:effectLst/>
                <a:ea typeface="Batang" panose="02030600000101010101" pitchFamily="18" charset="-127"/>
                <a:cs typeface="Times New Roman" panose="02020603050405020304" pitchFamily="18" charset="0"/>
              </a:rPr>
              <a:t>Option 3: Standardized reference model structure + Parameter exchange between NW-side and UE-side</a:t>
            </a:r>
            <a:endParaRPr lang="en-US" sz="1500" dirty="0">
              <a:solidFill>
                <a:srgbClr val="0070C0"/>
              </a:solidFill>
              <a:ea typeface="Batang" panose="02030600000101010101" pitchFamily="18" charset="-127"/>
              <a:cs typeface="Times New Roman" panose="02020603050405020304" pitchFamily="18" charset="0"/>
            </a:endParaRPr>
          </a:p>
          <a:p>
            <a:pPr marL="342900" marR="0" lvl="0" indent="-342900" algn="just">
              <a:lnSpc>
                <a:spcPct val="100000"/>
              </a:lnSpc>
              <a:spcBef>
                <a:spcPts val="0"/>
              </a:spcBef>
              <a:spcAft>
                <a:spcPts val="600"/>
              </a:spcAft>
              <a:buFont typeface="Symbol" panose="05050102010706020507" pitchFamily="18" charset="2"/>
              <a:buChar char=""/>
            </a:pPr>
            <a:r>
              <a:rPr lang="en-GB" sz="1500" i="1" dirty="0">
                <a:solidFill>
                  <a:srgbClr val="0070C0"/>
                </a:solidFill>
                <a:effectLst/>
                <a:ea typeface="Batang" panose="02030600000101010101" pitchFamily="18" charset="-127"/>
                <a:cs typeface="Times New Roman" panose="02020603050405020304" pitchFamily="18" charset="0"/>
              </a:rPr>
              <a:t>Option 4: Standardized data / dataset format + Dataset exchange between NW-side and UE-side</a:t>
            </a:r>
            <a:endParaRPr lang="en-US" sz="1500" dirty="0">
              <a:solidFill>
                <a:srgbClr val="0070C0"/>
              </a:solidFill>
              <a:ea typeface="Batang" panose="02030600000101010101" pitchFamily="18" charset="-127"/>
              <a:cs typeface="Times New Roman" panose="02020603050405020304" pitchFamily="18" charset="0"/>
            </a:endParaRPr>
          </a:p>
          <a:p>
            <a:pPr marL="342900" marR="0" lvl="0" indent="-342900" algn="just">
              <a:lnSpc>
                <a:spcPct val="100000"/>
              </a:lnSpc>
              <a:spcBef>
                <a:spcPts val="0"/>
              </a:spcBef>
              <a:spcAft>
                <a:spcPts val="600"/>
              </a:spcAft>
              <a:buFont typeface="Symbol" panose="05050102010706020507" pitchFamily="18" charset="2"/>
              <a:buChar char=""/>
            </a:pPr>
            <a:r>
              <a:rPr lang="en-GB" sz="1500" i="1" dirty="0">
                <a:solidFill>
                  <a:srgbClr val="0070C0"/>
                </a:solidFill>
                <a:effectLst/>
                <a:ea typeface="Batang" panose="02030600000101010101" pitchFamily="18" charset="-127"/>
                <a:cs typeface="Times New Roman" panose="02020603050405020304" pitchFamily="18" charset="0"/>
              </a:rPr>
              <a:t>Option 5: Standardized model format + Reference model exchange between NW-side and UE-side</a:t>
            </a:r>
            <a:endParaRPr lang="en-US" sz="1500" dirty="0">
              <a:solidFill>
                <a:srgbClr val="0070C0"/>
              </a:solidFill>
              <a:effectLst/>
              <a:ea typeface="Batang" panose="02030600000101010101" pitchFamily="18" charset="-127"/>
              <a:cs typeface="Times New Roman" panose="02020603050405020304" pitchFamily="18" charset="0"/>
            </a:endParaRPr>
          </a:p>
          <a:p>
            <a:pPr marL="0" marR="0" indent="0">
              <a:lnSpc>
                <a:spcPct val="100000"/>
              </a:lnSpc>
              <a:spcBef>
                <a:spcPts val="600"/>
              </a:spcBef>
              <a:spcAft>
                <a:spcPts val="300"/>
              </a:spcAft>
              <a:buNone/>
            </a:pPr>
            <a:r>
              <a:rPr lang="en-GB" sz="1500" i="1" dirty="0">
                <a:solidFill>
                  <a:srgbClr val="0070C0"/>
                </a:solidFill>
                <a:effectLst/>
                <a:ea typeface="Batang" panose="02030600000101010101" pitchFamily="18" charset="-127"/>
                <a:cs typeface="Times New Roman" panose="02020603050405020304" pitchFamily="18" charset="0"/>
              </a:rPr>
              <a:t>Note 1: The above options may not be mutually exclusive and may be used together.</a:t>
            </a:r>
            <a:endParaRPr lang="en-US" sz="1500" dirty="0">
              <a:solidFill>
                <a:srgbClr val="0070C0"/>
              </a:solidFill>
              <a:ea typeface="Batang" panose="02030600000101010101" pitchFamily="18" charset="-127"/>
              <a:cs typeface="Times New Roman" panose="02020603050405020304" pitchFamily="18" charset="0"/>
            </a:endParaRPr>
          </a:p>
          <a:p>
            <a:pPr marL="0" marR="0" indent="0">
              <a:lnSpc>
                <a:spcPct val="100000"/>
              </a:lnSpc>
              <a:spcBef>
                <a:spcPts val="600"/>
              </a:spcBef>
              <a:spcAft>
                <a:spcPts val="300"/>
              </a:spcAft>
              <a:buNone/>
            </a:pPr>
            <a:r>
              <a:rPr lang="en-GB" sz="1500" i="1" dirty="0">
                <a:solidFill>
                  <a:srgbClr val="0070C0"/>
                </a:solidFill>
                <a:effectLst/>
                <a:ea typeface="Batang" panose="02030600000101010101" pitchFamily="18" charset="-127"/>
                <a:cs typeface="Times New Roman" panose="02020603050405020304" pitchFamily="18" charset="0"/>
              </a:rPr>
              <a:t>Note 2: Other options are not precluded.</a:t>
            </a:r>
            <a:endParaRPr lang="en-US" sz="1500" dirty="0">
              <a:solidFill>
                <a:srgbClr val="0070C0"/>
              </a:solidFill>
              <a:ea typeface="Batang" panose="02030600000101010101" pitchFamily="18" charset="-127"/>
              <a:cs typeface="Times New Roman" panose="02020603050405020304" pitchFamily="18" charset="0"/>
            </a:endParaRPr>
          </a:p>
          <a:p>
            <a:pPr marL="0" marR="0" indent="0">
              <a:lnSpc>
                <a:spcPct val="100000"/>
              </a:lnSpc>
              <a:spcBef>
                <a:spcPts val="600"/>
              </a:spcBef>
              <a:spcAft>
                <a:spcPts val="300"/>
              </a:spcAft>
              <a:buNone/>
            </a:pPr>
            <a:r>
              <a:rPr lang="en-GB" sz="1500" i="1" dirty="0">
                <a:solidFill>
                  <a:srgbClr val="0070C0"/>
                </a:solidFill>
                <a:effectLst/>
                <a:ea typeface="Batang" panose="02030600000101010101" pitchFamily="18" charset="-127"/>
                <a:cs typeface="Times New Roman" panose="02020603050405020304" pitchFamily="18" charset="0"/>
              </a:rPr>
              <a:t>Note 3: The study should consider how different methods of exchanging the parameters / dataset / reference model would affect the feasibility and collaboration complexity of options 3 / 4 / 5 respectively, e.g., over the air-interface, offline delivery, etc.</a:t>
            </a:r>
            <a:endParaRPr lang="en-US" sz="1500" dirty="0">
              <a:solidFill>
                <a:srgbClr val="0070C0"/>
              </a:solidFill>
              <a:ea typeface="Batang" panose="02030600000101010101" pitchFamily="18" charset="-127"/>
              <a:cs typeface="Times New Roman" panose="02020603050405020304" pitchFamily="18" charset="0"/>
            </a:endParaRPr>
          </a:p>
          <a:p>
            <a:pPr marL="0" marR="0" indent="0">
              <a:lnSpc>
                <a:spcPct val="100000"/>
              </a:lnSpc>
              <a:spcBef>
                <a:spcPts val="600"/>
              </a:spcBef>
              <a:spcAft>
                <a:spcPts val="300"/>
              </a:spcAft>
              <a:buNone/>
            </a:pPr>
            <a:r>
              <a:rPr lang="en-GB" sz="1500" i="1" dirty="0">
                <a:solidFill>
                  <a:srgbClr val="0070C0"/>
                </a:solidFill>
                <a:effectLst/>
                <a:ea typeface="Malgun Gothic" panose="020B0503020000020004" pitchFamily="34" charset="-127"/>
              </a:rPr>
              <a:t>Note 4: “Dataset” refers to a set of data samples of CSI feedback and associated target CSI.</a:t>
            </a:r>
            <a:r>
              <a:rPr lang="en-GB" sz="1500" i="1" dirty="0">
                <a:solidFill>
                  <a:srgbClr val="0070C0"/>
                </a:solidFill>
                <a:effectLst/>
                <a:ea typeface="Batang" panose="02030600000101010101" pitchFamily="18" charset="-127"/>
                <a:cs typeface="Times New Roman" panose="02020603050405020304" pitchFamily="18" charset="0"/>
              </a:rPr>
              <a:t> </a:t>
            </a:r>
            <a:endParaRPr lang="en-US" sz="1500" i="1" dirty="0">
              <a:solidFill>
                <a:srgbClr val="0070C0"/>
              </a:solidFill>
              <a:effectLst/>
              <a:ea typeface="Batang" panose="02030600000101010101" pitchFamily="18" charset="-127"/>
              <a:cs typeface="Times New Roman" panose="02020603050405020304" pitchFamily="18" charset="0"/>
            </a:endParaRPr>
          </a:p>
          <a:p>
            <a:pPr marL="457200" marR="0" lvl="1" indent="0" algn="just">
              <a:lnSpc>
                <a:spcPct val="100000"/>
              </a:lnSpc>
              <a:spcBef>
                <a:spcPts val="0"/>
              </a:spcBef>
              <a:spcAft>
                <a:spcPts val="0"/>
              </a:spcAft>
              <a:buNone/>
            </a:pPr>
            <a:endParaRPr lang="en-US" sz="1400" i="1" dirty="0">
              <a:solidFill>
                <a:srgbClr val="0070C0"/>
              </a:solidFill>
              <a:effectLst/>
              <a:ea typeface="Batang" panose="02030600000101010101" pitchFamily="18" charset="-127"/>
              <a:cs typeface="Times New Roman" panose="02020603050405020304" pitchFamily="18" charset="0"/>
            </a:endParaRPr>
          </a:p>
          <a:p>
            <a:pPr marL="0" indent="0">
              <a:lnSpc>
                <a:spcPct val="100000"/>
              </a:lnSpc>
              <a:buNone/>
            </a:pPr>
            <a:endParaRPr lang="en-US" sz="1400" dirty="0">
              <a:solidFill>
                <a:srgbClr val="0070C0"/>
              </a:solidFill>
            </a:endParaRPr>
          </a:p>
        </p:txBody>
      </p:sp>
      <p:sp>
        <p:nvSpPr>
          <p:cNvPr id="4" name="Slide Number Placeholder 3">
            <a:extLst>
              <a:ext uri="{FF2B5EF4-FFF2-40B4-BE49-F238E27FC236}">
                <a16:creationId xmlns:a16="http://schemas.microsoft.com/office/drawing/2014/main" id="{52502A98-6EB0-042E-0BB1-755269B86020}"/>
              </a:ext>
            </a:extLst>
          </p:cNvPr>
          <p:cNvSpPr>
            <a:spLocks noGrp="1"/>
          </p:cNvSpPr>
          <p:nvPr>
            <p:ph type="sldNum" sz="quarter" idx="12"/>
          </p:nvPr>
        </p:nvSpPr>
        <p:spPr/>
        <p:txBody>
          <a:bodyPr/>
          <a:lstStyle/>
          <a:p>
            <a:fld id="{3B917CB5-27BD-4ECA-9D86-80D4B900A204}" type="slidenum">
              <a:rPr lang="en-US" smtClean="0"/>
              <a:t>21</a:t>
            </a:fld>
            <a:endParaRPr lang="en-US" dirty="0"/>
          </a:p>
        </p:txBody>
      </p:sp>
    </p:spTree>
    <p:extLst>
      <p:ext uri="{BB962C8B-B14F-4D97-AF65-F5344CB8AC3E}">
        <p14:creationId xmlns:p14="http://schemas.microsoft.com/office/powerpoint/2010/main" val="12068590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74A5D-1DF8-7413-2B99-94681119E4CC}"/>
              </a:ext>
            </a:extLst>
          </p:cNvPr>
          <p:cNvSpPr>
            <a:spLocks noGrp="1"/>
          </p:cNvSpPr>
          <p:nvPr>
            <p:ph type="title"/>
          </p:nvPr>
        </p:nvSpPr>
        <p:spPr/>
        <p:txBody>
          <a:bodyPr>
            <a:normAutofit/>
          </a:bodyPr>
          <a:lstStyle/>
          <a:p>
            <a:r>
              <a:rPr lang="en-US" sz="3200" dirty="0"/>
              <a:t>Related Agreements for CSI Compression: RAN1#116</a:t>
            </a:r>
          </a:p>
        </p:txBody>
      </p:sp>
      <p:sp>
        <p:nvSpPr>
          <p:cNvPr id="3" name="Content Placeholder 2">
            <a:extLst>
              <a:ext uri="{FF2B5EF4-FFF2-40B4-BE49-F238E27FC236}">
                <a16:creationId xmlns:a16="http://schemas.microsoft.com/office/drawing/2014/main" id="{7CE4320A-EF64-A78D-FF82-2879E5DE1961}"/>
              </a:ext>
            </a:extLst>
          </p:cNvPr>
          <p:cNvSpPr>
            <a:spLocks noGrp="1"/>
          </p:cNvSpPr>
          <p:nvPr>
            <p:ph idx="1"/>
          </p:nvPr>
        </p:nvSpPr>
        <p:spPr/>
        <p:txBody>
          <a:bodyPr>
            <a:normAutofit lnSpcReduction="10000"/>
          </a:bodyPr>
          <a:lstStyle/>
          <a:p>
            <a:pPr marL="0" marR="0" indent="0">
              <a:lnSpc>
                <a:spcPct val="110000"/>
              </a:lnSpc>
              <a:spcBef>
                <a:spcPts val="0"/>
              </a:spcBef>
              <a:spcAft>
                <a:spcPts val="600"/>
              </a:spcAft>
              <a:buNone/>
            </a:pPr>
            <a:r>
              <a:rPr lang="en-GB" sz="1400" b="1" u="sng" dirty="0">
                <a:solidFill>
                  <a:srgbClr val="0070C0"/>
                </a:solidFill>
                <a:effectLst/>
                <a:highlight>
                  <a:srgbClr val="00FF00"/>
                </a:highlight>
                <a:ea typeface="Batang" panose="02030600000101010101" pitchFamily="18" charset="-127"/>
                <a:cs typeface="Times" panose="02020603050405020304" pitchFamily="18" charset="0"/>
              </a:rPr>
              <a:t>Agreement</a:t>
            </a:r>
            <a:endParaRPr lang="en-US" sz="1000" dirty="0">
              <a:effectLst/>
              <a:latin typeface="Times" panose="02020603050405020304" pitchFamily="18" charset="0"/>
              <a:ea typeface="Batang" panose="02030600000101010101" pitchFamily="18" charset="-127"/>
              <a:cs typeface="Times New Roman" panose="02020603050405020304" pitchFamily="18" charset="0"/>
            </a:endParaRPr>
          </a:p>
          <a:p>
            <a:pPr marL="342900" marR="0" lvl="0" indent="-342900" algn="just">
              <a:lnSpc>
                <a:spcPct val="110000"/>
              </a:lnSpc>
              <a:spcBef>
                <a:spcPts val="0"/>
              </a:spcBef>
              <a:spcAft>
                <a:spcPts val="300"/>
              </a:spcAft>
              <a:buFont typeface="Symbol" panose="05050102010706020507" pitchFamily="18" charset="2"/>
              <a:buChar char=""/>
            </a:pPr>
            <a:r>
              <a:rPr lang="en-GB" sz="1500" i="1" dirty="0">
                <a:solidFill>
                  <a:srgbClr val="0070C0"/>
                </a:solidFill>
                <a:effectLst/>
                <a:ea typeface="Batang" panose="02030600000101010101" pitchFamily="18" charset="-127"/>
                <a:cs typeface="Times New Roman" panose="02020603050405020304" pitchFamily="18" charset="0"/>
              </a:rPr>
              <a:t>For Option 3, further define the two sub-options:</a:t>
            </a:r>
            <a:endParaRPr lang="en-US" sz="1500" i="1" dirty="0">
              <a:solidFill>
                <a:srgbClr val="0070C0"/>
              </a:solidFill>
              <a:effectLst/>
              <a:ea typeface="Batang" panose="02030600000101010101" pitchFamily="18" charset="-127"/>
              <a:cs typeface="Times New Roman" panose="02020603050405020304" pitchFamily="18" charset="0"/>
            </a:endParaRPr>
          </a:p>
          <a:p>
            <a:pPr marL="742950" marR="0" lvl="1" indent="-285750" algn="just">
              <a:lnSpc>
                <a:spcPct val="110000"/>
              </a:lnSpc>
              <a:spcBef>
                <a:spcPts val="0"/>
              </a:spcBef>
              <a:spcAft>
                <a:spcPts val="0"/>
              </a:spcAft>
              <a:buFont typeface="Courier New" panose="02070309020205020404" pitchFamily="49" charset="0"/>
              <a:buChar char="o"/>
            </a:pPr>
            <a:r>
              <a:rPr lang="en-GB" sz="1500" i="1" dirty="0">
                <a:solidFill>
                  <a:srgbClr val="0070C0"/>
                </a:solidFill>
                <a:effectLst/>
                <a:ea typeface="Batang" panose="02030600000101010101" pitchFamily="18" charset="-127"/>
                <a:cs typeface="Times New Roman" panose="02020603050405020304" pitchFamily="18" charset="0"/>
              </a:rPr>
              <a:t>3a: Parameters received at the UE or UE-side goes through offline engineering at the UE-side (e.g., UE-side OTT server)</a:t>
            </a:r>
            <a:r>
              <a:rPr lang="en-GB" sz="1500" i="1" dirty="0">
                <a:solidFill>
                  <a:srgbClr val="0070C0"/>
                </a:solidFill>
                <a:effectLst/>
                <a:ea typeface="DengXian" panose="02010600030101010101" pitchFamily="2" charset="-122"/>
                <a:cs typeface="Times New Roman" panose="02020603050405020304" pitchFamily="18" charset="0"/>
              </a:rPr>
              <a:t>, e.g., </a:t>
            </a:r>
            <a:r>
              <a:rPr lang="en-GB" sz="1500" i="1" dirty="0">
                <a:solidFill>
                  <a:srgbClr val="0070C0"/>
                </a:solidFill>
                <a:effectLst/>
                <a:ea typeface="Batang" panose="02030600000101010101" pitchFamily="18" charset="-127"/>
                <a:cs typeface="Times New Roman" panose="02020603050405020304" pitchFamily="18" charset="0"/>
              </a:rPr>
              <a:t>potential re-training, re-development of a different model, and/or offline testing.</a:t>
            </a:r>
            <a:endParaRPr lang="en-US" sz="1500" i="1" dirty="0">
              <a:solidFill>
                <a:srgbClr val="0070C0"/>
              </a:solidFill>
              <a:effectLst/>
              <a:ea typeface="Batang" panose="02030600000101010101" pitchFamily="18" charset="-127"/>
              <a:cs typeface="Times New Roman" panose="02020603050405020304" pitchFamily="18" charset="0"/>
            </a:endParaRPr>
          </a:p>
          <a:p>
            <a:pPr marL="742950" marR="0" lvl="1" indent="-285750" algn="just">
              <a:lnSpc>
                <a:spcPct val="110000"/>
              </a:lnSpc>
              <a:spcBef>
                <a:spcPts val="0"/>
              </a:spcBef>
              <a:spcAft>
                <a:spcPts val="0"/>
              </a:spcAft>
              <a:buFont typeface="Courier New" panose="02070309020205020404" pitchFamily="49" charset="0"/>
              <a:buChar char="o"/>
            </a:pPr>
            <a:r>
              <a:rPr lang="en-GB" sz="1500" i="1" dirty="0">
                <a:solidFill>
                  <a:srgbClr val="0070C0"/>
                </a:solidFill>
                <a:effectLst/>
                <a:ea typeface="Batang" panose="02030600000101010101" pitchFamily="18" charset="-127"/>
                <a:cs typeface="Times New Roman" panose="02020603050405020304" pitchFamily="18" charset="0"/>
              </a:rPr>
              <a:t>3b: Parameters received at the UE are directly used for inference at the UE without offline engineering, potentially with on-device operations.</a:t>
            </a:r>
            <a:endParaRPr lang="en-US" sz="1500" i="1" dirty="0">
              <a:solidFill>
                <a:srgbClr val="0070C0"/>
              </a:solidFill>
              <a:effectLst/>
              <a:ea typeface="Batang" panose="02030600000101010101" pitchFamily="18" charset="-127"/>
              <a:cs typeface="Times New Roman" panose="02020603050405020304" pitchFamily="18" charset="0"/>
            </a:endParaRPr>
          </a:p>
          <a:p>
            <a:pPr marL="342900" marR="0" lvl="0" indent="-342900" algn="just">
              <a:lnSpc>
                <a:spcPct val="110000"/>
              </a:lnSpc>
              <a:spcBef>
                <a:spcPts val="0"/>
              </a:spcBef>
              <a:spcAft>
                <a:spcPts val="0"/>
              </a:spcAft>
              <a:buFont typeface="Symbol" panose="05050102010706020507" pitchFamily="18" charset="2"/>
              <a:buChar char=""/>
            </a:pPr>
            <a:r>
              <a:rPr lang="en-GB" sz="1500" i="1" dirty="0">
                <a:solidFill>
                  <a:srgbClr val="0070C0"/>
                </a:solidFill>
                <a:effectLst/>
                <a:ea typeface="Batang" panose="02030600000101010101" pitchFamily="18" charset="-127"/>
                <a:cs typeface="Times New Roman" panose="02020603050405020304" pitchFamily="18" charset="0"/>
              </a:rPr>
              <a:t>For Option 5, further define the two sub-options:</a:t>
            </a:r>
            <a:endParaRPr lang="en-US" sz="1500" i="1" dirty="0">
              <a:solidFill>
                <a:srgbClr val="0070C0"/>
              </a:solidFill>
              <a:effectLst/>
              <a:ea typeface="Batang" panose="02030600000101010101" pitchFamily="18" charset="-127"/>
              <a:cs typeface="Times New Roman" panose="02020603050405020304" pitchFamily="18" charset="0"/>
            </a:endParaRPr>
          </a:p>
          <a:p>
            <a:pPr marL="742950" marR="0" lvl="1" indent="-285750" algn="just">
              <a:lnSpc>
                <a:spcPct val="110000"/>
              </a:lnSpc>
              <a:spcBef>
                <a:spcPts val="0"/>
              </a:spcBef>
              <a:spcAft>
                <a:spcPts val="0"/>
              </a:spcAft>
              <a:buFont typeface="Courier New" panose="02070309020205020404" pitchFamily="49" charset="0"/>
              <a:buChar char="o"/>
            </a:pPr>
            <a:r>
              <a:rPr lang="en-GB" sz="1500" i="1" dirty="0">
                <a:solidFill>
                  <a:srgbClr val="0070C0"/>
                </a:solidFill>
                <a:effectLst/>
                <a:ea typeface="Batang" panose="02030600000101010101" pitchFamily="18" charset="-127"/>
                <a:cs typeface="Times New Roman" panose="02020603050405020304" pitchFamily="18" charset="0"/>
              </a:rPr>
              <a:t>5a: Model received at the UE or UE-side goes through offline engineering at the UE-side (e.g., UE-side OTT server)</a:t>
            </a:r>
            <a:r>
              <a:rPr lang="en-GB" sz="1500" i="1" dirty="0">
                <a:solidFill>
                  <a:srgbClr val="0070C0"/>
                </a:solidFill>
                <a:effectLst/>
                <a:ea typeface="DengXian" panose="02010600030101010101" pitchFamily="2" charset="-122"/>
                <a:cs typeface="Times New Roman" panose="02020603050405020304" pitchFamily="18" charset="0"/>
              </a:rPr>
              <a:t>, e.g.,</a:t>
            </a:r>
            <a:r>
              <a:rPr lang="en-GB" sz="1500" i="1" dirty="0">
                <a:solidFill>
                  <a:srgbClr val="0070C0"/>
                </a:solidFill>
                <a:effectLst/>
                <a:ea typeface="Batang" panose="02030600000101010101" pitchFamily="18" charset="-127"/>
                <a:cs typeface="Times New Roman" panose="02020603050405020304" pitchFamily="18" charset="0"/>
              </a:rPr>
              <a:t> potential re-training, re-development of a different model, and/or offline testing.</a:t>
            </a:r>
            <a:endParaRPr lang="en-US" sz="1500" i="1" dirty="0">
              <a:solidFill>
                <a:srgbClr val="0070C0"/>
              </a:solidFill>
              <a:effectLst/>
              <a:ea typeface="Batang" panose="02030600000101010101" pitchFamily="18" charset="-127"/>
              <a:cs typeface="Times New Roman" panose="02020603050405020304" pitchFamily="18" charset="0"/>
            </a:endParaRPr>
          </a:p>
          <a:p>
            <a:pPr marL="742950" marR="0" lvl="1" indent="-285750" algn="just">
              <a:lnSpc>
                <a:spcPct val="110000"/>
              </a:lnSpc>
              <a:spcBef>
                <a:spcPts val="0"/>
              </a:spcBef>
              <a:spcAft>
                <a:spcPts val="0"/>
              </a:spcAft>
              <a:buFont typeface="Courier New" panose="02070309020205020404" pitchFamily="49" charset="0"/>
              <a:buChar char="o"/>
            </a:pPr>
            <a:r>
              <a:rPr lang="en-GB" sz="1500" i="1" dirty="0">
                <a:solidFill>
                  <a:srgbClr val="0070C0"/>
                </a:solidFill>
                <a:effectLst/>
                <a:ea typeface="Batang" panose="02030600000101010101" pitchFamily="18" charset="-127"/>
                <a:cs typeface="Times New Roman" panose="02020603050405020304" pitchFamily="18" charset="0"/>
              </a:rPr>
              <a:t>5b: Model received at the UE are directly used for inference at the UE without offline engineering</a:t>
            </a:r>
            <a:r>
              <a:rPr lang="en-GB" sz="1500" i="1" dirty="0">
                <a:solidFill>
                  <a:srgbClr val="0070C0"/>
                </a:solidFill>
                <a:effectLst/>
                <a:ea typeface="DengXian" panose="02010600030101010101" pitchFamily="2" charset="-122"/>
                <a:cs typeface="Times New Roman" panose="02020603050405020304" pitchFamily="18" charset="0"/>
              </a:rPr>
              <a:t>,</a:t>
            </a:r>
            <a:r>
              <a:rPr lang="en-GB" sz="1500" i="1" dirty="0">
                <a:solidFill>
                  <a:srgbClr val="0070C0"/>
                </a:solidFill>
                <a:effectLst/>
                <a:ea typeface="Batang" panose="02030600000101010101" pitchFamily="18" charset="-127"/>
                <a:cs typeface="Times New Roman" panose="02020603050405020304" pitchFamily="18" charset="0"/>
              </a:rPr>
              <a:t> potentially with on-device operations.</a:t>
            </a:r>
            <a:endParaRPr lang="en-US" sz="1500" i="1" dirty="0">
              <a:solidFill>
                <a:srgbClr val="0070C0"/>
              </a:solidFill>
              <a:effectLst/>
              <a:ea typeface="Batang" panose="02030600000101010101" pitchFamily="18" charset="-127"/>
              <a:cs typeface="Times New Roman" panose="02020603050405020304" pitchFamily="18" charset="0"/>
            </a:endParaRPr>
          </a:p>
          <a:p>
            <a:pPr marL="342900" marR="0" lvl="0" indent="-342900" algn="just">
              <a:lnSpc>
                <a:spcPct val="110000"/>
              </a:lnSpc>
              <a:spcBef>
                <a:spcPts val="0"/>
              </a:spcBef>
              <a:spcAft>
                <a:spcPts val="0"/>
              </a:spcAft>
              <a:buFont typeface="Symbol" panose="05050102010706020507" pitchFamily="18" charset="2"/>
              <a:buChar char=""/>
            </a:pPr>
            <a:r>
              <a:rPr lang="en-GB" sz="1500" i="1" dirty="0">
                <a:solidFill>
                  <a:srgbClr val="0070C0"/>
                </a:solidFill>
                <a:effectLst/>
                <a:ea typeface="Batang" panose="02030600000101010101" pitchFamily="18" charset="-127"/>
                <a:cs typeface="Times New Roman" panose="02020603050405020304" pitchFamily="18" charset="0"/>
              </a:rPr>
              <a:t>For Option 4, it is clarified that:</a:t>
            </a:r>
            <a:endParaRPr lang="en-US" sz="1500" i="1" dirty="0">
              <a:solidFill>
                <a:srgbClr val="0070C0"/>
              </a:solidFill>
              <a:effectLst/>
              <a:ea typeface="Batang" panose="02030600000101010101" pitchFamily="18" charset="-127"/>
              <a:cs typeface="Times New Roman" panose="02020603050405020304" pitchFamily="18" charset="0"/>
            </a:endParaRPr>
          </a:p>
          <a:p>
            <a:pPr marL="742950" marR="0" lvl="1" indent="-285750" algn="just">
              <a:lnSpc>
                <a:spcPct val="110000"/>
              </a:lnSpc>
              <a:spcBef>
                <a:spcPts val="0"/>
              </a:spcBef>
              <a:spcAft>
                <a:spcPts val="0"/>
              </a:spcAft>
              <a:buFont typeface="Courier New" panose="02070309020205020404" pitchFamily="49" charset="0"/>
              <a:buChar char="o"/>
            </a:pPr>
            <a:r>
              <a:rPr lang="en-GB" sz="1500" i="1" dirty="0">
                <a:solidFill>
                  <a:srgbClr val="0070C0"/>
                </a:solidFill>
                <a:effectLst/>
                <a:ea typeface="Batang" panose="02030600000101010101" pitchFamily="18" charset="-127"/>
                <a:cs typeface="Times New Roman" panose="02020603050405020304" pitchFamily="18" charset="0"/>
              </a:rPr>
              <a:t>Dataset received at the UE or UE-side goes through offline engineering at the UE- side (e.g., UE-side OTT server)</a:t>
            </a:r>
            <a:r>
              <a:rPr lang="en-GB" sz="1500" i="1" dirty="0">
                <a:solidFill>
                  <a:srgbClr val="0070C0"/>
                </a:solidFill>
                <a:effectLst/>
                <a:ea typeface="DengXian" panose="02010600030101010101" pitchFamily="2" charset="-122"/>
                <a:cs typeface="Times New Roman" panose="02020603050405020304" pitchFamily="18" charset="0"/>
              </a:rPr>
              <a:t>, e.g., model training or o</a:t>
            </a:r>
            <a:r>
              <a:rPr lang="en-GB" sz="1500" i="1" dirty="0">
                <a:solidFill>
                  <a:srgbClr val="0070C0"/>
                </a:solidFill>
                <a:effectLst/>
                <a:ea typeface="Batang" panose="02030600000101010101" pitchFamily="18" charset="-127"/>
                <a:cs typeface="Times New Roman" panose="02020603050405020304" pitchFamily="18" charset="0"/>
              </a:rPr>
              <a:t>ffline testing.</a:t>
            </a:r>
          </a:p>
          <a:p>
            <a:pPr algn="just">
              <a:lnSpc>
                <a:spcPct val="110000"/>
              </a:lnSpc>
              <a:spcBef>
                <a:spcPts val="600"/>
              </a:spcBef>
            </a:pPr>
            <a:r>
              <a:rPr lang="en-GB" sz="1500" i="1" dirty="0">
                <a:solidFill>
                  <a:srgbClr val="0070C0"/>
                </a:solidFill>
                <a:effectLst/>
                <a:ea typeface="Batang" panose="02030600000101010101" pitchFamily="18" charset="-127"/>
                <a:cs typeface="Times New Roman" panose="02020603050405020304" pitchFamily="18" charset="0"/>
              </a:rPr>
              <a:t>Note: The descriptions under each option are only for the purpose of simplified discussion and do not mean deprioritizing any other </a:t>
            </a:r>
            <a:r>
              <a:rPr lang="en-GB" sz="1500" i="1" dirty="0" err="1">
                <a:solidFill>
                  <a:srgbClr val="0070C0"/>
                </a:solidFill>
                <a:effectLst/>
                <a:ea typeface="Batang" panose="02030600000101010101" pitchFamily="18" charset="-127"/>
                <a:cs typeface="Times New Roman" panose="02020603050405020304" pitchFamily="18" charset="0"/>
              </a:rPr>
              <a:t>flavors</a:t>
            </a:r>
            <a:r>
              <a:rPr lang="en-GB" sz="1500" i="1" dirty="0">
                <a:solidFill>
                  <a:srgbClr val="0070C0"/>
                </a:solidFill>
                <a:effectLst/>
                <a:ea typeface="Batang" panose="02030600000101010101" pitchFamily="18" charset="-127"/>
                <a:cs typeface="Times New Roman" panose="02020603050405020304" pitchFamily="18" charset="0"/>
              </a:rPr>
              <a:t> (such as an exchange originating from the UE-side and ending at the NW-side) from potential specification. </a:t>
            </a:r>
            <a:endParaRPr lang="en-US" sz="1500" i="1" dirty="0">
              <a:solidFill>
                <a:srgbClr val="0070C0"/>
              </a:solidFill>
              <a:effectLst/>
              <a:ea typeface="Batang" panose="02030600000101010101" pitchFamily="18" charset="-127"/>
              <a:cs typeface="Times New Roman" panose="02020603050405020304" pitchFamily="18" charset="0"/>
            </a:endParaRPr>
          </a:p>
          <a:p>
            <a:pPr marL="0" indent="0">
              <a:lnSpc>
                <a:spcPct val="110000"/>
              </a:lnSpc>
              <a:buNone/>
            </a:pPr>
            <a:endParaRPr lang="en-US" sz="1400" dirty="0">
              <a:solidFill>
                <a:srgbClr val="0070C0"/>
              </a:solidFill>
            </a:endParaRPr>
          </a:p>
        </p:txBody>
      </p:sp>
      <p:sp>
        <p:nvSpPr>
          <p:cNvPr id="4" name="Slide Number Placeholder 3">
            <a:extLst>
              <a:ext uri="{FF2B5EF4-FFF2-40B4-BE49-F238E27FC236}">
                <a16:creationId xmlns:a16="http://schemas.microsoft.com/office/drawing/2014/main" id="{52502A98-6EB0-042E-0BB1-755269B86020}"/>
              </a:ext>
            </a:extLst>
          </p:cNvPr>
          <p:cNvSpPr>
            <a:spLocks noGrp="1"/>
          </p:cNvSpPr>
          <p:nvPr>
            <p:ph type="sldNum" sz="quarter" idx="12"/>
          </p:nvPr>
        </p:nvSpPr>
        <p:spPr/>
        <p:txBody>
          <a:bodyPr/>
          <a:lstStyle/>
          <a:p>
            <a:fld id="{3B917CB5-27BD-4ECA-9D86-80D4B900A204}" type="slidenum">
              <a:rPr lang="en-US" smtClean="0"/>
              <a:t>22</a:t>
            </a:fld>
            <a:endParaRPr lang="en-US" dirty="0"/>
          </a:p>
        </p:txBody>
      </p:sp>
    </p:spTree>
    <p:extLst>
      <p:ext uri="{BB962C8B-B14F-4D97-AF65-F5344CB8AC3E}">
        <p14:creationId xmlns:p14="http://schemas.microsoft.com/office/powerpoint/2010/main" val="25522813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74A5D-1DF8-7413-2B99-94681119E4CC}"/>
              </a:ext>
            </a:extLst>
          </p:cNvPr>
          <p:cNvSpPr>
            <a:spLocks noGrp="1"/>
          </p:cNvSpPr>
          <p:nvPr>
            <p:ph type="title"/>
          </p:nvPr>
        </p:nvSpPr>
        <p:spPr/>
        <p:txBody>
          <a:bodyPr>
            <a:normAutofit/>
          </a:bodyPr>
          <a:lstStyle/>
          <a:p>
            <a:r>
              <a:rPr lang="en-US" sz="3200" dirty="0"/>
              <a:t>Related Agreements for CSI Compression: RAN1#116</a:t>
            </a:r>
          </a:p>
        </p:txBody>
      </p:sp>
      <p:sp>
        <p:nvSpPr>
          <p:cNvPr id="3" name="Content Placeholder 2">
            <a:extLst>
              <a:ext uri="{FF2B5EF4-FFF2-40B4-BE49-F238E27FC236}">
                <a16:creationId xmlns:a16="http://schemas.microsoft.com/office/drawing/2014/main" id="{7CE4320A-EF64-A78D-FF82-2879E5DE1961}"/>
              </a:ext>
            </a:extLst>
          </p:cNvPr>
          <p:cNvSpPr>
            <a:spLocks noGrp="1"/>
          </p:cNvSpPr>
          <p:nvPr>
            <p:ph idx="1"/>
          </p:nvPr>
        </p:nvSpPr>
        <p:spPr>
          <a:xfrm>
            <a:off x="1" y="1433970"/>
            <a:ext cx="12083142" cy="5058905"/>
          </a:xfrm>
        </p:spPr>
        <p:txBody>
          <a:bodyPr>
            <a:noAutofit/>
          </a:bodyPr>
          <a:lstStyle/>
          <a:p>
            <a:pPr marL="0" marR="0" indent="0">
              <a:spcBef>
                <a:spcPts val="0"/>
              </a:spcBef>
              <a:spcAft>
                <a:spcPts val="0"/>
              </a:spcAft>
              <a:buNone/>
            </a:pPr>
            <a:r>
              <a:rPr lang="en-GB" sz="1100" b="1" i="1" u="sng" dirty="0">
                <a:solidFill>
                  <a:srgbClr val="0070C0"/>
                </a:solidFill>
                <a:effectLst/>
                <a:highlight>
                  <a:srgbClr val="00FF00"/>
                </a:highlight>
                <a:ea typeface="Batang" panose="02030600000101010101" pitchFamily="18" charset="-127"/>
                <a:cs typeface="Times" panose="02020603050405020304" pitchFamily="18" charset="0"/>
              </a:rPr>
              <a:t>Agreement</a:t>
            </a:r>
            <a:endParaRPr lang="en-US" sz="1100" i="1" dirty="0">
              <a:solidFill>
                <a:srgbClr val="0070C0"/>
              </a:solidFill>
              <a:effectLst/>
              <a:ea typeface="Batang" panose="02030600000101010101" pitchFamily="18" charset="-127"/>
              <a:cs typeface="Times New Roman" panose="02020603050405020304" pitchFamily="18" charset="0"/>
            </a:endParaRPr>
          </a:p>
          <a:p>
            <a:pPr marL="342900" marR="0" lvl="0" indent="-342900" algn="just">
              <a:spcBef>
                <a:spcPts val="0"/>
              </a:spcBef>
              <a:buFont typeface="Symbol" panose="05050102010706020507" pitchFamily="18" charset="2"/>
              <a:buChar char=""/>
            </a:pPr>
            <a:r>
              <a:rPr lang="en-GB" sz="1100" i="1" dirty="0">
                <a:solidFill>
                  <a:srgbClr val="0070C0"/>
                </a:solidFill>
                <a:effectLst/>
                <a:ea typeface="Batang" panose="02030600000101010101" pitchFamily="18" charset="-127"/>
                <a:cs typeface="Times New Roman" panose="02020603050405020304" pitchFamily="18" charset="0"/>
              </a:rPr>
              <a:t>For Option 3/4/5, focus further discussion on the following assumptions:</a:t>
            </a:r>
            <a:endParaRPr lang="en-US" sz="1100" i="1" dirty="0">
              <a:solidFill>
                <a:srgbClr val="0070C0"/>
              </a:solidFill>
              <a:effectLst/>
              <a:ea typeface="Batang" panose="02030600000101010101" pitchFamily="18" charset="-127"/>
              <a:cs typeface="Times New Roman" panose="02020603050405020304" pitchFamily="18" charset="0"/>
            </a:endParaRPr>
          </a:p>
          <a:p>
            <a:pPr marL="742950" marR="0" lvl="1" indent="-285750" algn="just">
              <a:spcBef>
                <a:spcPts val="0"/>
              </a:spcBef>
              <a:spcAft>
                <a:spcPts val="0"/>
              </a:spcAft>
              <a:buFont typeface="Courier New" panose="02070309020205020404" pitchFamily="49" charset="0"/>
              <a:buChar char="o"/>
            </a:pPr>
            <a:r>
              <a:rPr lang="en-GB" sz="1100" i="1" dirty="0">
                <a:solidFill>
                  <a:srgbClr val="0070C0"/>
                </a:solidFill>
                <a:effectLst/>
                <a:ea typeface="Batang" panose="02030600000101010101" pitchFamily="18" charset="-127"/>
                <a:cs typeface="Times New Roman" panose="02020603050405020304" pitchFamily="18" charset="0"/>
              </a:rPr>
              <a:t>Option 3a/5a</a:t>
            </a:r>
            <a:endParaRPr lang="en-US" sz="1100" i="1" dirty="0">
              <a:solidFill>
                <a:srgbClr val="0070C0"/>
              </a:solidFill>
              <a:effectLst/>
              <a:ea typeface="Batang" panose="02030600000101010101" pitchFamily="18" charset="-127"/>
              <a:cs typeface="Times New Roman" panose="02020603050405020304" pitchFamily="18" charset="0"/>
            </a:endParaRPr>
          </a:p>
          <a:p>
            <a:pPr marL="1143000" marR="0" lvl="2" indent="-228600" algn="just">
              <a:spcBef>
                <a:spcPts val="0"/>
              </a:spcBef>
              <a:spcAft>
                <a:spcPts val="0"/>
              </a:spcAft>
              <a:buFont typeface="Wingdings" panose="05000000000000000000" pitchFamily="2" charset="2"/>
              <a:buChar char=""/>
            </a:pPr>
            <a:r>
              <a:rPr lang="en-GB" sz="1100" i="1" dirty="0">
                <a:solidFill>
                  <a:srgbClr val="0070C0"/>
                </a:solidFill>
                <a:effectLst/>
                <a:ea typeface="Batang" panose="02030600000101010101" pitchFamily="18" charset="-127"/>
                <a:cs typeface="Times New Roman" panose="02020603050405020304" pitchFamily="18" charset="0"/>
              </a:rPr>
              <a:t>The model(5a)/parameter(3a) exchange originates from the NW-side and ends at the UE-side.</a:t>
            </a:r>
            <a:endParaRPr lang="en-US" sz="1100" i="1" dirty="0">
              <a:solidFill>
                <a:srgbClr val="0070C0"/>
              </a:solidFill>
              <a:effectLst/>
              <a:ea typeface="Batang" panose="02030600000101010101" pitchFamily="18" charset="-127"/>
              <a:cs typeface="Times New Roman" panose="02020603050405020304" pitchFamily="18" charset="0"/>
            </a:endParaRPr>
          </a:p>
          <a:p>
            <a:pPr marL="1143000" marR="0" lvl="2" indent="-228600" algn="just">
              <a:spcBef>
                <a:spcPts val="0"/>
              </a:spcBef>
              <a:spcAft>
                <a:spcPts val="0"/>
              </a:spcAft>
              <a:buFont typeface="Wingdings" panose="05000000000000000000" pitchFamily="2" charset="2"/>
              <a:buChar char=""/>
            </a:pPr>
            <a:r>
              <a:rPr lang="en-GB" sz="1100" i="1" dirty="0">
                <a:solidFill>
                  <a:srgbClr val="0070C0"/>
                </a:solidFill>
                <a:effectLst/>
                <a:ea typeface="Batang" panose="02030600000101010101" pitchFamily="18" charset="-127"/>
                <a:cs typeface="Times New Roman" panose="02020603050405020304" pitchFamily="18" charset="0"/>
              </a:rPr>
              <a:t>Model(5a)/parameters(3a) exchanged from the NW-side to UE-side is either CSI generation or reconstruction part</a:t>
            </a:r>
            <a:r>
              <a:rPr lang="en-GB" sz="1100" i="1" dirty="0">
                <a:solidFill>
                  <a:srgbClr val="0070C0"/>
                </a:solidFill>
                <a:effectLst/>
                <a:ea typeface="DengXian" panose="02010600030101010101" pitchFamily="2" charset="-122"/>
                <a:cs typeface="Times New Roman" panose="02020603050405020304" pitchFamily="18" charset="0"/>
              </a:rPr>
              <a:t> or both</a:t>
            </a:r>
            <a:r>
              <a:rPr lang="en-GB" sz="1100" i="1" dirty="0">
                <a:solidFill>
                  <a:srgbClr val="0070C0"/>
                </a:solidFill>
                <a:effectLst/>
                <a:ea typeface="Batang" panose="02030600000101010101" pitchFamily="18" charset="-127"/>
                <a:cs typeface="Times New Roman" panose="02020603050405020304" pitchFamily="18" charset="0"/>
              </a:rPr>
              <a:t>.</a:t>
            </a:r>
            <a:endParaRPr lang="en-US" sz="1100" i="1" dirty="0">
              <a:solidFill>
                <a:srgbClr val="0070C0"/>
              </a:solidFill>
              <a:effectLst/>
              <a:ea typeface="Batang" panose="02030600000101010101" pitchFamily="18" charset="-127"/>
              <a:cs typeface="Times New Roman" panose="02020603050405020304" pitchFamily="18" charset="0"/>
            </a:endParaRPr>
          </a:p>
          <a:p>
            <a:pPr marL="1600200" marR="0" lvl="3" indent="-228600" algn="just">
              <a:spcBef>
                <a:spcPts val="0"/>
              </a:spcBef>
              <a:spcAft>
                <a:spcPts val="0"/>
              </a:spcAft>
              <a:buFont typeface="Symbol" panose="05050102010706020507" pitchFamily="18" charset="2"/>
              <a:buChar char=""/>
            </a:pPr>
            <a:r>
              <a:rPr lang="en-GB" sz="1100" i="1" dirty="0">
                <a:solidFill>
                  <a:srgbClr val="0070C0"/>
                </a:solidFill>
                <a:effectLst/>
                <a:ea typeface="Batang" panose="02030600000101010101" pitchFamily="18" charset="-127"/>
                <a:cs typeface="Times New Roman" panose="02020603050405020304" pitchFamily="18" charset="0"/>
              </a:rPr>
              <a:t>Option 3a-1/5a-1: Model/Parameters exchanged from the NW-side to UE-side is CSI generation part.</a:t>
            </a:r>
            <a:endParaRPr lang="en-US" sz="1100" i="1" dirty="0">
              <a:solidFill>
                <a:srgbClr val="0070C0"/>
              </a:solidFill>
              <a:effectLst/>
              <a:ea typeface="Batang" panose="02030600000101010101" pitchFamily="18" charset="-127"/>
              <a:cs typeface="Times New Roman" panose="02020603050405020304" pitchFamily="18" charset="0"/>
            </a:endParaRPr>
          </a:p>
          <a:p>
            <a:pPr marL="1600200" marR="0" lvl="3" indent="-228600" algn="just">
              <a:spcBef>
                <a:spcPts val="0"/>
              </a:spcBef>
              <a:spcAft>
                <a:spcPts val="0"/>
              </a:spcAft>
              <a:buFont typeface="Symbol" panose="05050102010706020507" pitchFamily="18" charset="2"/>
              <a:buChar char=""/>
            </a:pPr>
            <a:r>
              <a:rPr lang="en-GB" sz="1100" i="1" dirty="0">
                <a:solidFill>
                  <a:srgbClr val="0070C0"/>
                </a:solidFill>
                <a:effectLst/>
                <a:ea typeface="Batang" panose="02030600000101010101" pitchFamily="18" charset="-127"/>
                <a:cs typeface="Times New Roman" panose="02020603050405020304" pitchFamily="18" charset="0"/>
              </a:rPr>
              <a:t>Option 3a-2/5a-2: Model/Parameters exchanged from the NW-side to UE-side is CSI reconstruction part.</a:t>
            </a:r>
            <a:endParaRPr lang="en-US" sz="1100" i="1" dirty="0">
              <a:solidFill>
                <a:srgbClr val="0070C0"/>
              </a:solidFill>
              <a:effectLst/>
              <a:ea typeface="Batang" panose="02030600000101010101" pitchFamily="18" charset="-127"/>
              <a:cs typeface="Times New Roman" panose="02020603050405020304" pitchFamily="18" charset="0"/>
            </a:endParaRPr>
          </a:p>
          <a:p>
            <a:pPr marL="1600200" marR="0" lvl="3" indent="-228600" algn="just">
              <a:spcBef>
                <a:spcPts val="0"/>
              </a:spcBef>
              <a:spcAft>
                <a:spcPts val="0"/>
              </a:spcAft>
              <a:buFont typeface="Symbol" panose="05050102010706020507" pitchFamily="18" charset="2"/>
              <a:buChar char=""/>
            </a:pPr>
            <a:r>
              <a:rPr lang="en-GB" sz="1100" i="1" dirty="0">
                <a:solidFill>
                  <a:srgbClr val="0070C0"/>
                </a:solidFill>
                <a:effectLst/>
                <a:ea typeface="Batang" panose="02030600000101010101" pitchFamily="18" charset="-127"/>
                <a:cs typeface="Times New Roman" panose="02020603050405020304" pitchFamily="18" charset="0"/>
              </a:rPr>
              <a:t>Option 3a-</a:t>
            </a:r>
            <a:r>
              <a:rPr lang="en-GB" sz="1100" i="1" dirty="0">
                <a:solidFill>
                  <a:srgbClr val="0070C0"/>
                </a:solidFill>
                <a:effectLst/>
                <a:ea typeface="DengXian" panose="02010600030101010101" pitchFamily="2" charset="-122"/>
                <a:cs typeface="Times New Roman" panose="02020603050405020304" pitchFamily="18" charset="0"/>
              </a:rPr>
              <a:t>3</a:t>
            </a:r>
            <a:r>
              <a:rPr lang="en-GB" sz="1100" i="1" dirty="0">
                <a:solidFill>
                  <a:srgbClr val="0070C0"/>
                </a:solidFill>
                <a:effectLst/>
                <a:ea typeface="Batang" panose="02030600000101010101" pitchFamily="18" charset="-127"/>
                <a:cs typeface="Times New Roman" panose="02020603050405020304" pitchFamily="18" charset="0"/>
              </a:rPr>
              <a:t>/5a-</a:t>
            </a:r>
            <a:r>
              <a:rPr lang="en-GB" sz="1100" i="1" dirty="0">
                <a:solidFill>
                  <a:srgbClr val="0070C0"/>
                </a:solidFill>
                <a:effectLst/>
                <a:ea typeface="DengXian" panose="02010600030101010101" pitchFamily="2" charset="-122"/>
                <a:cs typeface="Times New Roman" panose="02020603050405020304" pitchFamily="18" charset="0"/>
              </a:rPr>
              <a:t>3</a:t>
            </a:r>
            <a:r>
              <a:rPr lang="en-GB" sz="1100" i="1" dirty="0">
                <a:solidFill>
                  <a:srgbClr val="0070C0"/>
                </a:solidFill>
                <a:effectLst/>
                <a:ea typeface="Batang" panose="02030600000101010101" pitchFamily="18" charset="-127"/>
                <a:cs typeface="Times New Roman" panose="02020603050405020304" pitchFamily="18" charset="0"/>
              </a:rPr>
              <a:t>: Model/Parameters exchanged from the NW-side to UE-side </a:t>
            </a:r>
            <a:r>
              <a:rPr lang="en-GB" sz="1100" i="1" dirty="0">
                <a:solidFill>
                  <a:srgbClr val="0070C0"/>
                </a:solidFill>
                <a:effectLst/>
                <a:ea typeface="DengXian" panose="02010600030101010101" pitchFamily="2" charset="-122"/>
                <a:cs typeface="Times New Roman" panose="02020603050405020304" pitchFamily="18" charset="0"/>
              </a:rPr>
              <a:t>are both </a:t>
            </a:r>
            <a:r>
              <a:rPr lang="en-GB" sz="1100" i="1" dirty="0">
                <a:solidFill>
                  <a:srgbClr val="0070C0"/>
                </a:solidFill>
                <a:effectLst/>
                <a:ea typeface="Batang" panose="02030600000101010101" pitchFamily="18" charset="-127"/>
                <a:cs typeface="Times New Roman" panose="02020603050405020304" pitchFamily="18" charset="0"/>
              </a:rPr>
              <a:t>CSI generation part</a:t>
            </a:r>
            <a:r>
              <a:rPr lang="en-GB" sz="1100" i="1" dirty="0">
                <a:solidFill>
                  <a:srgbClr val="0070C0"/>
                </a:solidFill>
                <a:effectLst/>
                <a:ea typeface="DengXian" panose="02010600030101010101" pitchFamily="2" charset="-122"/>
                <a:cs typeface="Times New Roman" panose="02020603050405020304" pitchFamily="18" charset="0"/>
              </a:rPr>
              <a:t> and </a:t>
            </a:r>
            <a:r>
              <a:rPr lang="en-GB" sz="1100" i="1" dirty="0">
                <a:solidFill>
                  <a:srgbClr val="0070C0"/>
                </a:solidFill>
                <a:effectLst/>
                <a:ea typeface="Batang" panose="02030600000101010101" pitchFamily="18" charset="-127"/>
                <a:cs typeface="Times New Roman" panose="02020603050405020304" pitchFamily="18" charset="0"/>
              </a:rPr>
              <a:t>CSI reconstruction part.</a:t>
            </a:r>
            <a:endParaRPr lang="en-US" sz="1100" i="1" dirty="0">
              <a:solidFill>
                <a:srgbClr val="0070C0"/>
              </a:solidFill>
              <a:effectLst/>
              <a:ea typeface="Batang" panose="02030600000101010101" pitchFamily="18" charset="-127"/>
              <a:cs typeface="Times New Roman" panose="02020603050405020304" pitchFamily="18" charset="0"/>
            </a:endParaRPr>
          </a:p>
          <a:p>
            <a:pPr marL="1600200" marR="0" lvl="3" indent="-228600" algn="just">
              <a:spcBef>
                <a:spcPts val="0"/>
              </a:spcBef>
              <a:spcAft>
                <a:spcPts val="0"/>
              </a:spcAft>
              <a:buFont typeface="Symbol" panose="05050102010706020507" pitchFamily="18" charset="2"/>
              <a:buChar char=""/>
            </a:pPr>
            <a:r>
              <a:rPr lang="en-GB" sz="1100" i="1" dirty="0">
                <a:solidFill>
                  <a:srgbClr val="0070C0"/>
                </a:solidFill>
                <a:effectLst/>
                <a:ea typeface="Batang" panose="02030600000101010101" pitchFamily="18" charset="-127"/>
                <a:cs typeface="Times New Roman" panose="02020603050405020304" pitchFamily="18" charset="0"/>
              </a:rPr>
              <a:t>Some additional information</a:t>
            </a:r>
            <a:r>
              <a:rPr lang="en-GB" sz="1100" i="1" dirty="0">
                <a:solidFill>
                  <a:srgbClr val="0070C0"/>
                </a:solidFill>
                <a:effectLst/>
                <a:ea typeface="DengXian" panose="02010600030101010101" pitchFamily="2" charset="-122"/>
                <a:cs typeface="Times New Roman" panose="02020603050405020304" pitchFamily="18" charset="0"/>
              </a:rPr>
              <a:t>, if necessary, may be </a:t>
            </a:r>
            <a:r>
              <a:rPr lang="en-GB" sz="1100" i="1" dirty="0">
                <a:solidFill>
                  <a:srgbClr val="0070C0"/>
                </a:solidFill>
                <a:effectLst/>
                <a:ea typeface="Batang" panose="02030600000101010101" pitchFamily="18" charset="-127"/>
                <a:cs typeface="Times New Roman" panose="02020603050405020304" pitchFamily="18" charset="0"/>
              </a:rPr>
              <a:t>shared from the NW-side to help UE-side offline engineering and provide performance guidance.</a:t>
            </a:r>
            <a:endParaRPr lang="en-US" sz="1100" i="1" dirty="0">
              <a:solidFill>
                <a:srgbClr val="0070C0"/>
              </a:solidFill>
              <a:effectLst/>
              <a:ea typeface="Batang" panose="02030600000101010101" pitchFamily="18" charset="-127"/>
              <a:cs typeface="Times New Roman" panose="02020603050405020304" pitchFamily="18" charset="0"/>
            </a:endParaRPr>
          </a:p>
          <a:p>
            <a:pPr marL="2057400" marR="0" lvl="4" indent="-228600" algn="just">
              <a:spcBef>
                <a:spcPts val="0"/>
              </a:spcBef>
              <a:spcAft>
                <a:spcPts val="0"/>
              </a:spcAft>
              <a:buFont typeface="Courier New" panose="02070309020205020404" pitchFamily="49" charset="0"/>
              <a:buChar char="o"/>
            </a:pPr>
            <a:r>
              <a:rPr lang="en-GB" sz="1100" i="1" dirty="0">
                <a:solidFill>
                  <a:srgbClr val="0070C0"/>
                </a:solidFill>
                <a:effectLst/>
                <a:ea typeface="Batang" panose="02030600000101010101" pitchFamily="18" charset="-127"/>
                <a:cs typeface="Times New Roman" panose="02020603050405020304" pitchFamily="18" charset="0"/>
              </a:rPr>
              <a:t>Performance target </a:t>
            </a:r>
            <a:endParaRPr lang="en-US" sz="1100" i="1" dirty="0">
              <a:solidFill>
                <a:srgbClr val="0070C0"/>
              </a:solidFill>
              <a:effectLst/>
              <a:ea typeface="Batang" panose="02030600000101010101" pitchFamily="18" charset="-127"/>
              <a:cs typeface="Times New Roman" panose="02020603050405020304" pitchFamily="18" charset="0"/>
            </a:endParaRPr>
          </a:p>
          <a:p>
            <a:pPr marL="2057400" marR="0" lvl="4" indent="-228600" algn="just">
              <a:spcBef>
                <a:spcPts val="0"/>
              </a:spcBef>
              <a:spcAft>
                <a:spcPts val="0"/>
              </a:spcAft>
              <a:buFont typeface="Courier New" panose="02070309020205020404" pitchFamily="49" charset="0"/>
              <a:buChar char="o"/>
            </a:pPr>
            <a:r>
              <a:rPr lang="en-GB" sz="1100" i="1" dirty="0">
                <a:solidFill>
                  <a:srgbClr val="0070C0"/>
                </a:solidFill>
                <a:effectLst/>
                <a:ea typeface="Batang" panose="02030600000101010101" pitchFamily="18" charset="-127"/>
                <a:cs typeface="Times New Roman" panose="02020603050405020304" pitchFamily="18" charset="0"/>
              </a:rPr>
              <a:t>Dataset or information related to collecting dataset</a:t>
            </a:r>
            <a:endParaRPr lang="en-US" sz="1100" i="1" dirty="0">
              <a:solidFill>
                <a:srgbClr val="0070C0"/>
              </a:solidFill>
              <a:effectLst/>
              <a:ea typeface="Batang" panose="02030600000101010101" pitchFamily="18" charset="-127"/>
              <a:cs typeface="Times New Roman" panose="02020603050405020304" pitchFamily="18" charset="0"/>
            </a:endParaRPr>
          </a:p>
          <a:p>
            <a:pPr marL="1143000" marR="0" lvl="2" indent="-228600" algn="just">
              <a:spcBef>
                <a:spcPts val="0"/>
              </a:spcBef>
              <a:spcAft>
                <a:spcPts val="0"/>
              </a:spcAft>
              <a:buFont typeface="Wingdings" panose="05000000000000000000" pitchFamily="2" charset="2"/>
              <a:buChar char=""/>
            </a:pPr>
            <a:r>
              <a:rPr lang="en-GB" sz="1100" i="1" dirty="0">
                <a:solidFill>
                  <a:srgbClr val="0070C0"/>
                </a:solidFill>
                <a:effectLst/>
                <a:ea typeface="Batang" panose="02030600000101010101" pitchFamily="18" charset="-127"/>
                <a:cs typeface="Times New Roman" panose="02020603050405020304" pitchFamily="18" charset="0"/>
              </a:rPr>
              <a:t>Study different methods of exchanging, e.g., over the air-interface, offline delivery, etc.</a:t>
            </a:r>
            <a:endParaRPr lang="en-US" sz="1100" i="1" dirty="0">
              <a:solidFill>
                <a:srgbClr val="0070C0"/>
              </a:solidFill>
              <a:effectLst/>
              <a:ea typeface="Batang" panose="02030600000101010101" pitchFamily="18" charset="-127"/>
              <a:cs typeface="Times New Roman" panose="02020603050405020304" pitchFamily="18" charset="0"/>
            </a:endParaRPr>
          </a:p>
          <a:p>
            <a:pPr marL="742950" marR="0" lvl="1" indent="-285750" algn="just">
              <a:spcBef>
                <a:spcPts val="0"/>
              </a:spcBef>
              <a:spcAft>
                <a:spcPts val="0"/>
              </a:spcAft>
              <a:buFont typeface="Courier New" panose="02070309020205020404" pitchFamily="49" charset="0"/>
              <a:buChar char="o"/>
            </a:pPr>
            <a:r>
              <a:rPr lang="en-GB" sz="1100" i="1" dirty="0">
                <a:solidFill>
                  <a:srgbClr val="0070C0"/>
                </a:solidFill>
                <a:effectLst/>
                <a:ea typeface="Batang" panose="02030600000101010101" pitchFamily="18" charset="-127"/>
                <a:cs typeface="Times New Roman" panose="02020603050405020304" pitchFamily="18" charset="0"/>
              </a:rPr>
              <a:t>Option 3b</a:t>
            </a:r>
            <a:endParaRPr lang="en-US" sz="1100" i="1" dirty="0">
              <a:solidFill>
                <a:srgbClr val="0070C0"/>
              </a:solidFill>
              <a:effectLst/>
              <a:ea typeface="Batang" panose="02030600000101010101" pitchFamily="18" charset="-127"/>
              <a:cs typeface="Times New Roman" panose="02020603050405020304" pitchFamily="18" charset="0"/>
            </a:endParaRPr>
          </a:p>
          <a:p>
            <a:pPr marL="1143000" marR="0" lvl="2" indent="-228600" algn="just">
              <a:spcBef>
                <a:spcPts val="0"/>
              </a:spcBef>
              <a:spcAft>
                <a:spcPts val="0"/>
              </a:spcAft>
              <a:buFont typeface="Wingdings" panose="05000000000000000000" pitchFamily="2" charset="2"/>
              <a:buChar char=""/>
            </a:pPr>
            <a:r>
              <a:rPr lang="en-GB" sz="1100" i="1" dirty="0">
                <a:solidFill>
                  <a:srgbClr val="0070C0"/>
                </a:solidFill>
                <a:effectLst/>
                <a:ea typeface="Batang" panose="02030600000101010101" pitchFamily="18" charset="-127"/>
                <a:cs typeface="Times New Roman" panose="02020603050405020304" pitchFamily="18" charset="0"/>
              </a:rPr>
              <a:t>The method of exchanging is over the air-interface via model transfer/deliver</a:t>
            </a:r>
            <a:r>
              <a:rPr lang="en-GB" sz="1100" i="1" dirty="0">
                <a:solidFill>
                  <a:srgbClr val="0070C0"/>
                </a:solidFill>
                <a:effectLst/>
                <a:ea typeface="DengXian" panose="02010600030101010101" pitchFamily="2" charset="-122"/>
                <a:cs typeface="Times New Roman" panose="02020603050405020304" pitchFamily="18" charset="0"/>
              </a:rPr>
              <a:t>y</a:t>
            </a:r>
            <a:r>
              <a:rPr lang="en-GB" sz="1100" i="1" dirty="0">
                <a:solidFill>
                  <a:srgbClr val="0070C0"/>
                </a:solidFill>
                <a:effectLst/>
                <a:ea typeface="Batang" panose="02030600000101010101" pitchFamily="18" charset="-127"/>
                <a:cs typeface="Times New Roman" panose="02020603050405020304" pitchFamily="18" charset="0"/>
              </a:rPr>
              <a:t> Case z4.</a:t>
            </a:r>
            <a:endParaRPr lang="en-US" sz="1100" i="1" dirty="0">
              <a:solidFill>
                <a:srgbClr val="0070C0"/>
              </a:solidFill>
              <a:effectLst/>
              <a:ea typeface="Batang" panose="02030600000101010101" pitchFamily="18" charset="-127"/>
              <a:cs typeface="Times New Roman" panose="02020603050405020304" pitchFamily="18" charset="0"/>
            </a:endParaRPr>
          </a:p>
          <a:p>
            <a:pPr marL="1143000" marR="0" lvl="2" indent="-228600" algn="just">
              <a:spcBef>
                <a:spcPts val="0"/>
              </a:spcBef>
              <a:spcAft>
                <a:spcPts val="0"/>
              </a:spcAft>
              <a:buFont typeface="Wingdings" panose="05000000000000000000" pitchFamily="2" charset="2"/>
              <a:buChar char=""/>
            </a:pPr>
            <a:r>
              <a:rPr lang="en-GB" sz="1100" i="1" dirty="0">
                <a:solidFill>
                  <a:srgbClr val="0070C0"/>
                </a:solidFill>
                <a:effectLst/>
                <a:ea typeface="Batang" panose="02030600000101010101" pitchFamily="18" charset="-127"/>
                <a:cs typeface="Times New Roman" panose="02020603050405020304" pitchFamily="18" charset="0"/>
              </a:rPr>
              <a:t>The parameter exchange is from NW to UE.</a:t>
            </a:r>
            <a:endParaRPr lang="en-US" sz="1100" i="1" dirty="0">
              <a:solidFill>
                <a:srgbClr val="0070C0"/>
              </a:solidFill>
              <a:effectLst/>
              <a:ea typeface="Batang" panose="02030600000101010101" pitchFamily="18" charset="-127"/>
              <a:cs typeface="Times New Roman" panose="02020603050405020304" pitchFamily="18" charset="0"/>
            </a:endParaRPr>
          </a:p>
          <a:p>
            <a:pPr marL="1143000" marR="0" lvl="2" indent="-228600" algn="just">
              <a:spcBef>
                <a:spcPts val="0"/>
              </a:spcBef>
              <a:spcAft>
                <a:spcPts val="0"/>
              </a:spcAft>
              <a:buFont typeface="Wingdings" panose="05000000000000000000" pitchFamily="2" charset="2"/>
              <a:buChar char=""/>
            </a:pPr>
            <a:r>
              <a:rPr lang="en-GB" sz="1100" i="1" dirty="0">
                <a:solidFill>
                  <a:srgbClr val="0070C0"/>
                </a:solidFill>
                <a:effectLst/>
                <a:ea typeface="Batang" panose="02030600000101010101" pitchFamily="18" charset="-127"/>
                <a:cs typeface="Times New Roman" panose="02020603050405020304" pitchFamily="18" charset="0"/>
              </a:rPr>
              <a:t>Parameters exchanged from the NW-side to UE-side is CSI generation part.</a:t>
            </a:r>
            <a:endParaRPr lang="en-US" sz="1100" i="1" dirty="0">
              <a:solidFill>
                <a:srgbClr val="0070C0"/>
              </a:solidFill>
              <a:effectLst/>
              <a:ea typeface="Batang" panose="02030600000101010101" pitchFamily="18" charset="-127"/>
              <a:cs typeface="Times New Roman" panose="02020603050405020304" pitchFamily="18" charset="0"/>
            </a:endParaRPr>
          </a:p>
          <a:p>
            <a:pPr marL="742950" marR="0" lvl="1" indent="-285750" algn="just">
              <a:spcBef>
                <a:spcPts val="0"/>
              </a:spcBef>
              <a:spcAft>
                <a:spcPts val="0"/>
              </a:spcAft>
              <a:buFont typeface="Courier New" panose="02070309020205020404" pitchFamily="49" charset="0"/>
              <a:buChar char="o"/>
            </a:pPr>
            <a:r>
              <a:rPr lang="en-GB" sz="1100" i="1" dirty="0">
                <a:solidFill>
                  <a:srgbClr val="0070C0"/>
                </a:solidFill>
                <a:effectLst/>
                <a:ea typeface="Batang" panose="02030600000101010101" pitchFamily="18" charset="-127"/>
                <a:cs typeface="Times New Roman" panose="02020603050405020304" pitchFamily="18" charset="0"/>
              </a:rPr>
              <a:t>Option 5b</a:t>
            </a:r>
            <a:endParaRPr lang="en-US" sz="1100" i="1" dirty="0">
              <a:solidFill>
                <a:srgbClr val="0070C0"/>
              </a:solidFill>
              <a:effectLst/>
              <a:ea typeface="Batang" panose="02030600000101010101" pitchFamily="18" charset="-127"/>
              <a:cs typeface="Times New Roman" panose="02020603050405020304" pitchFamily="18" charset="0"/>
            </a:endParaRPr>
          </a:p>
          <a:p>
            <a:pPr marL="1143000" marR="0" lvl="2" indent="-228600" algn="just">
              <a:spcBef>
                <a:spcPts val="0"/>
              </a:spcBef>
              <a:spcAft>
                <a:spcPts val="0"/>
              </a:spcAft>
              <a:buFont typeface="Wingdings" panose="05000000000000000000" pitchFamily="2" charset="2"/>
              <a:buChar char=""/>
            </a:pPr>
            <a:r>
              <a:rPr lang="en-GB" sz="1100" i="1" dirty="0">
                <a:solidFill>
                  <a:srgbClr val="0070C0"/>
                </a:solidFill>
                <a:effectLst/>
                <a:ea typeface="Batang" panose="02030600000101010101" pitchFamily="18" charset="-127"/>
                <a:cs typeface="Times New Roman" panose="02020603050405020304" pitchFamily="18" charset="0"/>
              </a:rPr>
              <a:t>The method of exchanging is over the air-interface via model transfer/deliver</a:t>
            </a:r>
            <a:r>
              <a:rPr lang="en-GB" sz="1100" i="1" dirty="0">
                <a:solidFill>
                  <a:srgbClr val="0070C0"/>
                </a:solidFill>
                <a:effectLst/>
                <a:ea typeface="DengXian" panose="02010600030101010101" pitchFamily="2" charset="-122"/>
                <a:cs typeface="Times New Roman" panose="02020603050405020304" pitchFamily="18" charset="0"/>
              </a:rPr>
              <a:t>y</a:t>
            </a:r>
            <a:r>
              <a:rPr lang="en-GB" sz="1100" i="1" dirty="0">
                <a:solidFill>
                  <a:srgbClr val="0070C0"/>
                </a:solidFill>
                <a:effectLst/>
                <a:ea typeface="Batang" panose="02030600000101010101" pitchFamily="18" charset="-127"/>
                <a:cs typeface="Times New Roman" panose="02020603050405020304" pitchFamily="18" charset="0"/>
              </a:rPr>
              <a:t> Case z4</a:t>
            </a:r>
            <a:r>
              <a:rPr lang="en-GB" sz="1100" i="1" dirty="0">
                <a:solidFill>
                  <a:srgbClr val="0070C0"/>
                </a:solidFill>
                <a:effectLst/>
                <a:ea typeface="DengXian" panose="02010600030101010101" pitchFamily="2" charset="-122"/>
                <a:cs typeface="Times New Roman" panose="02020603050405020304" pitchFamily="18" charset="0"/>
              </a:rPr>
              <a:t>, assuming that the model structure is aligned based on offline inter-vendor collaboration.</a:t>
            </a:r>
            <a:endParaRPr lang="en-US" sz="1100" i="1" dirty="0">
              <a:solidFill>
                <a:srgbClr val="0070C0"/>
              </a:solidFill>
              <a:effectLst/>
              <a:ea typeface="Batang" panose="02030600000101010101" pitchFamily="18" charset="-127"/>
              <a:cs typeface="Times New Roman" panose="02020603050405020304" pitchFamily="18" charset="0"/>
            </a:endParaRPr>
          </a:p>
          <a:p>
            <a:pPr marL="1143000" marR="0" lvl="2" indent="-228600" algn="just">
              <a:spcBef>
                <a:spcPts val="0"/>
              </a:spcBef>
              <a:spcAft>
                <a:spcPts val="0"/>
              </a:spcAft>
              <a:buFont typeface="Wingdings" panose="05000000000000000000" pitchFamily="2" charset="2"/>
              <a:buChar char=""/>
            </a:pPr>
            <a:r>
              <a:rPr lang="en-GB" sz="1100" i="1" dirty="0">
                <a:solidFill>
                  <a:srgbClr val="0070C0"/>
                </a:solidFill>
                <a:effectLst/>
                <a:ea typeface="Batang" panose="02030600000101010101" pitchFamily="18" charset="-127"/>
                <a:cs typeface="Times New Roman" panose="02020603050405020304" pitchFamily="18" charset="0"/>
              </a:rPr>
              <a:t>The model exchange is from NW to UE.</a:t>
            </a:r>
            <a:endParaRPr lang="en-US" sz="1100" i="1" dirty="0">
              <a:solidFill>
                <a:srgbClr val="0070C0"/>
              </a:solidFill>
              <a:effectLst/>
              <a:ea typeface="Batang" panose="02030600000101010101" pitchFamily="18" charset="-127"/>
              <a:cs typeface="Times New Roman" panose="02020603050405020304" pitchFamily="18" charset="0"/>
            </a:endParaRPr>
          </a:p>
          <a:p>
            <a:pPr marL="1143000" marR="0" lvl="2" indent="-228600" algn="just">
              <a:spcBef>
                <a:spcPts val="0"/>
              </a:spcBef>
              <a:spcAft>
                <a:spcPts val="0"/>
              </a:spcAft>
              <a:buFont typeface="Wingdings" panose="05000000000000000000" pitchFamily="2" charset="2"/>
              <a:buChar char=""/>
            </a:pPr>
            <a:r>
              <a:rPr lang="en-GB" sz="1100" i="1" dirty="0">
                <a:solidFill>
                  <a:srgbClr val="0070C0"/>
                </a:solidFill>
                <a:effectLst/>
                <a:ea typeface="Batang" panose="02030600000101010101" pitchFamily="18" charset="-127"/>
                <a:cs typeface="Times New Roman" panose="02020603050405020304" pitchFamily="18" charset="0"/>
              </a:rPr>
              <a:t>Model exchanged from the NW-side to UE-side is CSI generation part.</a:t>
            </a:r>
            <a:endParaRPr lang="en-US" sz="1100" i="1" dirty="0">
              <a:solidFill>
                <a:srgbClr val="0070C0"/>
              </a:solidFill>
              <a:effectLst/>
              <a:ea typeface="Batang" panose="02030600000101010101" pitchFamily="18" charset="-127"/>
              <a:cs typeface="Times New Roman" panose="02020603050405020304" pitchFamily="18" charset="0"/>
            </a:endParaRPr>
          </a:p>
          <a:p>
            <a:pPr marL="742950" marR="0" lvl="1" indent="-285750" algn="just">
              <a:spcBef>
                <a:spcPts val="0"/>
              </a:spcBef>
              <a:spcAft>
                <a:spcPts val="0"/>
              </a:spcAft>
              <a:buFont typeface="Courier New" panose="02070309020205020404" pitchFamily="49" charset="0"/>
              <a:buChar char="o"/>
            </a:pPr>
            <a:r>
              <a:rPr lang="en-GB" sz="1100" i="1" dirty="0">
                <a:solidFill>
                  <a:srgbClr val="0070C0"/>
                </a:solidFill>
                <a:effectLst/>
                <a:ea typeface="Batang" panose="02030600000101010101" pitchFamily="18" charset="-127"/>
                <a:cs typeface="Times New Roman" panose="02020603050405020304" pitchFamily="18" charset="0"/>
              </a:rPr>
              <a:t>Option 4:</a:t>
            </a:r>
            <a:endParaRPr lang="en-US" sz="1100" i="1" dirty="0">
              <a:solidFill>
                <a:srgbClr val="0070C0"/>
              </a:solidFill>
              <a:effectLst/>
              <a:ea typeface="Batang" panose="02030600000101010101" pitchFamily="18" charset="-127"/>
              <a:cs typeface="Times New Roman" panose="02020603050405020304" pitchFamily="18" charset="0"/>
            </a:endParaRPr>
          </a:p>
          <a:p>
            <a:pPr marL="1143000" marR="0" lvl="2" indent="-228600" algn="just">
              <a:spcBef>
                <a:spcPts val="0"/>
              </a:spcBef>
              <a:spcAft>
                <a:spcPts val="0"/>
              </a:spcAft>
              <a:buFont typeface="Wingdings" panose="05000000000000000000" pitchFamily="2" charset="2"/>
              <a:buChar char=""/>
            </a:pPr>
            <a:r>
              <a:rPr lang="en-GB" sz="1100" i="1" dirty="0">
                <a:solidFill>
                  <a:srgbClr val="0070C0"/>
                </a:solidFill>
                <a:effectLst/>
                <a:ea typeface="Batang" panose="02030600000101010101" pitchFamily="18" charset="-127"/>
                <a:cs typeface="Times New Roman" panose="02020603050405020304" pitchFamily="18" charset="0"/>
              </a:rPr>
              <a:t>The dataset exchange originates from the NW-side and ends at the UE-side.</a:t>
            </a:r>
            <a:endParaRPr lang="en-US" sz="1100" i="1" dirty="0">
              <a:solidFill>
                <a:srgbClr val="0070C0"/>
              </a:solidFill>
              <a:effectLst/>
              <a:ea typeface="Batang" panose="02030600000101010101" pitchFamily="18" charset="-127"/>
              <a:cs typeface="Times New Roman" panose="02020603050405020304" pitchFamily="18" charset="0"/>
            </a:endParaRPr>
          </a:p>
          <a:p>
            <a:pPr marL="1143000" marR="0" lvl="2" indent="-228600" algn="just">
              <a:spcBef>
                <a:spcPts val="0"/>
              </a:spcBef>
              <a:spcAft>
                <a:spcPts val="0"/>
              </a:spcAft>
              <a:buFont typeface="Wingdings" panose="05000000000000000000" pitchFamily="2" charset="2"/>
              <a:buChar char=""/>
            </a:pPr>
            <a:r>
              <a:rPr lang="en-GB" sz="1100" i="1" dirty="0">
                <a:solidFill>
                  <a:srgbClr val="0070C0"/>
                </a:solidFill>
                <a:effectLst/>
                <a:ea typeface="Batang" panose="02030600000101010101" pitchFamily="18" charset="-127"/>
                <a:cs typeface="Times New Roman" panose="02020603050405020304" pitchFamily="18" charset="0"/>
              </a:rPr>
              <a:t>Option 4-1: Dataset exchanged from the NW-side to UE-side consists of (target CSI,  CSI feedback).</a:t>
            </a:r>
            <a:endParaRPr lang="en-US" sz="1100" i="1" dirty="0">
              <a:solidFill>
                <a:srgbClr val="0070C0"/>
              </a:solidFill>
              <a:effectLst/>
              <a:ea typeface="Batang" panose="02030600000101010101" pitchFamily="18" charset="-127"/>
              <a:cs typeface="Times New Roman" panose="02020603050405020304" pitchFamily="18" charset="0"/>
            </a:endParaRPr>
          </a:p>
          <a:p>
            <a:pPr marL="1143000" marR="0" lvl="2" indent="-228600" algn="just">
              <a:spcBef>
                <a:spcPts val="0"/>
              </a:spcBef>
              <a:spcAft>
                <a:spcPts val="0"/>
              </a:spcAft>
              <a:buFont typeface="Wingdings" panose="05000000000000000000" pitchFamily="2" charset="2"/>
              <a:buChar char=""/>
            </a:pPr>
            <a:r>
              <a:rPr lang="en-GB" sz="1100" i="1" dirty="0">
                <a:solidFill>
                  <a:srgbClr val="0070C0"/>
                </a:solidFill>
                <a:effectLst/>
                <a:ea typeface="Batang" panose="02030600000101010101" pitchFamily="18" charset="-127"/>
                <a:cs typeface="Times New Roman" panose="02020603050405020304" pitchFamily="18" charset="0"/>
              </a:rPr>
              <a:t>Option 4-2: Dataset exchanged from the NW-side to UE-side consists of (CSI feedback, reconstructed target CSI).</a:t>
            </a:r>
            <a:endParaRPr lang="en-US" sz="1100" i="1" dirty="0">
              <a:solidFill>
                <a:srgbClr val="0070C0"/>
              </a:solidFill>
              <a:effectLst/>
              <a:ea typeface="Batang" panose="02030600000101010101" pitchFamily="18" charset="-127"/>
              <a:cs typeface="Times New Roman" panose="02020603050405020304" pitchFamily="18" charset="0"/>
            </a:endParaRPr>
          </a:p>
          <a:p>
            <a:pPr marL="1143000" marR="0" lvl="2" indent="-228600" algn="just">
              <a:spcBef>
                <a:spcPts val="0"/>
              </a:spcBef>
              <a:spcAft>
                <a:spcPts val="0"/>
              </a:spcAft>
              <a:buFont typeface="Wingdings" panose="05000000000000000000" pitchFamily="2" charset="2"/>
              <a:buChar char=""/>
            </a:pPr>
            <a:r>
              <a:rPr lang="en-GB" sz="1100" i="1" dirty="0">
                <a:solidFill>
                  <a:srgbClr val="0070C0"/>
                </a:solidFill>
                <a:effectLst/>
                <a:ea typeface="Batang" panose="02030600000101010101" pitchFamily="18" charset="-127"/>
                <a:cs typeface="Times New Roman" panose="02020603050405020304" pitchFamily="18" charset="0"/>
              </a:rPr>
              <a:t>Option 4-</a:t>
            </a:r>
            <a:r>
              <a:rPr lang="en-GB" sz="1100" i="1" dirty="0">
                <a:solidFill>
                  <a:srgbClr val="0070C0"/>
                </a:solidFill>
                <a:effectLst/>
                <a:ea typeface="DengXian" panose="02010600030101010101" pitchFamily="2" charset="-122"/>
                <a:cs typeface="Times New Roman" panose="02020603050405020304" pitchFamily="18" charset="0"/>
              </a:rPr>
              <a:t>3</a:t>
            </a:r>
            <a:r>
              <a:rPr lang="en-GB" sz="1100" i="1" dirty="0">
                <a:solidFill>
                  <a:srgbClr val="0070C0"/>
                </a:solidFill>
                <a:effectLst/>
                <a:ea typeface="Batang" panose="02030600000101010101" pitchFamily="18" charset="-127"/>
                <a:cs typeface="Times New Roman" panose="02020603050405020304" pitchFamily="18" charset="0"/>
              </a:rPr>
              <a:t>: Dataset exchanged from the NW-side to UE-side consists of (target CSI, CSI feedback, reconstructed target CSI).</a:t>
            </a:r>
            <a:endParaRPr lang="en-US" sz="1100" i="1" dirty="0">
              <a:solidFill>
                <a:srgbClr val="0070C0"/>
              </a:solidFill>
              <a:effectLst/>
              <a:ea typeface="Batang" panose="02030600000101010101" pitchFamily="18" charset="-127"/>
              <a:cs typeface="Times New Roman" panose="02020603050405020304" pitchFamily="18" charset="0"/>
            </a:endParaRPr>
          </a:p>
          <a:p>
            <a:pPr marL="1143000" marR="0" lvl="2" indent="-228600" algn="just">
              <a:spcBef>
                <a:spcPts val="0"/>
              </a:spcBef>
              <a:spcAft>
                <a:spcPts val="0"/>
              </a:spcAft>
              <a:buFont typeface="Wingdings" panose="05000000000000000000" pitchFamily="2" charset="2"/>
              <a:buChar char=""/>
            </a:pPr>
            <a:r>
              <a:rPr lang="en-GB" sz="1100" i="1" dirty="0">
                <a:solidFill>
                  <a:srgbClr val="0070C0"/>
                </a:solidFill>
                <a:effectLst/>
                <a:ea typeface="Batang" panose="02030600000101010101" pitchFamily="18" charset="-127"/>
                <a:cs typeface="Times New Roman" panose="02020603050405020304" pitchFamily="18" charset="0"/>
              </a:rPr>
              <a:t>Some additional information</a:t>
            </a:r>
            <a:r>
              <a:rPr lang="en-GB" sz="1100" i="1" dirty="0">
                <a:solidFill>
                  <a:srgbClr val="0070C0"/>
                </a:solidFill>
                <a:effectLst/>
                <a:ea typeface="DengXian" panose="02010600030101010101" pitchFamily="2" charset="-122"/>
                <a:cs typeface="Times New Roman" panose="02020603050405020304" pitchFamily="18" charset="0"/>
              </a:rPr>
              <a:t>, if necessary, may be </a:t>
            </a:r>
            <a:r>
              <a:rPr lang="en-GB" sz="1100" i="1" dirty="0">
                <a:solidFill>
                  <a:srgbClr val="0070C0"/>
                </a:solidFill>
                <a:effectLst/>
                <a:ea typeface="Batang" panose="02030600000101010101" pitchFamily="18" charset="-127"/>
                <a:cs typeface="Times New Roman" panose="02020603050405020304" pitchFamily="18" charset="0"/>
              </a:rPr>
              <a:t>shared from the NW-side to help UE-side offline engineering and provide performance guidance.</a:t>
            </a:r>
            <a:endParaRPr lang="en-US" sz="1100" i="1" dirty="0">
              <a:solidFill>
                <a:srgbClr val="0070C0"/>
              </a:solidFill>
              <a:effectLst/>
              <a:ea typeface="Batang" panose="02030600000101010101" pitchFamily="18" charset="-127"/>
              <a:cs typeface="Times New Roman" panose="02020603050405020304" pitchFamily="18" charset="0"/>
            </a:endParaRPr>
          </a:p>
          <a:p>
            <a:pPr marL="1600200" marR="0" lvl="3" indent="-228600" algn="just">
              <a:spcBef>
                <a:spcPts val="0"/>
              </a:spcBef>
              <a:spcAft>
                <a:spcPts val="0"/>
              </a:spcAft>
              <a:buFont typeface="Symbol" panose="05050102010706020507" pitchFamily="18" charset="2"/>
              <a:buChar char=""/>
            </a:pPr>
            <a:r>
              <a:rPr lang="en-GB" sz="1100" i="1" dirty="0">
                <a:solidFill>
                  <a:srgbClr val="0070C0"/>
                </a:solidFill>
                <a:effectLst/>
                <a:ea typeface="Batang" panose="02030600000101010101" pitchFamily="18" charset="-127"/>
                <a:cs typeface="Times New Roman" panose="02020603050405020304" pitchFamily="18" charset="0"/>
              </a:rPr>
              <a:t>Performance target</a:t>
            </a:r>
            <a:endParaRPr lang="en-US" sz="1100" i="1" dirty="0">
              <a:solidFill>
                <a:srgbClr val="0070C0"/>
              </a:solidFill>
              <a:effectLst/>
              <a:ea typeface="Batang" panose="02030600000101010101" pitchFamily="18" charset="-127"/>
              <a:cs typeface="Times New Roman" panose="02020603050405020304" pitchFamily="18" charset="0"/>
            </a:endParaRPr>
          </a:p>
          <a:p>
            <a:pPr marL="1143000" marR="0" lvl="2" indent="-228600" algn="just">
              <a:spcBef>
                <a:spcPts val="0"/>
              </a:spcBef>
              <a:spcAft>
                <a:spcPts val="0"/>
              </a:spcAft>
              <a:buFont typeface="Wingdings" panose="05000000000000000000" pitchFamily="2" charset="2"/>
              <a:buChar char=""/>
            </a:pPr>
            <a:r>
              <a:rPr lang="en-GB" sz="1100" i="1" dirty="0">
                <a:solidFill>
                  <a:srgbClr val="0070C0"/>
                </a:solidFill>
                <a:effectLst/>
                <a:ea typeface="Batang" panose="02030600000101010101" pitchFamily="18" charset="-127"/>
                <a:cs typeface="Times New Roman" panose="02020603050405020304" pitchFamily="18" charset="0"/>
              </a:rPr>
              <a:t>Study different methods of exchanging, e.g., over the air-interface, offline delivery, etc.</a:t>
            </a:r>
            <a:endParaRPr lang="en-US" sz="1100" i="1" dirty="0">
              <a:solidFill>
                <a:srgbClr val="0070C0"/>
              </a:solidFill>
              <a:effectLst/>
              <a:ea typeface="Batang" panose="02030600000101010101" pitchFamily="18" charset="-127"/>
              <a:cs typeface="Times New Roman" panose="02020603050405020304" pitchFamily="18" charset="0"/>
            </a:endParaRPr>
          </a:p>
          <a:p>
            <a:pPr marL="742950" marR="0" lvl="1" indent="-285750" algn="just">
              <a:spcBef>
                <a:spcPts val="0"/>
              </a:spcBef>
              <a:spcAft>
                <a:spcPts val="0"/>
              </a:spcAft>
              <a:buFont typeface="Courier New" panose="02070309020205020404" pitchFamily="49" charset="0"/>
              <a:buChar char="o"/>
            </a:pPr>
            <a:r>
              <a:rPr lang="en-GB" sz="1100" i="1" dirty="0">
                <a:solidFill>
                  <a:srgbClr val="0070C0"/>
                </a:solidFill>
                <a:effectLst/>
                <a:ea typeface="Batang" panose="02030600000101010101" pitchFamily="18" charset="-127"/>
                <a:cs typeface="Times New Roman" panose="02020603050405020304" pitchFamily="18" charset="0"/>
              </a:rPr>
              <a:t>Note: For each option/sub-option of interest, companies to bring discussion on how inter-vendor collaboration complexity, interoperability, and feasibility may be addressed. Companies to strive to provide solution(s) that can address all the following aspects: inter-vendor collaboration complexity, performance, interoperability, and feasibility.</a:t>
            </a:r>
            <a:endParaRPr lang="en-US" sz="1100" i="1" dirty="0">
              <a:solidFill>
                <a:srgbClr val="0070C0"/>
              </a:solidFill>
              <a:effectLst/>
              <a:ea typeface="Batang" panose="02030600000101010101" pitchFamily="18" charset="-127"/>
              <a:cs typeface="Times New Roman" panose="02020603050405020304" pitchFamily="18" charset="0"/>
            </a:endParaRPr>
          </a:p>
          <a:p>
            <a:pPr marL="742950" marR="0" lvl="1" indent="-285750" algn="just">
              <a:spcBef>
                <a:spcPts val="0"/>
              </a:spcBef>
              <a:spcAft>
                <a:spcPts val="0"/>
              </a:spcAft>
              <a:buFont typeface="Courier New" panose="02070309020205020404" pitchFamily="49" charset="0"/>
              <a:buChar char="o"/>
            </a:pPr>
            <a:r>
              <a:rPr lang="en-GB" sz="1100" i="1" dirty="0">
                <a:solidFill>
                  <a:srgbClr val="0070C0"/>
                </a:solidFill>
                <a:effectLst/>
                <a:ea typeface="Batang" panose="02030600000101010101" pitchFamily="18" charset="-127"/>
                <a:cs typeface="Times New Roman" panose="02020603050405020304" pitchFamily="18" charset="0"/>
              </a:rPr>
              <a:t>Note: The descriptions under each option are only for the purpose of simplified discussion and do not mean deprioritizing any other </a:t>
            </a:r>
            <a:r>
              <a:rPr lang="en-GB" sz="1100" i="1" dirty="0" err="1">
                <a:solidFill>
                  <a:srgbClr val="0070C0"/>
                </a:solidFill>
                <a:effectLst/>
                <a:ea typeface="Batang" panose="02030600000101010101" pitchFamily="18" charset="-127"/>
                <a:cs typeface="Times New Roman" panose="02020603050405020304" pitchFamily="18" charset="0"/>
              </a:rPr>
              <a:t>flavors</a:t>
            </a:r>
            <a:r>
              <a:rPr lang="en-GB" sz="1100" i="1" dirty="0">
                <a:solidFill>
                  <a:srgbClr val="0070C0"/>
                </a:solidFill>
                <a:effectLst/>
                <a:ea typeface="Batang" panose="02030600000101010101" pitchFamily="18" charset="-127"/>
                <a:cs typeface="Times New Roman" panose="02020603050405020304" pitchFamily="18" charset="0"/>
              </a:rPr>
              <a:t> (such as an exchange originating from the UE-side and ending at the NW-side) from potential specification. </a:t>
            </a:r>
            <a:endParaRPr lang="en-US" sz="1100" i="1" dirty="0">
              <a:solidFill>
                <a:srgbClr val="0070C0"/>
              </a:solidFill>
              <a:effectLst/>
              <a:ea typeface="Batang" panose="02030600000101010101" pitchFamily="18" charset="-127"/>
              <a:cs typeface="Times New Roman" panose="02020603050405020304" pitchFamily="18" charset="0"/>
            </a:endParaRPr>
          </a:p>
          <a:p>
            <a:pPr marL="457200" marR="0" lvl="1" indent="0" algn="just">
              <a:spcBef>
                <a:spcPts val="0"/>
              </a:spcBef>
              <a:spcAft>
                <a:spcPts val="0"/>
              </a:spcAft>
              <a:buNone/>
            </a:pPr>
            <a:endParaRPr lang="en-US" sz="1100" i="1" dirty="0">
              <a:solidFill>
                <a:srgbClr val="0070C0"/>
              </a:solidFill>
              <a:effectLst/>
              <a:ea typeface="Batang" panose="02030600000101010101" pitchFamily="18" charset="-127"/>
              <a:cs typeface="Times New Roman" panose="02020603050405020304" pitchFamily="18" charset="0"/>
            </a:endParaRPr>
          </a:p>
          <a:p>
            <a:pPr marL="0" indent="0">
              <a:buNone/>
            </a:pPr>
            <a:endParaRPr lang="en-US" sz="1100" i="1" dirty="0">
              <a:solidFill>
                <a:srgbClr val="0070C0"/>
              </a:solidFill>
            </a:endParaRPr>
          </a:p>
        </p:txBody>
      </p:sp>
      <p:sp>
        <p:nvSpPr>
          <p:cNvPr id="4" name="Slide Number Placeholder 3">
            <a:extLst>
              <a:ext uri="{FF2B5EF4-FFF2-40B4-BE49-F238E27FC236}">
                <a16:creationId xmlns:a16="http://schemas.microsoft.com/office/drawing/2014/main" id="{52502A98-6EB0-042E-0BB1-755269B86020}"/>
              </a:ext>
            </a:extLst>
          </p:cNvPr>
          <p:cNvSpPr>
            <a:spLocks noGrp="1"/>
          </p:cNvSpPr>
          <p:nvPr>
            <p:ph type="sldNum" sz="quarter" idx="12"/>
          </p:nvPr>
        </p:nvSpPr>
        <p:spPr/>
        <p:txBody>
          <a:bodyPr/>
          <a:lstStyle/>
          <a:p>
            <a:fld id="{3B917CB5-27BD-4ECA-9D86-80D4B900A204}" type="slidenum">
              <a:rPr lang="en-US" smtClean="0"/>
              <a:t>23</a:t>
            </a:fld>
            <a:endParaRPr lang="en-US" dirty="0"/>
          </a:p>
        </p:txBody>
      </p:sp>
    </p:spTree>
    <p:extLst>
      <p:ext uri="{BB962C8B-B14F-4D97-AF65-F5344CB8AC3E}">
        <p14:creationId xmlns:p14="http://schemas.microsoft.com/office/powerpoint/2010/main" val="7073839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9B1F7-1A53-B974-A354-5E2595BF4DBB}"/>
              </a:ext>
            </a:extLst>
          </p:cNvPr>
          <p:cNvSpPr>
            <a:spLocks noGrp="1"/>
          </p:cNvSpPr>
          <p:nvPr>
            <p:ph type="title"/>
          </p:nvPr>
        </p:nvSpPr>
        <p:spPr>
          <a:xfrm>
            <a:off x="838200" y="242762"/>
            <a:ext cx="10515600" cy="446725"/>
          </a:xfrm>
        </p:spPr>
        <p:txBody>
          <a:bodyPr>
            <a:normAutofit/>
          </a:bodyPr>
          <a:lstStyle/>
          <a:p>
            <a:r>
              <a:rPr lang="en-GB" sz="1800" b="1" dirty="0">
                <a:effectLst/>
                <a:latin typeface="Arial" panose="020B0604020202020204" pitchFamily="34" charset="0"/>
                <a:ea typeface="SimSun" panose="02010600030101010101" pitchFamily="2" charset="-122"/>
                <a:cs typeface="Times New Roman" panose="02020603050405020304" pitchFamily="18" charset="0"/>
              </a:rPr>
              <a:t>Table 7.2.1.3.2-1. Analysis of different data collection options for UE-side model training.</a:t>
            </a:r>
            <a:endParaRPr lang="en-US" dirty="0"/>
          </a:p>
        </p:txBody>
      </p:sp>
      <p:sp>
        <p:nvSpPr>
          <p:cNvPr id="4" name="Slide Number Placeholder 3">
            <a:extLst>
              <a:ext uri="{FF2B5EF4-FFF2-40B4-BE49-F238E27FC236}">
                <a16:creationId xmlns:a16="http://schemas.microsoft.com/office/drawing/2014/main" id="{F8343705-4F23-5CB9-AE8B-B8526E770F5F}"/>
              </a:ext>
            </a:extLst>
          </p:cNvPr>
          <p:cNvSpPr>
            <a:spLocks noGrp="1"/>
          </p:cNvSpPr>
          <p:nvPr>
            <p:ph type="sldNum" sz="quarter" idx="12"/>
          </p:nvPr>
        </p:nvSpPr>
        <p:spPr/>
        <p:txBody>
          <a:bodyPr/>
          <a:lstStyle/>
          <a:p>
            <a:fld id="{3B917CB5-27BD-4ECA-9D86-80D4B900A204}" type="slidenum">
              <a:rPr lang="en-US" smtClean="0"/>
              <a:t>24</a:t>
            </a:fld>
            <a:endParaRPr lang="en-US" dirty="0"/>
          </a:p>
        </p:txBody>
      </p:sp>
      <p:graphicFrame>
        <p:nvGraphicFramePr>
          <p:cNvPr id="6" name="Table 5">
            <a:extLst>
              <a:ext uri="{FF2B5EF4-FFF2-40B4-BE49-F238E27FC236}">
                <a16:creationId xmlns:a16="http://schemas.microsoft.com/office/drawing/2014/main" id="{87C87882-5AC3-E297-FD03-B6E681C8F467}"/>
              </a:ext>
            </a:extLst>
          </p:cNvPr>
          <p:cNvGraphicFramePr>
            <a:graphicFrameLocks noGrp="1"/>
          </p:cNvGraphicFramePr>
          <p:nvPr>
            <p:extLst>
              <p:ext uri="{D42A27DB-BD31-4B8C-83A1-F6EECF244321}">
                <p14:modId xmlns:p14="http://schemas.microsoft.com/office/powerpoint/2010/main" val="705353733"/>
              </p:ext>
            </p:extLst>
          </p:nvPr>
        </p:nvGraphicFramePr>
        <p:xfrm>
          <a:off x="838200" y="783112"/>
          <a:ext cx="10515600" cy="5609510"/>
        </p:xfrm>
        <a:graphic>
          <a:graphicData uri="http://schemas.openxmlformats.org/drawingml/2006/table">
            <a:tbl>
              <a:tblPr firstRow="1" firstCol="1" bandRow="1"/>
              <a:tblGrid>
                <a:gridCol w="1486256">
                  <a:extLst>
                    <a:ext uri="{9D8B030D-6E8A-4147-A177-3AD203B41FA5}">
                      <a16:colId xmlns:a16="http://schemas.microsoft.com/office/drawing/2014/main" val="1910690223"/>
                    </a:ext>
                  </a:extLst>
                </a:gridCol>
                <a:gridCol w="1572426">
                  <a:extLst>
                    <a:ext uri="{9D8B030D-6E8A-4147-A177-3AD203B41FA5}">
                      <a16:colId xmlns:a16="http://schemas.microsoft.com/office/drawing/2014/main" val="743044554"/>
                    </a:ext>
                  </a:extLst>
                </a:gridCol>
                <a:gridCol w="1794617">
                  <a:extLst>
                    <a:ext uri="{9D8B030D-6E8A-4147-A177-3AD203B41FA5}">
                      <a16:colId xmlns:a16="http://schemas.microsoft.com/office/drawing/2014/main" val="4081592750"/>
                    </a:ext>
                  </a:extLst>
                </a:gridCol>
                <a:gridCol w="2777383">
                  <a:extLst>
                    <a:ext uri="{9D8B030D-6E8A-4147-A177-3AD203B41FA5}">
                      <a16:colId xmlns:a16="http://schemas.microsoft.com/office/drawing/2014/main" val="191119778"/>
                    </a:ext>
                  </a:extLst>
                </a:gridCol>
                <a:gridCol w="2884918">
                  <a:extLst>
                    <a:ext uri="{9D8B030D-6E8A-4147-A177-3AD203B41FA5}">
                      <a16:colId xmlns:a16="http://schemas.microsoft.com/office/drawing/2014/main" val="3116346583"/>
                    </a:ext>
                  </a:extLst>
                </a:gridCol>
              </a:tblGrid>
              <a:tr h="127353">
                <a:tc>
                  <a:txBody>
                    <a:bodyPr/>
                    <a:lstStyle/>
                    <a:p>
                      <a:pPr marL="0" marR="0">
                        <a:spcBef>
                          <a:spcPts val="0"/>
                        </a:spcBef>
                        <a:spcAft>
                          <a:spcPts val="0"/>
                        </a:spcAft>
                      </a:pPr>
                      <a:r>
                        <a:rPr lang="en-GB" sz="900" b="1">
                          <a:solidFill>
                            <a:srgbClr val="000000"/>
                          </a:solidFill>
                          <a:effectLst/>
                          <a:latin typeface="Arial" panose="020B0604020202020204" pitchFamily="34" charset="0"/>
                          <a:ea typeface="MS Mincho" panose="02020609040205080304" pitchFamily="49" charset="-128"/>
                        </a:rPr>
                        <a:t>              Option</a:t>
                      </a:r>
                      <a:endParaRPr lang="en-US" sz="1000">
                        <a:effectLst/>
                        <a:latin typeface="Times New Roman" panose="02020603050405020304" pitchFamily="18" charset="0"/>
                        <a:ea typeface="SimSun" panose="02010600030101010101" pitchFamily="2" charset="-122"/>
                      </a:endParaRPr>
                    </a:p>
                    <a:p>
                      <a:pPr marL="0" marR="0">
                        <a:spcBef>
                          <a:spcPts val="0"/>
                        </a:spcBef>
                        <a:spcAft>
                          <a:spcPts val="0"/>
                        </a:spcAft>
                      </a:pPr>
                      <a:r>
                        <a:rPr lang="en-GB" sz="900" b="1">
                          <a:effectLst/>
                          <a:latin typeface="Arial" panose="020B0604020202020204" pitchFamily="34" charset="0"/>
                          <a:ea typeface="MS Mincho" panose="02020609040205080304" pitchFamily="49" charset="-128"/>
                        </a:rPr>
                        <a:t> </a:t>
                      </a:r>
                      <a:endParaRPr lang="en-US" sz="1000">
                        <a:effectLst/>
                        <a:latin typeface="Times New Roman" panose="02020603050405020304" pitchFamily="18" charset="0"/>
                        <a:ea typeface="SimSun" panose="02010600030101010101" pitchFamily="2" charset="-122"/>
                      </a:endParaRPr>
                    </a:p>
                    <a:p>
                      <a:pPr marL="0" marR="0">
                        <a:spcBef>
                          <a:spcPts val="0"/>
                        </a:spcBef>
                        <a:spcAft>
                          <a:spcPts val="0"/>
                        </a:spcAft>
                      </a:pPr>
                      <a:r>
                        <a:rPr lang="en-GB" sz="900" b="1">
                          <a:effectLst/>
                          <a:latin typeface="Arial" panose="020B0604020202020204" pitchFamily="34" charset="0"/>
                          <a:ea typeface="MS Mincho" panose="02020609040205080304" pitchFamily="49" charset="-128"/>
                        </a:rPr>
                        <a:t> </a:t>
                      </a:r>
                      <a:endParaRPr lang="en-US" sz="1000">
                        <a:effectLst/>
                        <a:latin typeface="Times New Roman" panose="02020603050405020304" pitchFamily="18" charset="0"/>
                        <a:ea typeface="SimSun" panose="02010600030101010101" pitchFamily="2" charset="-122"/>
                      </a:endParaRPr>
                    </a:p>
                    <a:p>
                      <a:pPr marL="0" marR="0">
                        <a:spcBef>
                          <a:spcPts val="0"/>
                        </a:spcBef>
                        <a:spcAft>
                          <a:spcPts val="0"/>
                        </a:spcAft>
                      </a:pPr>
                      <a:r>
                        <a:rPr lang="en-GB" sz="900" b="1">
                          <a:effectLst/>
                          <a:latin typeface="Arial" panose="020B0604020202020204" pitchFamily="34" charset="0"/>
                          <a:ea typeface="MS Mincho" panose="02020609040205080304" pitchFamily="49" charset="-128"/>
                        </a:rPr>
                        <a:t> </a:t>
                      </a:r>
                      <a:endParaRPr lang="en-US" sz="1000">
                        <a:effectLst/>
                        <a:latin typeface="Times New Roman" panose="02020603050405020304" pitchFamily="18" charset="0"/>
                        <a:ea typeface="SimSun" panose="02010600030101010101" pitchFamily="2" charset="-122"/>
                      </a:endParaRPr>
                    </a:p>
                    <a:p>
                      <a:pPr marL="0" marR="0">
                        <a:spcBef>
                          <a:spcPts val="0"/>
                        </a:spcBef>
                        <a:spcAft>
                          <a:spcPts val="0"/>
                        </a:spcAft>
                      </a:pPr>
                      <a:r>
                        <a:rPr lang="en-GB" sz="900" b="1">
                          <a:solidFill>
                            <a:srgbClr val="000000"/>
                          </a:solidFill>
                          <a:effectLst/>
                          <a:latin typeface="Arial" panose="020B0604020202020204" pitchFamily="34" charset="0"/>
                          <a:ea typeface="MS Mincho" panose="02020609040205080304" pitchFamily="49" charset="-128"/>
                        </a:rPr>
                        <a:t>Aspect</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D9D9D9"/>
                    </a:solidFill>
                  </a:tcPr>
                </a:tc>
                <a:tc>
                  <a:txBody>
                    <a:bodyPr/>
                    <a:lstStyle/>
                    <a:p>
                      <a:pPr marL="0" marR="0" algn="ctr">
                        <a:spcBef>
                          <a:spcPts val="0"/>
                        </a:spcBef>
                        <a:spcAft>
                          <a:spcPts val="0"/>
                        </a:spcAft>
                      </a:pPr>
                      <a:r>
                        <a:rPr lang="en-GB" sz="900" b="1" dirty="0">
                          <a:solidFill>
                            <a:srgbClr val="000000"/>
                          </a:solidFill>
                          <a:effectLst/>
                          <a:latin typeface="Arial" panose="020B0604020202020204" pitchFamily="34" charset="0"/>
                          <a:ea typeface="MS Mincho" panose="02020609040205080304" pitchFamily="49" charset="-128"/>
                        </a:rPr>
                        <a:t>Option 1a)</a:t>
                      </a:r>
                      <a:endParaRPr lang="en-US" sz="1000" dirty="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GB" sz="900" b="1">
                          <a:solidFill>
                            <a:srgbClr val="000000"/>
                          </a:solidFill>
                          <a:effectLst/>
                          <a:latin typeface="Arial" panose="020B0604020202020204" pitchFamily="34" charset="0"/>
                          <a:ea typeface="MS Mincho" panose="02020609040205080304" pitchFamily="49" charset="-128"/>
                        </a:rPr>
                        <a:t>Option 1b)</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GB" sz="900" b="1" dirty="0">
                          <a:solidFill>
                            <a:srgbClr val="000000"/>
                          </a:solidFill>
                          <a:effectLst/>
                          <a:latin typeface="Arial" panose="020B0604020202020204" pitchFamily="34" charset="0"/>
                          <a:ea typeface="MS Mincho" panose="02020609040205080304" pitchFamily="49" charset="-128"/>
                        </a:rPr>
                        <a:t>Option 2</a:t>
                      </a:r>
                      <a:endParaRPr lang="en-US" sz="1000" dirty="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indent="-228600" algn="ctr" fontAlgn="base" hangingPunct="0">
                        <a:spcBef>
                          <a:spcPts val="0"/>
                        </a:spcBef>
                        <a:spcAft>
                          <a:spcPts val="0"/>
                        </a:spcAft>
                      </a:pPr>
                      <a:r>
                        <a:rPr lang="en-GB" sz="900" b="1">
                          <a:solidFill>
                            <a:srgbClr val="000000"/>
                          </a:solidFill>
                          <a:effectLst/>
                          <a:latin typeface="Arial" panose="020B0604020202020204" pitchFamily="34" charset="0"/>
                          <a:ea typeface="MS Mincho" panose="02020609040205080304" pitchFamily="49" charset="-128"/>
                        </a:rPr>
                        <a:t>Option 3</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300164991"/>
                  </a:ext>
                </a:extLst>
              </a:tr>
              <a:tr h="282792">
                <a:tc>
                  <a:txBody>
                    <a:bodyPr/>
                    <a:lstStyle/>
                    <a:p>
                      <a:pPr marL="0" marR="0">
                        <a:spcBef>
                          <a:spcPts val="0"/>
                        </a:spcBef>
                        <a:spcAft>
                          <a:spcPts val="0"/>
                        </a:spcAft>
                      </a:pPr>
                      <a:r>
                        <a:rPr lang="en-GB" sz="900" b="1">
                          <a:solidFill>
                            <a:srgbClr val="000000"/>
                          </a:solidFill>
                          <a:effectLst/>
                          <a:latin typeface="Arial" panose="020B0604020202020204" pitchFamily="34" charset="0"/>
                          <a:ea typeface="MS Mincho" panose="02020609040205080304" pitchFamily="49" charset="-128"/>
                        </a:rPr>
                        <a:t>First termination entity</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80000"/>
                        </a:lnSpc>
                        <a:spcBef>
                          <a:spcPts val="0"/>
                        </a:spcBef>
                        <a:spcAft>
                          <a:spcPts val="0"/>
                        </a:spcAft>
                      </a:pPr>
                      <a:r>
                        <a:rPr lang="en-GB" sz="900" strike="sngStrike">
                          <a:solidFill>
                            <a:srgbClr val="C00000"/>
                          </a:solidFill>
                          <a:effectLst/>
                          <a:latin typeface="Arial" panose="020B0604020202020204" pitchFamily="34" charset="0"/>
                          <a:ea typeface="MS Mincho" panose="02020609040205080304" pitchFamily="49" charset="-128"/>
                        </a:rPr>
                        <a:t>OTT Server</a:t>
                      </a:r>
                      <a:endParaRPr lang="en-US" sz="1000">
                        <a:effectLst/>
                        <a:latin typeface="Times New Roman" panose="02020603050405020304" pitchFamily="18" charset="0"/>
                        <a:ea typeface="SimSun" panose="02010600030101010101" pitchFamily="2" charset="-122"/>
                      </a:endParaRPr>
                    </a:p>
                    <a:p>
                      <a:pPr marL="0" marR="0">
                        <a:lnSpc>
                          <a:spcPct val="80000"/>
                        </a:lnSpc>
                        <a:spcBef>
                          <a:spcPts val="0"/>
                        </a:spcBef>
                        <a:spcAft>
                          <a:spcPts val="0"/>
                        </a:spcAft>
                      </a:pPr>
                      <a:r>
                        <a:rPr lang="en-GB" sz="900" u="sng">
                          <a:solidFill>
                            <a:srgbClr val="C00000"/>
                          </a:solidFill>
                          <a:effectLst/>
                          <a:latin typeface="Arial" panose="020B0604020202020204" pitchFamily="34" charset="0"/>
                          <a:ea typeface="MS Mincho" panose="02020609040205080304" pitchFamily="49" charset="-128"/>
                        </a:rPr>
                        <a:t>Training entity (e.g., Over-The-Top (OTT) server)</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80000"/>
                        </a:lnSpc>
                        <a:spcBef>
                          <a:spcPts val="0"/>
                        </a:spcBef>
                        <a:spcAft>
                          <a:spcPts val="0"/>
                        </a:spcAft>
                      </a:pPr>
                      <a:r>
                        <a:rPr lang="en-GB" sz="900">
                          <a:effectLst/>
                          <a:latin typeface="Arial" panose="020B0604020202020204" pitchFamily="34" charset="0"/>
                          <a:ea typeface="MS Mincho" panose="02020609040205080304" pitchFamily="49" charset="-128"/>
                        </a:rPr>
                        <a:t>Server for data collection for UE-side model training</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80000"/>
                        </a:lnSpc>
                        <a:spcBef>
                          <a:spcPts val="0"/>
                        </a:spcBef>
                        <a:spcAft>
                          <a:spcPts val="0"/>
                        </a:spcAft>
                      </a:pPr>
                      <a:r>
                        <a:rPr lang="en-GB" sz="900">
                          <a:effectLst/>
                          <a:latin typeface="Arial" panose="020B0604020202020204" pitchFamily="34" charset="0"/>
                          <a:ea typeface="MS Mincho" panose="02020609040205080304" pitchFamily="49" charset="-128"/>
                        </a:rPr>
                        <a:t>Inside the CN </a:t>
                      </a:r>
                      <a:r>
                        <a:rPr lang="en-US" sz="900" strike="sngStrike">
                          <a:solidFill>
                            <a:srgbClr val="C00000"/>
                          </a:solidFill>
                          <a:effectLst/>
                          <a:latin typeface="Arial" panose="020B0604020202020204" pitchFamily="34" charset="0"/>
                          <a:ea typeface="MS Mincho" panose="02020609040205080304" pitchFamily="49" charset="-128"/>
                        </a:rPr>
                        <a:t>(e.g., LMF)</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28600" marR="0" indent="-228600" fontAlgn="base" hangingPunct="0">
                        <a:lnSpc>
                          <a:spcPct val="80000"/>
                        </a:lnSpc>
                        <a:spcBef>
                          <a:spcPts val="0"/>
                        </a:spcBef>
                        <a:spcAft>
                          <a:spcPts val="0"/>
                        </a:spcAft>
                      </a:pPr>
                      <a:r>
                        <a:rPr lang="en-GB" sz="900">
                          <a:effectLst/>
                          <a:latin typeface="Arial" panose="020B0604020202020204" pitchFamily="34" charset="0"/>
                          <a:ea typeface="MS Mincho" panose="02020609040205080304" pitchFamily="49" charset="-128"/>
                        </a:rPr>
                        <a:t>Inside OAM domain</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43246644"/>
                  </a:ext>
                </a:extLst>
              </a:tr>
              <a:tr h="455610">
                <a:tc>
                  <a:txBody>
                    <a:bodyPr/>
                    <a:lstStyle/>
                    <a:p>
                      <a:pPr marL="0" marR="0">
                        <a:spcBef>
                          <a:spcPts val="0"/>
                        </a:spcBef>
                        <a:spcAft>
                          <a:spcPts val="0"/>
                        </a:spcAft>
                      </a:pPr>
                      <a:r>
                        <a:rPr lang="en-GB" sz="900" b="1">
                          <a:solidFill>
                            <a:srgbClr val="000000"/>
                          </a:solidFill>
                          <a:effectLst/>
                          <a:latin typeface="Arial" panose="020B0604020202020204" pitchFamily="34" charset="0"/>
                          <a:ea typeface="MS Mincho" panose="02020609040205080304" pitchFamily="49" charset="-128"/>
                        </a:rPr>
                        <a:t>AI/ML-specific Data Transfer Path</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80000"/>
                        </a:lnSpc>
                        <a:spcBef>
                          <a:spcPts val="0"/>
                        </a:spcBef>
                        <a:spcAft>
                          <a:spcPts val="300"/>
                        </a:spcAft>
                      </a:pPr>
                      <a:r>
                        <a:rPr lang="en-GB" sz="900">
                          <a:effectLst/>
                          <a:latin typeface="Arial" panose="020B0604020202020204" pitchFamily="34" charset="0"/>
                          <a:ea typeface="MS Mincho" panose="02020609040205080304" pitchFamily="49" charset="-128"/>
                        </a:rPr>
                        <a:t>UE to OTT server via either 3GPP or non-3GPP network</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80000"/>
                        </a:lnSpc>
                        <a:spcBef>
                          <a:spcPts val="0"/>
                        </a:spcBef>
                        <a:spcAft>
                          <a:spcPts val="300"/>
                        </a:spcAft>
                      </a:pPr>
                      <a:r>
                        <a:rPr lang="en-GB" sz="900" dirty="0">
                          <a:effectLst/>
                          <a:latin typeface="Arial" panose="020B0604020202020204" pitchFamily="34" charset="0"/>
                          <a:ea typeface="MS Mincho" panose="02020609040205080304" pitchFamily="49" charset="-128"/>
                        </a:rPr>
                        <a:t>UE -&gt;</a:t>
                      </a:r>
                      <a:r>
                        <a:rPr lang="en-GB" sz="900" strike="sngStrike" dirty="0">
                          <a:solidFill>
                            <a:srgbClr val="C00000"/>
                          </a:solidFill>
                          <a:effectLst/>
                          <a:latin typeface="Arial" panose="020B0604020202020204" pitchFamily="34" charset="0"/>
                          <a:ea typeface="MS Mincho" panose="02020609040205080304" pitchFamily="49" charset="-128"/>
                        </a:rPr>
                        <a:t>CN-&gt;</a:t>
                      </a:r>
                      <a:r>
                        <a:rPr lang="en-GB" sz="900" dirty="0">
                          <a:effectLst/>
                          <a:latin typeface="Arial" panose="020B0604020202020204" pitchFamily="34" charset="0"/>
                          <a:ea typeface="MS Mincho" panose="02020609040205080304" pitchFamily="49" charset="-128"/>
                        </a:rPr>
                        <a:t>Server for data collection for UE-side model training/OTT server</a:t>
                      </a:r>
                      <a:endParaRPr lang="en-US" sz="1000" dirty="0">
                        <a:effectLst/>
                        <a:latin typeface="Times New Roman" panose="02020603050405020304" pitchFamily="18" charset="0"/>
                        <a:ea typeface="SimSun" panose="02010600030101010101" pitchFamily="2" charset="-122"/>
                      </a:endParaRPr>
                    </a:p>
                    <a:p>
                      <a:pPr marL="0" marR="0">
                        <a:lnSpc>
                          <a:spcPct val="80000"/>
                        </a:lnSpc>
                        <a:spcBef>
                          <a:spcPts val="0"/>
                        </a:spcBef>
                        <a:spcAft>
                          <a:spcPts val="300"/>
                        </a:spcAft>
                      </a:pPr>
                      <a:r>
                        <a:rPr lang="en-GB" sz="900" dirty="0">
                          <a:effectLst/>
                          <a:latin typeface="Arial" panose="020B0604020202020204" pitchFamily="34" charset="0"/>
                          <a:ea typeface="MS Mincho" panose="02020609040205080304" pitchFamily="49" charset="-128"/>
                        </a:rPr>
                        <a:t>(Note 4)</a:t>
                      </a:r>
                      <a:endParaRPr lang="en-US" sz="1000" dirty="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80000"/>
                        </a:lnSpc>
                        <a:spcBef>
                          <a:spcPts val="0"/>
                        </a:spcBef>
                        <a:spcAft>
                          <a:spcPts val="300"/>
                        </a:spcAft>
                      </a:pPr>
                      <a:r>
                        <a:rPr lang="en-GB" sz="900" dirty="0">
                          <a:effectLst/>
                          <a:latin typeface="Arial" panose="020B0604020202020204" pitchFamily="34" charset="0"/>
                          <a:ea typeface="MS Mincho" panose="02020609040205080304" pitchFamily="49" charset="-128"/>
                        </a:rPr>
                        <a:t>UE-&gt; CN -&gt; Server for data collection for UE-side model training/OTT server</a:t>
                      </a:r>
                      <a:endParaRPr lang="en-US" sz="1000" dirty="0">
                        <a:effectLst/>
                        <a:latin typeface="Times New Roman" panose="02020603050405020304" pitchFamily="18" charset="0"/>
                        <a:ea typeface="SimSun" panose="02010600030101010101" pitchFamily="2" charset="-122"/>
                      </a:endParaRPr>
                    </a:p>
                    <a:p>
                      <a:pPr marL="0" marR="0">
                        <a:lnSpc>
                          <a:spcPct val="80000"/>
                        </a:lnSpc>
                        <a:spcBef>
                          <a:spcPts val="0"/>
                        </a:spcBef>
                        <a:spcAft>
                          <a:spcPts val="300"/>
                        </a:spcAft>
                      </a:pPr>
                      <a:r>
                        <a:rPr lang="en-GB" sz="900" dirty="0">
                          <a:effectLst/>
                          <a:latin typeface="Arial" panose="020B0604020202020204" pitchFamily="34" charset="0"/>
                          <a:ea typeface="MS Mincho" panose="02020609040205080304" pitchFamily="49" charset="-128"/>
                        </a:rPr>
                        <a:t>(Note 4)</a:t>
                      </a:r>
                      <a:endParaRPr lang="en-US" sz="1000" dirty="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80000"/>
                        </a:lnSpc>
                        <a:spcBef>
                          <a:spcPts val="0"/>
                        </a:spcBef>
                        <a:spcAft>
                          <a:spcPts val="300"/>
                        </a:spcAft>
                      </a:pPr>
                      <a:r>
                        <a:rPr lang="en-GB" sz="900" dirty="0">
                          <a:effectLst/>
                          <a:latin typeface="Arial" panose="020B0604020202020204" pitchFamily="34" charset="0"/>
                          <a:ea typeface="MS Mincho" panose="02020609040205080304" pitchFamily="49" charset="-128"/>
                        </a:rPr>
                        <a:t>UE-&gt; gNB-&gt;OAM -&gt; Server for data collection for UE-side model training/OTT server</a:t>
                      </a:r>
                      <a:endParaRPr lang="en-US" sz="1000" dirty="0">
                        <a:effectLst/>
                        <a:latin typeface="Times New Roman" panose="02020603050405020304" pitchFamily="18" charset="0"/>
                        <a:ea typeface="SimSun" panose="02010600030101010101" pitchFamily="2" charset="-122"/>
                      </a:endParaRPr>
                    </a:p>
                    <a:p>
                      <a:pPr marL="228600" marR="0" indent="-228600" fontAlgn="base" hangingPunct="0">
                        <a:lnSpc>
                          <a:spcPct val="80000"/>
                        </a:lnSpc>
                        <a:spcBef>
                          <a:spcPts val="0"/>
                        </a:spcBef>
                        <a:spcAft>
                          <a:spcPts val="300"/>
                        </a:spcAft>
                      </a:pPr>
                      <a:r>
                        <a:rPr lang="en-GB" sz="900" dirty="0">
                          <a:effectLst/>
                          <a:latin typeface="Arial" panose="020B0604020202020204" pitchFamily="34" charset="0"/>
                          <a:ea typeface="MS Mincho" panose="02020609040205080304" pitchFamily="49" charset="-128"/>
                        </a:rPr>
                        <a:t>(Note 4)</a:t>
                      </a:r>
                      <a:endParaRPr lang="en-US" sz="1000" dirty="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48088421"/>
                  </a:ext>
                </a:extLst>
              </a:tr>
              <a:tr h="359391">
                <a:tc>
                  <a:txBody>
                    <a:bodyPr/>
                    <a:lstStyle/>
                    <a:p>
                      <a:pPr marL="0" marR="0">
                        <a:spcBef>
                          <a:spcPts val="0"/>
                        </a:spcBef>
                        <a:spcAft>
                          <a:spcPts val="0"/>
                        </a:spcAft>
                      </a:pPr>
                      <a:r>
                        <a:rPr lang="en-GB" sz="900" b="1">
                          <a:solidFill>
                            <a:srgbClr val="000000"/>
                          </a:solidFill>
                          <a:effectLst/>
                          <a:latin typeface="Arial" panose="020B0604020202020204" pitchFamily="34" charset="0"/>
                          <a:ea typeface="MS Mincho" panose="02020609040205080304" pitchFamily="49" charset="-128"/>
                        </a:rPr>
                        <a:t>UP/CP tunnel</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80000"/>
                        </a:lnSpc>
                        <a:spcBef>
                          <a:spcPts val="0"/>
                        </a:spcBef>
                        <a:spcAft>
                          <a:spcPts val="0"/>
                        </a:spcAft>
                      </a:pPr>
                      <a:r>
                        <a:rPr lang="en-GB" sz="900">
                          <a:effectLst/>
                          <a:latin typeface="Arial" panose="020B0604020202020204" pitchFamily="34" charset="0"/>
                          <a:ea typeface="MS Mincho" panose="02020609040205080304" pitchFamily="49" charset="-128"/>
                        </a:rPr>
                        <a:t>UP tunnel </a:t>
                      </a:r>
                      <a:r>
                        <a:rPr lang="en-GB" sz="900" u="sng">
                          <a:solidFill>
                            <a:srgbClr val="C00000"/>
                          </a:solidFill>
                          <a:effectLst/>
                          <a:latin typeface="Arial" panose="020B0604020202020204" pitchFamily="34" charset="0"/>
                          <a:ea typeface="MS Mincho" panose="02020609040205080304" pitchFamily="49" charset="-128"/>
                        </a:rPr>
                        <a:t>(for the case of data transfer from UE to OTT server via 3GPP network)</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80000"/>
                        </a:lnSpc>
                        <a:spcBef>
                          <a:spcPts val="0"/>
                        </a:spcBef>
                        <a:spcAft>
                          <a:spcPts val="0"/>
                        </a:spcAft>
                      </a:pPr>
                      <a:r>
                        <a:rPr lang="en-GB" sz="900">
                          <a:effectLst/>
                          <a:latin typeface="Arial" panose="020B0604020202020204" pitchFamily="34" charset="0"/>
                          <a:ea typeface="MS Mincho" panose="02020609040205080304" pitchFamily="49" charset="-128"/>
                        </a:rPr>
                        <a:t>UP tunnel </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80000"/>
                        </a:lnSpc>
                        <a:spcBef>
                          <a:spcPts val="0"/>
                        </a:spcBef>
                        <a:spcAft>
                          <a:spcPts val="900"/>
                        </a:spcAft>
                      </a:pPr>
                      <a:r>
                        <a:rPr lang="en-GB" sz="900" dirty="0">
                          <a:effectLst/>
                          <a:latin typeface="Arial" panose="020B0604020202020204" pitchFamily="34" charset="0"/>
                          <a:ea typeface="MS Mincho" panose="02020609040205080304" pitchFamily="49" charset="-128"/>
                        </a:rPr>
                        <a:t>CP tunnel (provided that the data volume remains within the NAS signalling capacity)</a:t>
                      </a:r>
                      <a:endParaRPr lang="en-US" sz="1000" dirty="0">
                        <a:effectLst/>
                        <a:latin typeface="Times New Roman" panose="02020603050405020304" pitchFamily="18" charset="0"/>
                        <a:ea typeface="SimSun" panose="02010600030101010101" pitchFamily="2" charset="-122"/>
                      </a:endParaRPr>
                    </a:p>
                    <a:p>
                      <a:pPr marL="0" marR="0">
                        <a:lnSpc>
                          <a:spcPct val="80000"/>
                        </a:lnSpc>
                        <a:spcBef>
                          <a:spcPts val="0"/>
                        </a:spcBef>
                        <a:spcAft>
                          <a:spcPts val="0"/>
                        </a:spcAft>
                      </a:pPr>
                      <a:r>
                        <a:rPr lang="en-GB" sz="900" dirty="0">
                          <a:effectLst/>
                          <a:latin typeface="Arial" panose="020B0604020202020204" pitchFamily="34" charset="0"/>
                          <a:ea typeface="MS Mincho" panose="02020609040205080304" pitchFamily="49" charset="-128"/>
                        </a:rPr>
                        <a:t>FFS: UP tunnel </a:t>
                      </a:r>
                      <a:r>
                        <a:rPr lang="en-GB" sz="900" u="sng" dirty="0">
                          <a:solidFill>
                            <a:srgbClr val="C00000"/>
                          </a:solidFill>
                          <a:effectLst/>
                          <a:latin typeface="Arial" panose="020B0604020202020204" pitchFamily="34" charset="0"/>
                          <a:ea typeface="MS Mincho" panose="02020609040205080304" pitchFamily="49" charset="-128"/>
                        </a:rPr>
                        <a:t>(</a:t>
                      </a:r>
                      <a:r>
                        <a:rPr lang="en-GB" sz="900" u="sng" dirty="0">
                          <a:solidFill>
                            <a:srgbClr val="C00000"/>
                          </a:solidFill>
                          <a:effectLst/>
                          <a:highlight>
                            <a:srgbClr val="FFFF00"/>
                          </a:highlight>
                          <a:latin typeface="Arial" panose="020B0604020202020204" pitchFamily="34" charset="0"/>
                          <a:ea typeface="MS Mincho" panose="02020609040205080304" pitchFamily="49" charset="-128"/>
                        </a:rPr>
                        <a:t>Note 7)</a:t>
                      </a:r>
                      <a:endParaRPr lang="en-US" sz="1000" dirty="0">
                        <a:effectLst/>
                        <a:latin typeface="Times New Roman" panose="02020603050405020304" pitchFamily="18" charset="0"/>
                        <a:ea typeface="SimSun" panose="02010600030101010101" pitchFamily="2" charset="-122"/>
                      </a:endParaRPr>
                    </a:p>
                    <a:p>
                      <a:pPr marL="0" marR="0">
                        <a:lnSpc>
                          <a:spcPct val="80000"/>
                        </a:lnSpc>
                        <a:spcBef>
                          <a:spcPts val="0"/>
                        </a:spcBef>
                        <a:spcAft>
                          <a:spcPts val="0"/>
                        </a:spcAft>
                      </a:pPr>
                      <a:r>
                        <a:rPr lang="en-GB" sz="900" dirty="0">
                          <a:effectLst/>
                          <a:latin typeface="Arial" panose="020B0604020202020204" pitchFamily="34" charset="0"/>
                          <a:ea typeface="MS Mincho" panose="02020609040205080304" pitchFamily="49" charset="-128"/>
                        </a:rPr>
                        <a:t> </a:t>
                      </a:r>
                      <a:endParaRPr lang="en-US" sz="1000" dirty="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80000"/>
                        </a:lnSpc>
                        <a:spcBef>
                          <a:spcPts val="0"/>
                        </a:spcBef>
                        <a:spcAft>
                          <a:spcPts val="900"/>
                        </a:spcAft>
                      </a:pPr>
                      <a:r>
                        <a:rPr lang="en-GB" sz="900" dirty="0">
                          <a:effectLst/>
                          <a:latin typeface="Arial" panose="020B0604020202020204" pitchFamily="34" charset="0"/>
                          <a:ea typeface="MS Mincho" panose="02020609040205080304" pitchFamily="49" charset="-128"/>
                        </a:rPr>
                        <a:t>CP tunnel (provided that the data volume remains within the RRC signalling capacity)</a:t>
                      </a:r>
                      <a:endParaRPr lang="en-US" sz="1000" dirty="0">
                        <a:effectLst/>
                        <a:latin typeface="Times New Roman" panose="02020603050405020304" pitchFamily="18" charset="0"/>
                        <a:ea typeface="SimSun" panose="02010600030101010101" pitchFamily="2" charset="-122"/>
                      </a:endParaRPr>
                    </a:p>
                    <a:p>
                      <a:pPr marL="10795" marR="0" indent="-10795" fontAlgn="base" hangingPunct="0">
                        <a:lnSpc>
                          <a:spcPct val="80000"/>
                        </a:lnSpc>
                        <a:spcBef>
                          <a:spcPts val="0"/>
                        </a:spcBef>
                        <a:spcAft>
                          <a:spcPts val="0"/>
                        </a:spcAft>
                      </a:pPr>
                      <a:r>
                        <a:rPr lang="en-GB" sz="900" dirty="0">
                          <a:effectLst/>
                          <a:latin typeface="Arial" panose="020B0604020202020204" pitchFamily="34" charset="0"/>
                          <a:ea typeface="MS Mincho" panose="02020609040205080304" pitchFamily="49" charset="-128"/>
                        </a:rPr>
                        <a:t>FFS: UP tunnel </a:t>
                      </a:r>
                      <a:r>
                        <a:rPr lang="en-GB" sz="900" u="sng" dirty="0">
                          <a:solidFill>
                            <a:srgbClr val="C00000"/>
                          </a:solidFill>
                          <a:effectLst/>
                          <a:highlight>
                            <a:srgbClr val="FFFF00"/>
                          </a:highlight>
                          <a:latin typeface="Arial" panose="020B0604020202020204" pitchFamily="34" charset="0"/>
                          <a:ea typeface="MS Mincho" panose="02020609040205080304" pitchFamily="49" charset="-128"/>
                        </a:rPr>
                        <a:t>(Note 7)</a:t>
                      </a:r>
                      <a:endParaRPr lang="en-US" sz="1000" dirty="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89158234"/>
                  </a:ext>
                </a:extLst>
              </a:tr>
              <a:tr h="311990">
                <a:tc>
                  <a:txBody>
                    <a:bodyPr/>
                    <a:lstStyle/>
                    <a:p>
                      <a:pPr marL="0" marR="0">
                        <a:spcBef>
                          <a:spcPts val="0"/>
                        </a:spcBef>
                        <a:spcAft>
                          <a:spcPts val="0"/>
                        </a:spcAft>
                      </a:pPr>
                      <a:r>
                        <a:rPr lang="en-GB" sz="900" b="1">
                          <a:solidFill>
                            <a:srgbClr val="000000"/>
                          </a:solidFill>
                          <a:effectLst/>
                          <a:latin typeface="Arial" panose="020B0604020202020204" pitchFamily="34" charset="0"/>
                          <a:ea typeface="MS Mincho" panose="02020609040205080304" pitchFamily="49" charset="-128"/>
                        </a:rPr>
                        <a:t>Protocol layer for data transfer</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80000"/>
                        </a:lnSpc>
                        <a:spcBef>
                          <a:spcPts val="0"/>
                        </a:spcBef>
                        <a:spcAft>
                          <a:spcPts val="0"/>
                        </a:spcAft>
                      </a:pPr>
                      <a:r>
                        <a:rPr lang="en-GB" sz="900">
                          <a:effectLst/>
                          <a:latin typeface="Arial" panose="020B0604020202020204" pitchFamily="34" charset="0"/>
                          <a:ea typeface="MS Mincho" panose="02020609040205080304" pitchFamily="49" charset="-128"/>
                        </a:rPr>
                        <a:t>Application layer</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80000"/>
                        </a:lnSpc>
                        <a:spcBef>
                          <a:spcPts val="0"/>
                        </a:spcBef>
                        <a:spcAft>
                          <a:spcPts val="0"/>
                        </a:spcAft>
                      </a:pPr>
                      <a:r>
                        <a:rPr lang="en-GB" sz="900">
                          <a:effectLst/>
                          <a:latin typeface="Arial" panose="020B0604020202020204" pitchFamily="34" charset="0"/>
                          <a:ea typeface="MS Mincho" panose="02020609040205080304" pitchFamily="49" charset="-128"/>
                        </a:rPr>
                        <a:t>Application layer</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80000"/>
                        </a:lnSpc>
                        <a:spcBef>
                          <a:spcPts val="0"/>
                        </a:spcBef>
                        <a:spcAft>
                          <a:spcPts val="900"/>
                        </a:spcAft>
                      </a:pPr>
                      <a:r>
                        <a:rPr lang="en-GB" sz="900" dirty="0">
                          <a:effectLst/>
                          <a:latin typeface="Arial" panose="020B0604020202020204" pitchFamily="34" charset="0"/>
                          <a:ea typeface="MS Mincho" panose="02020609040205080304" pitchFamily="49" charset="-128"/>
                        </a:rPr>
                        <a:t>NAS layer for CP tunnel</a:t>
                      </a:r>
                      <a:endParaRPr lang="en-US" sz="1000" dirty="0">
                        <a:effectLst/>
                        <a:latin typeface="Times New Roman" panose="02020603050405020304" pitchFamily="18" charset="0"/>
                        <a:ea typeface="SimSun" panose="02010600030101010101" pitchFamily="2" charset="-122"/>
                      </a:endParaRPr>
                    </a:p>
                    <a:p>
                      <a:pPr marL="0" marR="0">
                        <a:lnSpc>
                          <a:spcPct val="80000"/>
                        </a:lnSpc>
                        <a:spcBef>
                          <a:spcPts val="0"/>
                        </a:spcBef>
                        <a:spcAft>
                          <a:spcPts val="0"/>
                        </a:spcAft>
                      </a:pPr>
                      <a:r>
                        <a:rPr lang="en-GB" sz="900" dirty="0">
                          <a:effectLst/>
                          <a:latin typeface="Arial" panose="020B0604020202020204" pitchFamily="34" charset="0"/>
                          <a:ea typeface="MS Mincho" panose="02020609040205080304" pitchFamily="49" charset="-128"/>
                        </a:rPr>
                        <a:t>FFS: the protocol layer for UP tunnel</a:t>
                      </a:r>
                      <a:endParaRPr lang="en-US" sz="1000" dirty="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80000"/>
                        </a:lnSpc>
                        <a:spcBef>
                          <a:spcPts val="0"/>
                        </a:spcBef>
                        <a:spcAft>
                          <a:spcPts val="900"/>
                        </a:spcAft>
                      </a:pPr>
                      <a:r>
                        <a:rPr lang="en-GB" sz="900" dirty="0">
                          <a:effectLst/>
                          <a:latin typeface="Arial" panose="020B0604020202020204" pitchFamily="34" charset="0"/>
                          <a:ea typeface="MS Mincho" panose="02020609040205080304" pitchFamily="49" charset="-128"/>
                        </a:rPr>
                        <a:t>RRC layer for CP tunnel</a:t>
                      </a:r>
                      <a:endParaRPr lang="en-US" sz="1000" dirty="0">
                        <a:effectLst/>
                        <a:latin typeface="Times New Roman" panose="02020603050405020304" pitchFamily="18" charset="0"/>
                        <a:ea typeface="SimSun" panose="02010600030101010101" pitchFamily="2" charset="-122"/>
                      </a:endParaRPr>
                    </a:p>
                    <a:p>
                      <a:pPr marL="10795" marR="0" indent="-10795" fontAlgn="base" hangingPunct="0">
                        <a:lnSpc>
                          <a:spcPct val="80000"/>
                        </a:lnSpc>
                        <a:spcBef>
                          <a:spcPts val="0"/>
                        </a:spcBef>
                        <a:spcAft>
                          <a:spcPts val="0"/>
                        </a:spcAft>
                      </a:pPr>
                      <a:r>
                        <a:rPr lang="en-GB" sz="900" dirty="0">
                          <a:effectLst/>
                          <a:latin typeface="Arial" panose="020B0604020202020204" pitchFamily="34" charset="0"/>
                          <a:ea typeface="MS Mincho" panose="02020609040205080304" pitchFamily="49" charset="-128"/>
                        </a:rPr>
                        <a:t>FFS: the protocol layer for UP tunnel</a:t>
                      </a:r>
                      <a:endParaRPr lang="en-US" sz="1000" dirty="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19340541"/>
                  </a:ext>
                </a:extLst>
              </a:tr>
              <a:tr h="282792">
                <a:tc>
                  <a:txBody>
                    <a:bodyPr/>
                    <a:lstStyle/>
                    <a:p>
                      <a:pPr marL="0" marR="0">
                        <a:spcBef>
                          <a:spcPts val="0"/>
                        </a:spcBef>
                        <a:spcAft>
                          <a:spcPts val="0"/>
                        </a:spcAft>
                      </a:pPr>
                      <a:r>
                        <a:rPr lang="en-GB" sz="900" b="1">
                          <a:solidFill>
                            <a:srgbClr val="000000"/>
                          </a:solidFill>
                          <a:effectLst/>
                          <a:latin typeface="Arial" panose="020B0604020202020204" pitchFamily="34" charset="0"/>
                          <a:ea typeface="MS Mincho" panose="02020609040205080304" pitchFamily="49" charset="-128"/>
                        </a:rPr>
                        <a:t>Controllability of MNO on data transfer</a:t>
                      </a:r>
                      <a:endParaRPr lang="en-US" sz="1000">
                        <a:effectLst/>
                        <a:latin typeface="Times New Roman" panose="02020603050405020304" pitchFamily="18" charset="0"/>
                        <a:ea typeface="SimSun" panose="02010600030101010101" pitchFamily="2" charset="-122"/>
                      </a:endParaRPr>
                    </a:p>
                    <a:p>
                      <a:pPr marL="0" marR="0">
                        <a:spcBef>
                          <a:spcPts val="0"/>
                        </a:spcBef>
                        <a:spcAft>
                          <a:spcPts val="0"/>
                        </a:spcAft>
                      </a:pPr>
                      <a:r>
                        <a:rPr lang="en-GB" sz="900" b="1">
                          <a:solidFill>
                            <a:srgbClr val="C00000"/>
                          </a:solidFill>
                          <a:effectLst/>
                          <a:latin typeface="Arial" panose="020B0604020202020204" pitchFamily="34" charset="0"/>
                          <a:ea typeface="MS Mincho" panose="02020609040205080304" pitchFamily="49" charset="-128"/>
                        </a:rPr>
                        <a:t>(Note 1)</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80000"/>
                        </a:lnSpc>
                        <a:spcBef>
                          <a:spcPts val="0"/>
                        </a:spcBef>
                        <a:spcAft>
                          <a:spcPts val="0"/>
                        </a:spcAft>
                      </a:pPr>
                      <a:r>
                        <a:rPr lang="en-GB" sz="900">
                          <a:effectLst/>
                          <a:latin typeface="Arial" panose="020B0604020202020204" pitchFamily="34" charset="0"/>
                          <a:ea typeface="MS Mincho" panose="02020609040205080304" pitchFamily="49" charset="-128"/>
                        </a:rPr>
                        <a:t>No AI/ML specific controllability</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80000"/>
                        </a:lnSpc>
                        <a:spcBef>
                          <a:spcPts val="0"/>
                        </a:spcBef>
                        <a:spcAft>
                          <a:spcPts val="0"/>
                        </a:spcAft>
                      </a:pPr>
                      <a:r>
                        <a:rPr lang="en-GB" sz="900" strike="sngStrike">
                          <a:solidFill>
                            <a:srgbClr val="C00000"/>
                          </a:solidFill>
                          <a:effectLst/>
                          <a:latin typeface="Arial" panose="020B0604020202020204" pitchFamily="34" charset="0"/>
                          <a:ea typeface="MS Mincho" panose="02020609040205080304" pitchFamily="49" charset="-128"/>
                        </a:rPr>
                        <a:t>Has controllability</a:t>
                      </a:r>
                      <a:endParaRPr lang="en-US" sz="1000">
                        <a:effectLst/>
                        <a:latin typeface="Times New Roman" panose="02020603050405020304" pitchFamily="18" charset="0"/>
                        <a:ea typeface="SimSun" panose="02010600030101010101" pitchFamily="2" charset="-122"/>
                      </a:endParaRPr>
                    </a:p>
                    <a:p>
                      <a:pPr marL="0" marR="0">
                        <a:lnSpc>
                          <a:spcPct val="80000"/>
                        </a:lnSpc>
                        <a:spcBef>
                          <a:spcPts val="0"/>
                        </a:spcBef>
                        <a:spcAft>
                          <a:spcPts val="0"/>
                        </a:spcAft>
                      </a:pPr>
                      <a:r>
                        <a:rPr lang="en-GB" sz="900">
                          <a:effectLst/>
                          <a:latin typeface="Arial" panose="020B0604020202020204" pitchFamily="34" charset="0"/>
                          <a:ea typeface="MS Mincho" panose="02020609040205080304" pitchFamily="49" charset="-128"/>
                        </a:rPr>
                        <a:t>FFS: level of controllability </a:t>
                      </a:r>
                      <a:endParaRPr lang="en-US" sz="1000">
                        <a:effectLst/>
                        <a:latin typeface="Times New Roman" panose="02020603050405020304" pitchFamily="18" charset="0"/>
                        <a:ea typeface="SimSun" panose="02010600030101010101" pitchFamily="2" charset="-122"/>
                      </a:endParaRPr>
                    </a:p>
                    <a:p>
                      <a:pPr marL="0" marR="0">
                        <a:lnSpc>
                          <a:spcPct val="80000"/>
                        </a:lnSpc>
                        <a:spcBef>
                          <a:spcPts val="0"/>
                        </a:spcBef>
                        <a:spcAft>
                          <a:spcPts val="0"/>
                        </a:spcAft>
                      </a:pPr>
                      <a:r>
                        <a:rPr lang="en-GB" sz="900">
                          <a:effectLst/>
                          <a:highlight>
                            <a:srgbClr val="FFFF00"/>
                          </a:highlight>
                          <a:latin typeface="Arial" panose="020B0604020202020204" pitchFamily="34" charset="0"/>
                          <a:ea typeface="MS Mincho" panose="02020609040205080304" pitchFamily="49" charset="-128"/>
                        </a:rPr>
                        <a:t>(Note 5)</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80000"/>
                        </a:lnSpc>
                        <a:spcBef>
                          <a:spcPts val="0"/>
                        </a:spcBef>
                        <a:spcAft>
                          <a:spcPts val="0"/>
                        </a:spcAft>
                      </a:pPr>
                      <a:r>
                        <a:rPr lang="en-GB" sz="900">
                          <a:effectLst/>
                          <a:latin typeface="Arial" panose="020B0604020202020204" pitchFamily="34" charset="0"/>
                          <a:ea typeface="MS Mincho" panose="02020609040205080304" pitchFamily="49" charset="-128"/>
                        </a:rPr>
                        <a:t>Full controllability </a:t>
                      </a:r>
                      <a:endParaRPr lang="en-US" sz="1000">
                        <a:effectLst/>
                        <a:latin typeface="Times New Roman" panose="02020603050405020304" pitchFamily="18" charset="0"/>
                        <a:ea typeface="SimSun" panose="02010600030101010101" pitchFamily="2" charset="-122"/>
                      </a:endParaRPr>
                    </a:p>
                    <a:p>
                      <a:pPr marL="0" marR="0">
                        <a:lnSpc>
                          <a:spcPct val="80000"/>
                        </a:lnSpc>
                        <a:spcBef>
                          <a:spcPts val="0"/>
                        </a:spcBef>
                        <a:spcAft>
                          <a:spcPts val="0"/>
                        </a:spcAft>
                      </a:pPr>
                      <a:r>
                        <a:rPr lang="en-GB" sz="900">
                          <a:effectLst/>
                          <a:latin typeface="Arial" panose="020B0604020202020204" pitchFamily="34" charset="0"/>
                          <a:ea typeface="MS Mincho" panose="02020609040205080304" pitchFamily="49" charset="-128"/>
                        </a:rPr>
                        <a:t> </a:t>
                      </a:r>
                      <a:endParaRPr lang="en-US" sz="1000">
                        <a:effectLst/>
                        <a:latin typeface="Times New Roman" panose="02020603050405020304" pitchFamily="18" charset="0"/>
                        <a:ea typeface="SimSun" panose="02010600030101010101" pitchFamily="2" charset="-122"/>
                      </a:endParaRPr>
                    </a:p>
                    <a:p>
                      <a:pPr marL="0" marR="0">
                        <a:lnSpc>
                          <a:spcPct val="80000"/>
                        </a:lnSpc>
                        <a:spcBef>
                          <a:spcPts val="0"/>
                        </a:spcBef>
                        <a:spcAft>
                          <a:spcPts val="0"/>
                        </a:spcAft>
                      </a:pPr>
                      <a:r>
                        <a:rPr lang="en-GB" sz="900">
                          <a:effectLst/>
                          <a:latin typeface="Arial" panose="020B0604020202020204" pitchFamily="34" charset="0"/>
                          <a:ea typeface="MS Mincho" panose="02020609040205080304" pitchFamily="49" charset="-128"/>
                        </a:rPr>
                        <a:t> </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28600" marR="0" indent="-228600" fontAlgn="base" hangingPunct="0">
                        <a:lnSpc>
                          <a:spcPct val="80000"/>
                        </a:lnSpc>
                        <a:spcBef>
                          <a:spcPts val="0"/>
                        </a:spcBef>
                        <a:spcAft>
                          <a:spcPts val="0"/>
                        </a:spcAft>
                      </a:pPr>
                      <a:r>
                        <a:rPr lang="en-GB" sz="900">
                          <a:effectLst/>
                          <a:latin typeface="Arial" panose="020B0604020202020204" pitchFamily="34" charset="0"/>
                          <a:ea typeface="MS Mincho" panose="02020609040205080304" pitchFamily="49" charset="-128"/>
                        </a:rPr>
                        <a:t>Full controllability</a:t>
                      </a:r>
                      <a:endParaRPr lang="en-US" sz="1000">
                        <a:effectLst/>
                        <a:latin typeface="Times New Roman" panose="02020603050405020304" pitchFamily="18" charset="0"/>
                        <a:ea typeface="SimSun" panose="02010600030101010101" pitchFamily="2" charset="-122"/>
                      </a:endParaRPr>
                    </a:p>
                    <a:p>
                      <a:pPr marL="228600" marR="0" indent="-228600" fontAlgn="base" hangingPunct="0">
                        <a:lnSpc>
                          <a:spcPct val="80000"/>
                        </a:lnSpc>
                        <a:spcBef>
                          <a:spcPts val="0"/>
                        </a:spcBef>
                        <a:spcAft>
                          <a:spcPts val="0"/>
                        </a:spcAft>
                      </a:pPr>
                      <a:r>
                        <a:rPr lang="en-GB" sz="900">
                          <a:effectLst/>
                          <a:latin typeface="Arial" panose="020B0604020202020204" pitchFamily="34" charset="0"/>
                          <a:ea typeface="MS Mincho" panose="02020609040205080304" pitchFamily="49" charset="-128"/>
                        </a:rPr>
                        <a:t> </a:t>
                      </a:r>
                      <a:endParaRPr lang="en-US" sz="1000">
                        <a:effectLst/>
                        <a:latin typeface="Times New Roman" panose="02020603050405020304" pitchFamily="18" charset="0"/>
                        <a:ea typeface="SimSun" panose="02010600030101010101" pitchFamily="2" charset="-122"/>
                      </a:endParaRPr>
                    </a:p>
                    <a:p>
                      <a:pPr marL="228600" marR="0" indent="-228600" fontAlgn="base" hangingPunct="0">
                        <a:lnSpc>
                          <a:spcPct val="80000"/>
                        </a:lnSpc>
                        <a:spcBef>
                          <a:spcPts val="0"/>
                        </a:spcBef>
                        <a:spcAft>
                          <a:spcPts val="0"/>
                        </a:spcAft>
                      </a:pPr>
                      <a:r>
                        <a:rPr lang="en-GB" sz="900">
                          <a:effectLst/>
                          <a:latin typeface="Arial" panose="020B0604020202020204" pitchFamily="34" charset="0"/>
                          <a:ea typeface="MS Mincho" panose="02020609040205080304" pitchFamily="49" charset="-128"/>
                        </a:rPr>
                        <a:t> </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26869248"/>
                  </a:ext>
                </a:extLst>
              </a:tr>
              <a:tr h="330850">
                <a:tc>
                  <a:txBody>
                    <a:bodyPr/>
                    <a:lstStyle/>
                    <a:p>
                      <a:pPr marL="0" marR="0">
                        <a:spcBef>
                          <a:spcPts val="0"/>
                        </a:spcBef>
                        <a:spcAft>
                          <a:spcPts val="0"/>
                        </a:spcAft>
                      </a:pPr>
                      <a:r>
                        <a:rPr lang="en-GB" sz="900" b="1">
                          <a:solidFill>
                            <a:srgbClr val="000000"/>
                          </a:solidFill>
                          <a:effectLst/>
                          <a:latin typeface="Arial" panose="020B0604020202020204" pitchFamily="34" charset="0"/>
                          <a:ea typeface="MS Mincho" panose="02020609040205080304" pitchFamily="49" charset="-128"/>
                        </a:rPr>
                        <a:t>Solution for network controllability</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80000"/>
                        </a:lnSpc>
                        <a:spcBef>
                          <a:spcPts val="0"/>
                        </a:spcBef>
                        <a:spcAft>
                          <a:spcPts val="0"/>
                        </a:spcAft>
                      </a:pPr>
                      <a:r>
                        <a:rPr lang="en-GB" sz="900">
                          <a:effectLst/>
                          <a:latin typeface="Arial" panose="020B0604020202020204" pitchFamily="34" charset="0"/>
                          <a:ea typeface="MS Mincho" panose="02020609040205080304" pitchFamily="49" charset="-128"/>
                        </a:rPr>
                        <a:t>N/A (the OTT server can directly request data from the UE)</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80000"/>
                        </a:lnSpc>
                        <a:spcBef>
                          <a:spcPts val="0"/>
                        </a:spcBef>
                        <a:spcAft>
                          <a:spcPts val="0"/>
                        </a:spcAft>
                      </a:pPr>
                      <a:r>
                        <a:rPr lang="en-GB" sz="900">
                          <a:effectLst/>
                          <a:latin typeface="Arial" panose="020B0604020202020204" pitchFamily="34" charset="0"/>
                          <a:ea typeface="MS Mincho" panose="02020609040205080304" pitchFamily="49" charset="-128"/>
                        </a:rPr>
                        <a:t>Example: per PDU sessions </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80000"/>
                        </a:lnSpc>
                        <a:spcBef>
                          <a:spcPts val="0"/>
                        </a:spcBef>
                        <a:spcAft>
                          <a:spcPts val="0"/>
                        </a:spcAft>
                      </a:pPr>
                      <a:r>
                        <a:rPr lang="en-GB" sz="900" strike="sngStrike">
                          <a:solidFill>
                            <a:srgbClr val="C00000"/>
                          </a:solidFill>
                          <a:effectLst/>
                          <a:latin typeface="Arial" panose="020B0604020202020204" pitchFamily="34" charset="0"/>
                          <a:ea typeface="MS Mincho" panose="02020609040205080304" pitchFamily="49" charset="-128"/>
                        </a:rPr>
                        <a:t>NAS procedure, FFS impact to other layers</a:t>
                      </a:r>
                      <a:endParaRPr lang="en-US" sz="1000">
                        <a:effectLst/>
                        <a:latin typeface="Times New Roman" panose="02020603050405020304" pitchFamily="18" charset="0"/>
                        <a:ea typeface="SimSun" panose="02010600030101010101" pitchFamily="2" charset="-122"/>
                      </a:endParaRPr>
                    </a:p>
                    <a:p>
                      <a:pPr marL="0" marR="0">
                        <a:lnSpc>
                          <a:spcPct val="80000"/>
                        </a:lnSpc>
                        <a:spcBef>
                          <a:spcPts val="0"/>
                        </a:spcBef>
                        <a:spcAft>
                          <a:spcPts val="0"/>
                        </a:spcAft>
                      </a:pPr>
                      <a:r>
                        <a:rPr lang="en-GB" sz="900">
                          <a:effectLst/>
                          <a:latin typeface="Arial" panose="020B0604020202020204" pitchFamily="34" charset="0"/>
                          <a:ea typeface="MS Mincho" panose="02020609040205080304" pitchFamily="49" charset="-128"/>
                        </a:rPr>
                        <a:t>Via NAS procedure or FFS other procedures</a:t>
                      </a:r>
                      <a:endParaRPr lang="en-US" sz="1000">
                        <a:effectLst/>
                        <a:latin typeface="Times New Roman" panose="02020603050405020304" pitchFamily="18" charset="0"/>
                        <a:ea typeface="SimSun" panose="02010600030101010101" pitchFamily="2" charset="-122"/>
                      </a:endParaRPr>
                    </a:p>
                    <a:p>
                      <a:pPr marL="0" marR="0">
                        <a:lnSpc>
                          <a:spcPct val="80000"/>
                        </a:lnSpc>
                        <a:spcBef>
                          <a:spcPts val="0"/>
                        </a:spcBef>
                        <a:spcAft>
                          <a:spcPts val="0"/>
                        </a:spcAft>
                      </a:pPr>
                      <a:r>
                        <a:rPr lang="en-GB" sz="900">
                          <a:effectLst/>
                          <a:latin typeface="Arial" panose="020B0604020202020204" pitchFamily="34" charset="0"/>
                          <a:ea typeface="MS Mincho" panose="02020609040205080304" pitchFamily="49" charset="-128"/>
                        </a:rPr>
                        <a:t> </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28600" marR="0" indent="-228600" fontAlgn="base" hangingPunct="0">
                        <a:lnSpc>
                          <a:spcPct val="80000"/>
                        </a:lnSpc>
                        <a:spcBef>
                          <a:spcPts val="0"/>
                        </a:spcBef>
                        <a:spcAft>
                          <a:spcPts val="0"/>
                        </a:spcAft>
                      </a:pPr>
                      <a:r>
                        <a:rPr lang="en-GB" sz="900">
                          <a:effectLst/>
                          <a:latin typeface="Arial" panose="020B0604020202020204" pitchFamily="34" charset="0"/>
                          <a:ea typeface="MS Mincho" panose="02020609040205080304" pitchFamily="49" charset="-128"/>
                        </a:rPr>
                        <a:t>Via RRC procedure</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0261642"/>
                  </a:ext>
                </a:extLst>
              </a:tr>
              <a:tr h="842296">
                <a:tc>
                  <a:txBody>
                    <a:bodyPr/>
                    <a:lstStyle/>
                    <a:p>
                      <a:pPr marL="0" marR="0">
                        <a:spcBef>
                          <a:spcPts val="0"/>
                        </a:spcBef>
                        <a:spcAft>
                          <a:spcPts val="0"/>
                        </a:spcAft>
                      </a:pPr>
                      <a:r>
                        <a:rPr lang="en-GB" sz="900" b="1">
                          <a:solidFill>
                            <a:srgbClr val="000000"/>
                          </a:solidFill>
                          <a:effectLst/>
                          <a:latin typeface="Arial" panose="020B0604020202020204" pitchFamily="34" charset="0"/>
                          <a:ea typeface="MS Mincho" panose="02020609040205080304" pitchFamily="49" charset="-128"/>
                        </a:rPr>
                        <a:t>Possible Options for Visibility of data content in MNO and Data format (Note 2, Note 3) </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80000"/>
                        </a:lnSpc>
                        <a:spcBef>
                          <a:spcPts val="0"/>
                        </a:spcBef>
                        <a:spcAft>
                          <a:spcPts val="900"/>
                        </a:spcAft>
                      </a:pPr>
                      <a:r>
                        <a:rPr lang="en-GB" sz="900" kern="100" dirty="0">
                          <a:effectLst/>
                          <a:latin typeface="Arial" panose="020B0604020202020204" pitchFamily="34" charset="0"/>
                          <a:ea typeface="MS Mincho" panose="02020609040205080304" pitchFamily="49" charset="-128"/>
                        </a:rPr>
                        <a:t>No standardized visibility</a:t>
                      </a:r>
                      <a:endParaRPr lang="en-US" sz="1000" dirty="0">
                        <a:effectLst/>
                        <a:latin typeface="Times New Roman" panose="02020603050405020304" pitchFamily="18" charset="0"/>
                        <a:ea typeface="SimSun" panose="02010600030101010101" pitchFamily="2" charset="-122"/>
                      </a:endParaRPr>
                    </a:p>
                    <a:p>
                      <a:pPr marL="0" marR="0">
                        <a:lnSpc>
                          <a:spcPct val="80000"/>
                        </a:lnSpc>
                        <a:spcBef>
                          <a:spcPts val="0"/>
                        </a:spcBef>
                        <a:spcAft>
                          <a:spcPts val="0"/>
                        </a:spcAft>
                      </a:pPr>
                      <a:r>
                        <a:rPr lang="en-GB" sz="900" dirty="0">
                          <a:effectLst/>
                          <a:latin typeface="Arial" panose="020B0604020202020204" pitchFamily="34" charset="0"/>
                          <a:ea typeface="MS Mincho" panose="02020609040205080304" pitchFamily="49" charset="-128"/>
                        </a:rPr>
                        <a:t> </a:t>
                      </a:r>
                      <a:endParaRPr lang="en-US" sz="1000" dirty="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80000"/>
                        </a:lnSpc>
                        <a:spcBef>
                          <a:spcPts val="0"/>
                        </a:spcBef>
                        <a:spcAft>
                          <a:spcPts val="0"/>
                        </a:spcAft>
                      </a:pPr>
                      <a:r>
                        <a:rPr lang="en-GB" sz="900" dirty="0">
                          <a:effectLst/>
                          <a:latin typeface="Arial" panose="020B0604020202020204" pitchFamily="34" charset="0"/>
                          <a:ea typeface="MS Mincho" panose="02020609040205080304" pitchFamily="49" charset="-128"/>
                        </a:rPr>
                        <a:t>FFS </a:t>
                      </a:r>
                      <a:r>
                        <a:rPr lang="en-GB" sz="900" u="sng" dirty="0">
                          <a:solidFill>
                            <a:srgbClr val="C00000"/>
                          </a:solidFill>
                          <a:effectLst/>
                          <a:latin typeface="Arial" panose="020B0604020202020204" pitchFamily="34" charset="0"/>
                          <a:ea typeface="MS Mincho" panose="02020609040205080304" pitchFamily="49" charset="-128"/>
                        </a:rPr>
                        <a:t>on level of visibility (Note 5)</a:t>
                      </a:r>
                      <a:endParaRPr lang="en-US" sz="1000" dirty="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80000"/>
                        </a:lnSpc>
                        <a:spcBef>
                          <a:spcPts val="0"/>
                        </a:spcBef>
                        <a:spcAft>
                          <a:spcPts val="300"/>
                        </a:spcAft>
                      </a:pPr>
                      <a:r>
                        <a:rPr lang="en-GB" sz="900" dirty="0" err="1">
                          <a:effectLst/>
                          <a:latin typeface="Arial" panose="020B0604020202020204" pitchFamily="34" charset="0"/>
                          <a:ea typeface="MS Mincho" panose="02020609040205080304" pitchFamily="49" charset="-128"/>
                        </a:rPr>
                        <a:t>Opt</a:t>
                      </a:r>
                      <a:r>
                        <a:rPr lang="en-GB" sz="900" dirty="0">
                          <a:effectLst/>
                          <a:latin typeface="Arial" panose="020B0604020202020204" pitchFamily="34" charset="0"/>
                          <a:ea typeface="MS Mincho" panose="02020609040205080304" pitchFamily="49" charset="-128"/>
                        </a:rPr>
                        <a:t> A) Full visibility for standardized data content.</a:t>
                      </a:r>
                      <a:endParaRPr lang="en-US" sz="1000" dirty="0">
                        <a:effectLst/>
                        <a:latin typeface="Times New Roman" panose="02020603050405020304" pitchFamily="18" charset="0"/>
                        <a:ea typeface="SimSun" panose="02010600030101010101" pitchFamily="2" charset="-122"/>
                      </a:endParaRPr>
                    </a:p>
                    <a:p>
                      <a:pPr marL="0" marR="0">
                        <a:lnSpc>
                          <a:spcPct val="80000"/>
                        </a:lnSpc>
                        <a:spcBef>
                          <a:spcPts val="0"/>
                        </a:spcBef>
                        <a:spcAft>
                          <a:spcPts val="300"/>
                        </a:spcAft>
                      </a:pPr>
                      <a:r>
                        <a:rPr lang="en-GB" sz="900" dirty="0" err="1">
                          <a:effectLst/>
                          <a:latin typeface="Arial" panose="020B0604020202020204" pitchFamily="34" charset="0"/>
                          <a:ea typeface="MS Mincho" panose="02020609040205080304" pitchFamily="49" charset="-128"/>
                        </a:rPr>
                        <a:t>Opt</a:t>
                      </a:r>
                      <a:r>
                        <a:rPr lang="en-GB" sz="900" dirty="0">
                          <a:effectLst/>
                          <a:latin typeface="Arial" panose="020B0604020202020204" pitchFamily="34" charset="0"/>
                          <a:ea typeface="MS Mincho" panose="02020609040205080304" pitchFamily="49" charset="-128"/>
                        </a:rPr>
                        <a:t> B) Partial visibility for partially standardized data content. (Note 6)</a:t>
                      </a:r>
                      <a:endParaRPr lang="en-US" sz="1000" dirty="0">
                        <a:effectLst/>
                        <a:latin typeface="Times New Roman" panose="02020603050405020304" pitchFamily="18" charset="0"/>
                        <a:ea typeface="SimSun" panose="02010600030101010101" pitchFamily="2" charset="-122"/>
                      </a:endParaRPr>
                    </a:p>
                    <a:p>
                      <a:pPr marL="0" marR="0">
                        <a:lnSpc>
                          <a:spcPct val="80000"/>
                        </a:lnSpc>
                        <a:spcBef>
                          <a:spcPts val="0"/>
                        </a:spcBef>
                        <a:spcAft>
                          <a:spcPts val="300"/>
                        </a:spcAft>
                      </a:pPr>
                      <a:r>
                        <a:rPr lang="en-GB" sz="900" kern="100" dirty="0" err="1">
                          <a:effectLst/>
                          <a:latin typeface="Arial" panose="020B0604020202020204" pitchFamily="34" charset="0"/>
                          <a:ea typeface="MS Mincho" panose="02020609040205080304" pitchFamily="49" charset="-128"/>
                        </a:rPr>
                        <a:t>Opt</a:t>
                      </a:r>
                      <a:r>
                        <a:rPr lang="en-GB" sz="900" kern="100" dirty="0">
                          <a:effectLst/>
                          <a:latin typeface="Arial" panose="020B0604020202020204" pitchFamily="34" charset="0"/>
                          <a:ea typeface="MS Mincho" panose="02020609040205080304" pitchFamily="49" charset="-128"/>
                        </a:rPr>
                        <a:t> C) No standardized visibility </a:t>
                      </a:r>
                      <a:r>
                        <a:rPr lang="en-GB" sz="900" dirty="0">
                          <a:effectLst/>
                          <a:latin typeface="Arial" panose="020B0604020202020204" pitchFamily="34" charset="0"/>
                          <a:ea typeface="MS Mincho" panose="02020609040205080304" pitchFamily="49" charset="-128"/>
                        </a:rPr>
                        <a:t>(Note 6)</a:t>
                      </a:r>
                      <a:r>
                        <a:rPr lang="en-GB" sz="900" kern="100" dirty="0">
                          <a:effectLst/>
                          <a:latin typeface="Arial" panose="020B0604020202020204" pitchFamily="34" charset="0"/>
                          <a:ea typeface="MS Mincho" panose="02020609040205080304" pitchFamily="49" charset="-128"/>
                        </a:rPr>
                        <a:t>.</a:t>
                      </a:r>
                      <a:endParaRPr lang="en-US" sz="1000" dirty="0">
                        <a:effectLst/>
                        <a:latin typeface="Times New Roman" panose="02020603050405020304" pitchFamily="18" charset="0"/>
                        <a:ea typeface="SimSun" panose="02010600030101010101" pitchFamily="2" charset="-122"/>
                      </a:endParaRPr>
                    </a:p>
                    <a:p>
                      <a:pPr marL="0" marR="0">
                        <a:lnSpc>
                          <a:spcPct val="80000"/>
                        </a:lnSpc>
                        <a:spcBef>
                          <a:spcPts val="0"/>
                        </a:spcBef>
                        <a:spcAft>
                          <a:spcPts val="300"/>
                        </a:spcAft>
                      </a:pPr>
                      <a:r>
                        <a:rPr lang="en-GB" sz="900" strike="sngStrike" dirty="0">
                          <a:solidFill>
                            <a:srgbClr val="C00000"/>
                          </a:solidFill>
                          <a:effectLst/>
                          <a:latin typeface="Arial" panose="020B0604020202020204" pitchFamily="34" charset="0"/>
                          <a:ea typeface="MS Mincho" panose="02020609040205080304" pitchFamily="49" charset="-128"/>
                        </a:rPr>
                        <a:t>FFS: meaning of ‘partial/partially’ </a:t>
                      </a:r>
                      <a:endParaRPr lang="en-US" sz="1000" dirty="0">
                        <a:effectLst/>
                        <a:latin typeface="Times New Roman" panose="02020603050405020304" pitchFamily="18" charset="0"/>
                        <a:ea typeface="SimSun" panose="02010600030101010101" pitchFamily="2" charset="-122"/>
                      </a:endParaRPr>
                    </a:p>
                    <a:p>
                      <a:pPr marL="0" marR="0">
                        <a:lnSpc>
                          <a:spcPct val="80000"/>
                        </a:lnSpc>
                        <a:spcBef>
                          <a:spcPts val="0"/>
                        </a:spcBef>
                        <a:spcAft>
                          <a:spcPts val="300"/>
                        </a:spcAft>
                      </a:pPr>
                      <a:r>
                        <a:rPr lang="en-GB" sz="900" strike="sngStrike" dirty="0">
                          <a:solidFill>
                            <a:srgbClr val="C00000"/>
                          </a:solidFill>
                          <a:effectLst/>
                          <a:latin typeface="Arial" panose="020B0604020202020204" pitchFamily="34" charset="0"/>
                          <a:ea typeface="MS Mincho" panose="02020609040205080304" pitchFamily="49" charset="-128"/>
                        </a:rPr>
                        <a:t>SAME for OPTION 3</a:t>
                      </a:r>
                      <a:endParaRPr lang="en-US" sz="1000" dirty="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80000"/>
                        </a:lnSpc>
                        <a:spcBef>
                          <a:spcPts val="0"/>
                        </a:spcBef>
                        <a:spcAft>
                          <a:spcPts val="300"/>
                        </a:spcAft>
                      </a:pPr>
                      <a:r>
                        <a:rPr lang="en-GB" sz="900" dirty="0" err="1">
                          <a:effectLst/>
                          <a:latin typeface="Arial" panose="020B0604020202020204" pitchFamily="34" charset="0"/>
                          <a:ea typeface="MS Mincho" panose="02020609040205080304" pitchFamily="49" charset="-128"/>
                        </a:rPr>
                        <a:t>Opt</a:t>
                      </a:r>
                      <a:r>
                        <a:rPr lang="en-GB" sz="900" dirty="0">
                          <a:effectLst/>
                          <a:latin typeface="Arial" panose="020B0604020202020204" pitchFamily="34" charset="0"/>
                          <a:ea typeface="MS Mincho" panose="02020609040205080304" pitchFamily="49" charset="-128"/>
                        </a:rPr>
                        <a:t> A) Full visibility for standardized data content.</a:t>
                      </a:r>
                      <a:endParaRPr lang="en-US" sz="1000" dirty="0">
                        <a:effectLst/>
                        <a:latin typeface="Times New Roman" panose="02020603050405020304" pitchFamily="18" charset="0"/>
                        <a:ea typeface="SimSun" panose="02010600030101010101" pitchFamily="2" charset="-122"/>
                      </a:endParaRPr>
                    </a:p>
                    <a:p>
                      <a:pPr marL="0" marR="0">
                        <a:lnSpc>
                          <a:spcPct val="80000"/>
                        </a:lnSpc>
                        <a:spcBef>
                          <a:spcPts val="0"/>
                        </a:spcBef>
                        <a:spcAft>
                          <a:spcPts val="300"/>
                        </a:spcAft>
                      </a:pPr>
                      <a:r>
                        <a:rPr lang="en-GB" sz="900" dirty="0" err="1">
                          <a:effectLst/>
                          <a:latin typeface="Arial" panose="020B0604020202020204" pitchFamily="34" charset="0"/>
                          <a:ea typeface="MS Mincho" panose="02020609040205080304" pitchFamily="49" charset="-128"/>
                        </a:rPr>
                        <a:t>Opt</a:t>
                      </a:r>
                      <a:r>
                        <a:rPr lang="en-GB" sz="900" dirty="0">
                          <a:effectLst/>
                          <a:latin typeface="Arial" panose="020B0604020202020204" pitchFamily="34" charset="0"/>
                          <a:ea typeface="MS Mincho" panose="02020609040205080304" pitchFamily="49" charset="-128"/>
                        </a:rPr>
                        <a:t> B) Partial visibility for partially standardized data content. </a:t>
                      </a:r>
                      <a:r>
                        <a:rPr lang="en-GB" sz="900" u="sng" dirty="0">
                          <a:solidFill>
                            <a:srgbClr val="C00000"/>
                          </a:solidFill>
                          <a:effectLst/>
                          <a:latin typeface="Arial" panose="020B0604020202020204" pitchFamily="34" charset="0"/>
                          <a:ea typeface="MS Mincho" panose="02020609040205080304" pitchFamily="49" charset="-128"/>
                        </a:rPr>
                        <a:t>(Note 6)</a:t>
                      </a:r>
                      <a:endParaRPr lang="en-US" sz="1000" dirty="0">
                        <a:effectLst/>
                        <a:latin typeface="Times New Roman" panose="02020603050405020304" pitchFamily="18" charset="0"/>
                        <a:ea typeface="SimSun" panose="02010600030101010101" pitchFamily="2" charset="-122"/>
                      </a:endParaRPr>
                    </a:p>
                    <a:p>
                      <a:pPr marL="0" marR="0">
                        <a:lnSpc>
                          <a:spcPct val="80000"/>
                        </a:lnSpc>
                        <a:spcBef>
                          <a:spcPts val="0"/>
                        </a:spcBef>
                        <a:spcAft>
                          <a:spcPts val="300"/>
                        </a:spcAft>
                      </a:pPr>
                      <a:r>
                        <a:rPr lang="en-GB" sz="900" kern="100" dirty="0" err="1">
                          <a:effectLst/>
                          <a:latin typeface="Arial" panose="020B0604020202020204" pitchFamily="34" charset="0"/>
                          <a:ea typeface="MS Mincho" panose="02020609040205080304" pitchFamily="49" charset="-128"/>
                        </a:rPr>
                        <a:t>Opt</a:t>
                      </a:r>
                      <a:r>
                        <a:rPr lang="en-GB" sz="900" kern="100" dirty="0">
                          <a:effectLst/>
                          <a:latin typeface="Arial" panose="020B0604020202020204" pitchFamily="34" charset="0"/>
                          <a:ea typeface="MS Mincho" panose="02020609040205080304" pitchFamily="49" charset="-128"/>
                        </a:rPr>
                        <a:t> C) No standardized visibility.  </a:t>
                      </a:r>
                      <a:r>
                        <a:rPr lang="en-GB" sz="900" u="sng" dirty="0">
                          <a:solidFill>
                            <a:srgbClr val="C00000"/>
                          </a:solidFill>
                          <a:effectLst/>
                          <a:latin typeface="Arial" panose="020B0604020202020204" pitchFamily="34" charset="0"/>
                          <a:ea typeface="MS Mincho" panose="02020609040205080304" pitchFamily="49" charset="-128"/>
                        </a:rPr>
                        <a:t>(Note 6)</a:t>
                      </a:r>
                      <a:endParaRPr lang="en-US" sz="1000" dirty="0">
                        <a:effectLst/>
                        <a:latin typeface="Times New Roman" panose="02020603050405020304" pitchFamily="18" charset="0"/>
                        <a:ea typeface="SimSun" panose="02010600030101010101" pitchFamily="2" charset="-122"/>
                      </a:endParaRPr>
                    </a:p>
                    <a:p>
                      <a:pPr marL="0" marR="0">
                        <a:lnSpc>
                          <a:spcPct val="80000"/>
                        </a:lnSpc>
                        <a:spcBef>
                          <a:spcPts val="0"/>
                        </a:spcBef>
                        <a:spcAft>
                          <a:spcPts val="300"/>
                        </a:spcAft>
                      </a:pPr>
                      <a:r>
                        <a:rPr lang="en-GB" sz="900" strike="sngStrike" dirty="0">
                          <a:solidFill>
                            <a:srgbClr val="C00000"/>
                          </a:solidFill>
                          <a:effectLst/>
                          <a:latin typeface="Arial" panose="020B0604020202020204" pitchFamily="34" charset="0"/>
                          <a:ea typeface="MS Mincho" panose="02020609040205080304" pitchFamily="49" charset="-128"/>
                        </a:rPr>
                        <a:t>FFS: meaning of ‘partial/partially’ and how to achieve different levels of visibility</a:t>
                      </a:r>
                      <a:endParaRPr lang="en-US" sz="1000" dirty="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61377258"/>
                  </a:ext>
                </a:extLst>
              </a:tr>
              <a:tr h="188529">
                <a:tc>
                  <a:txBody>
                    <a:bodyPr/>
                    <a:lstStyle/>
                    <a:p>
                      <a:pPr marL="0" marR="0">
                        <a:spcBef>
                          <a:spcPts val="0"/>
                        </a:spcBef>
                        <a:spcAft>
                          <a:spcPts val="0"/>
                        </a:spcAft>
                      </a:pPr>
                      <a:r>
                        <a:rPr lang="en-GB" sz="900" b="1">
                          <a:solidFill>
                            <a:srgbClr val="000000"/>
                          </a:solidFill>
                          <a:effectLst/>
                          <a:latin typeface="Arial" panose="020B0604020202020204" pitchFamily="34" charset="0"/>
                          <a:ea typeface="MS Mincho" panose="02020609040205080304" pitchFamily="49" charset="-128"/>
                        </a:rPr>
                        <a:t>Impacted WGs</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spcBef>
                          <a:spcPts val="0"/>
                        </a:spcBef>
                        <a:spcAft>
                          <a:spcPts val="0"/>
                        </a:spcAft>
                      </a:pPr>
                      <a:r>
                        <a:rPr lang="en-GB" sz="900">
                          <a:effectLst/>
                          <a:latin typeface="Arial" panose="020B0604020202020204" pitchFamily="34" charset="0"/>
                          <a:ea typeface="MS Mincho" panose="02020609040205080304" pitchFamily="49" charset="-128"/>
                        </a:rPr>
                        <a:t>N/A</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spcBef>
                          <a:spcPts val="0"/>
                        </a:spcBef>
                        <a:spcAft>
                          <a:spcPts val="0"/>
                        </a:spcAft>
                      </a:pPr>
                      <a:r>
                        <a:rPr lang="en-GB" sz="900">
                          <a:effectLst/>
                          <a:latin typeface="Arial" panose="020B0604020202020204" pitchFamily="34" charset="0"/>
                          <a:ea typeface="MS Mincho" panose="02020609040205080304" pitchFamily="49" charset="-128"/>
                        </a:rPr>
                        <a:t>SA2, SA3, RAN2, </a:t>
                      </a:r>
                      <a:r>
                        <a:rPr lang="en-GB" sz="900" u="sng">
                          <a:solidFill>
                            <a:srgbClr val="C00000"/>
                          </a:solidFill>
                          <a:effectLst/>
                          <a:latin typeface="Arial" panose="020B0604020202020204" pitchFamily="34" charset="0"/>
                          <a:ea typeface="MS Mincho" panose="02020609040205080304" pitchFamily="49" charset="-128"/>
                        </a:rPr>
                        <a:t>RAN3, CT1</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spcBef>
                          <a:spcPts val="0"/>
                        </a:spcBef>
                        <a:spcAft>
                          <a:spcPts val="0"/>
                        </a:spcAft>
                      </a:pPr>
                      <a:r>
                        <a:rPr lang="en-GB" sz="900">
                          <a:effectLst/>
                          <a:latin typeface="Arial" panose="020B0604020202020204" pitchFamily="34" charset="0"/>
                          <a:ea typeface="MS Mincho" panose="02020609040205080304" pitchFamily="49" charset="-128"/>
                        </a:rPr>
                        <a:t>SA2, SA3, RAN3, RAN2, CT1 and CT3</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228600" marR="0" indent="-228600" fontAlgn="base" hangingPunct="0">
                        <a:spcBef>
                          <a:spcPts val="0"/>
                        </a:spcBef>
                        <a:spcAft>
                          <a:spcPts val="0"/>
                        </a:spcAft>
                      </a:pPr>
                      <a:r>
                        <a:rPr lang="fi-FI" sz="900">
                          <a:effectLst/>
                          <a:latin typeface="Arial" panose="020B0604020202020204" pitchFamily="34" charset="0"/>
                          <a:ea typeface="MS Mincho" panose="02020609040205080304" pitchFamily="49" charset="-128"/>
                        </a:rPr>
                        <a:t>RAN2, RAN3, SA3, </a:t>
                      </a:r>
                      <a:endParaRPr lang="en-US" sz="1000">
                        <a:effectLst/>
                        <a:latin typeface="Times New Roman" panose="02020603050405020304" pitchFamily="18" charset="0"/>
                        <a:ea typeface="SimSun" panose="02010600030101010101" pitchFamily="2" charset="-122"/>
                      </a:endParaRPr>
                    </a:p>
                    <a:p>
                      <a:pPr marL="228600" marR="0" indent="-228600" fontAlgn="base" hangingPunct="0">
                        <a:spcBef>
                          <a:spcPts val="0"/>
                        </a:spcBef>
                        <a:spcAft>
                          <a:spcPts val="0"/>
                        </a:spcAft>
                      </a:pPr>
                      <a:r>
                        <a:rPr lang="fi-FI" sz="900">
                          <a:effectLst/>
                          <a:latin typeface="Arial" panose="020B0604020202020204" pitchFamily="34" charset="0"/>
                          <a:ea typeface="MS Mincho" panose="02020609040205080304" pitchFamily="49" charset="-128"/>
                        </a:rPr>
                        <a:t>SA5, SA2</a:t>
                      </a:r>
                      <a:endParaRPr lang="en-US" sz="1000">
                        <a:effectLst/>
                        <a:latin typeface="Times New Roman" panose="02020603050405020304" pitchFamily="18" charset="0"/>
                        <a:ea typeface="SimSun" panose="02010600030101010101" pitchFamily="2" charset="-122"/>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8970068"/>
                  </a:ext>
                </a:extLst>
              </a:tr>
              <a:tr h="942641">
                <a:tc gridSpan="5">
                  <a:txBody>
                    <a:bodyPr/>
                    <a:lstStyle/>
                    <a:p>
                      <a:pPr marL="342900" marR="0" lvl="0" indent="-342900">
                        <a:spcBef>
                          <a:spcPts val="0"/>
                        </a:spcBef>
                        <a:spcAft>
                          <a:spcPts val="0"/>
                        </a:spcAft>
                        <a:buFont typeface="Arial" panose="020B0604020202020204" pitchFamily="34" charset="0"/>
                        <a:buChar char="•"/>
                      </a:pPr>
                      <a:r>
                        <a:rPr lang="en-GB" sz="900" dirty="0">
                          <a:effectLst/>
                          <a:latin typeface="Arial" panose="020B0604020202020204" pitchFamily="34" charset="0"/>
                          <a:ea typeface="MS Mincho" panose="02020609040205080304" pitchFamily="49" charset="-128"/>
                          <a:cs typeface="Times New Roman" panose="02020603050405020304" pitchFamily="18" charset="0"/>
                        </a:rPr>
                        <a:t>Note 1: Full controllability: The MNO can manage data transfer to the server for UE-side data collection, </a:t>
                      </a:r>
                      <a:r>
                        <a:rPr lang="en-GB" sz="900" u="sng" dirty="0">
                          <a:solidFill>
                            <a:srgbClr val="C00000"/>
                          </a:solidFill>
                          <a:effectLst/>
                          <a:latin typeface="Arial" panose="020B0604020202020204" pitchFamily="34" charset="0"/>
                          <a:ea typeface="MS Mincho" panose="02020609040205080304" pitchFamily="49" charset="-128"/>
                          <a:cs typeface="Times New Roman" panose="02020603050405020304" pitchFamily="18" charset="0"/>
                        </a:rPr>
                        <a:t>without the need of SLA</a:t>
                      </a:r>
                      <a:r>
                        <a:rPr lang="en-GB" sz="900" dirty="0">
                          <a:effectLst/>
                          <a:latin typeface="Arial" panose="020B0604020202020204" pitchFamily="34" charset="0"/>
                          <a:ea typeface="MS Mincho" panose="02020609040205080304" pitchFamily="49" charset="-128"/>
                          <a:cs typeface="Times New Roman" panose="02020603050405020304" pitchFamily="18" charset="0"/>
                        </a:rPr>
                        <a:t>. This includes initiating, terminating, and fully managing data transfer.</a:t>
                      </a:r>
                      <a:endParaRPr lang="en-US" sz="1000" dirty="0">
                        <a:effectLst/>
                        <a:latin typeface="Times New Roman" panose="02020603050405020304" pitchFamily="18" charset="0"/>
                        <a:ea typeface="MS Mincho" panose="02020609040205080304" pitchFamily="49" charset="-128"/>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n-GB" sz="900" dirty="0">
                          <a:effectLst/>
                          <a:latin typeface="Arial" panose="020B0604020202020204" pitchFamily="34" charset="0"/>
                          <a:ea typeface="MS Mincho" panose="02020609040205080304" pitchFamily="49" charset="-128"/>
                          <a:cs typeface="Times New Roman" panose="02020603050405020304" pitchFamily="18" charset="0"/>
                        </a:rPr>
                        <a:t>Note 2: Visibility of data content signifies that the MNO can at least, be aware of, access, and comprehend the data </a:t>
                      </a:r>
                      <a:r>
                        <a:rPr lang="en-GB" sz="900" u="sng" dirty="0">
                          <a:solidFill>
                            <a:srgbClr val="C00000"/>
                          </a:solidFill>
                          <a:effectLst/>
                          <a:latin typeface="Arial" panose="020B0604020202020204" pitchFamily="34" charset="0"/>
                          <a:ea typeface="MS Mincho" panose="02020609040205080304" pitchFamily="49" charset="-128"/>
                          <a:cs typeface="Times New Roman" panose="02020603050405020304" pitchFamily="18" charset="0"/>
                        </a:rPr>
                        <a:t>without the need of SLA</a:t>
                      </a:r>
                      <a:r>
                        <a:rPr lang="en-GB" sz="900" dirty="0">
                          <a:effectLst/>
                          <a:latin typeface="Arial" panose="020B0604020202020204" pitchFamily="34" charset="0"/>
                          <a:ea typeface="MS Mincho" panose="02020609040205080304" pitchFamily="49" charset="-128"/>
                          <a:cs typeface="Times New Roman" panose="02020603050405020304" pitchFamily="18" charset="0"/>
                        </a:rPr>
                        <a:t>. </a:t>
                      </a:r>
                      <a:endParaRPr lang="en-US" sz="1000" dirty="0">
                        <a:effectLst/>
                        <a:latin typeface="Times New Roman" panose="02020603050405020304" pitchFamily="18" charset="0"/>
                        <a:ea typeface="MS Mincho" panose="02020609040205080304" pitchFamily="49" charset="-128"/>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n-GB" sz="900" dirty="0">
                          <a:effectLst/>
                          <a:latin typeface="Arial" panose="020B0604020202020204" pitchFamily="34" charset="0"/>
                          <a:ea typeface="MS Mincho" panose="02020609040205080304" pitchFamily="49" charset="-128"/>
                          <a:cs typeface="Times New Roman" panose="02020603050405020304" pitchFamily="18" charset="0"/>
                        </a:rPr>
                        <a:t>Note 3: The following options are identified to realize the different levels of data content visibility to the MNO:</a:t>
                      </a:r>
                      <a:endParaRPr lang="en-US" sz="1000" dirty="0">
                        <a:effectLst/>
                        <a:latin typeface="Times New Roman" panose="02020603050405020304" pitchFamily="18" charset="0"/>
                        <a:ea typeface="MS Mincho" panose="02020609040205080304" pitchFamily="49" charset="-128"/>
                        <a:cs typeface="Times New Roman" panose="02020603050405020304" pitchFamily="18" charset="0"/>
                      </a:endParaRPr>
                    </a:p>
                    <a:p>
                      <a:pPr marL="742950" marR="0" lvl="1" indent="-285750">
                        <a:spcBef>
                          <a:spcPts val="0"/>
                        </a:spcBef>
                        <a:spcAft>
                          <a:spcPts val="0"/>
                        </a:spcAft>
                        <a:buFont typeface="Wingdings" pitchFamily="2" charset="2"/>
                        <a:buChar char=""/>
                      </a:pPr>
                      <a:r>
                        <a:rPr lang="en-GB" sz="900" dirty="0">
                          <a:effectLst/>
                          <a:latin typeface="Arial" panose="020B0604020202020204" pitchFamily="34" charset="0"/>
                          <a:ea typeface="MS Mincho" panose="02020609040205080304" pitchFamily="49" charset="-128"/>
                        </a:rPr>
                        <a:t>Full visibility for standardized data content.</a:t>
                      </a:r>
                      <a:endParaRPr lang="en-US" sz="1000" dirty="0">
                        <a:effectLst/>
                        <a:latin typeface="Times New Roman" panose="02020603050405020304" pitchFamily="18" charset="0"/>
                        <a:ea typeface="MS Mincho" panose="02020609040205080304" pitchFamily="49" charset="-128"/>
                      </a:endParaRPr>
                    </a:p>
                    <a:p>
                      <a:pPr marL="742950" marR="0" lvl="1" indent="-285750">
                        <a:spcBef>
                          <a:spcPts val="0"/>
                        </a:spcBef>
                        <a:spcAft>
                          <a:spcPts val="0"/>
                        </a:spcAft>
                        <a:buFont typeface="Wingdings" pitchFamily="2" charset="2"/>
                        <a:buChar char=""/>
                      </a:pPr>
                      <a:r>
                        <a:rPr lang="en-GB" sz="900" dirty="0">
                          <a:effectLst/>
                          <a:latin typeface="Arial" panose="020B0604020202020204" pitchFamily="34" charset="0"/>
                          <a:ea typeface="MS Mincho" panose="02020609040205080304" pitchFamily="49" charset="-128"/>
                        </a:rPr>
                        <a:t>Partial visibility for partially standardized data content </a:t>
                      </a:r>
                      <a:r>
                        <a:rPr lang="en-GB" sz="900" u="sng" dirty="0">
                          <a:solidFill>
                            <a:srgbClr val="C00000"/>
                          </a:solidFill>
                          <a:effectLst/>
                          <a:latin typeface="Arial" panose="020B0604020202020204" pitchFamily="34" charset="0"/>
                          <a:ea typeface="MS Mincho" panose="02020609040205080304" pitchFamily="49" charset="-128"/>
                        </a:rPr>
                        <a:t>(e.g. UE proprietary information can be included transparently together with the standardized data message).</a:t>
                      </a:r>
                      <a:endParaRPr lang="en-US" sz="1000" dirty="0">
                        <a:effectLst/>
                        <a:latin typeface="Times New Roman" panose="02020603050405020304" pitchFamily="18" charset="0"/>
                        <a:ea typeface="MS Mincho" panose="02020609040205080304" pitchFamily="49" charset="-128"/>
                      </a:endParaRPr>
                    </a:p>
                    <a:p>
                      <a:pPr marL="742950" marR="0" lvl="1" indent="-285750">
                        <a:spcBef>
                          <a:spcPts val="0"/>
                        </a:spcBef>
                        <a:spcAft>
                          <a:spcPts val="0"/>
                        </a:spcAft>
                        <a:buFont typeface="Wingdings" pitchFamily="2" charset="2"/>
                        <a:buChar char=""/>
                      </a:pPr>
                      <a:r>
                        <a:rPr lang="en-GB" sz="900" dirty="0">
                          <a:effectLst/>
                          <a:latin typeface="Arial" panose="020B0604020202020204" pitchFamily="34" charset="0"/>
                          <a:ea typeface="MS Mincho" panose="02020609040205080304" pitchFamily="49" charset="-128"/>
                        </a:rPr>
                        <a:t>No standardized visibility </a:t>
                      </a:r>
                      <a:r>
                        <a:rPr lang="en-GB" sz="900" u="sng" dirty="0">
                          <a:solidFill>
                            <a:srgbClr val="C00000"/>
                          </a:solidFill>
                          <a:effectLst/>
                          <a:latin typeface="Arial" panose="020B0604020202020204" pitchFamily="34" charset="0"/>
                          <a:ea typeface="MS Mincho" panose="02020609040205080304" pitchFamily="49" charset="-128"/>
                        </a:rPr>
                        <a:t>(e.g. only UE proprietary information can be included </a:t>
                      </a:r>
                      <a:r>
                        <a:rPr lang="en-GB" sz="900" u="sng" dirty="0" err="1">
                          <a:solidFill>
                            <a:srgbClr val="C00000"/>
                          </a:solidFill>
                          <a:effectLst/>
                          <a:latin typeface="Arial" panose="020B0604020202020204" pitchFamily="34" charset="0"/>
                          <a:ea typeface="MS Mincho" panose="02020609040205080304" pitchFamily="49" charset="-128"/>
                        </a:rPr>
                        <a:t>tranperantly</a:t>
                      </a:r>
                      <a:r>
                        <a:rPr lang="en-GB" sz="900" u="sng" dirty="0">
                          <a:solidFill>
                            <a:srgbClr val="C00000"/>
                          </a:solidFill>
                          <a:effectLst/>
                          <a:latin typeface="Arial" panose="020B0604020202020204" pitchFamily="34" charset="0"/>
                          <a:ea typeface="MS Mincho" panose="02020609040205080304" pitchFamily="49" charset="-128"/>
                        </a:rPr>
                        <a:t>)</a:t>
                      </a:r>
                      <a:endParaRPr lang="en-US" sz="1000" dirty="0">
                        <a:effectLst/>
                        <a:latin typeface="Times New Roman" panose="02020603050405020304" pitchFamily="18" charset="0"/>
                        <a:ea typeface="MS Mincho" panose="02020609040205080304" pitchFamily="49" charset="-128"/>
                      </a:endParaRPr>
                    </a:p>
                    <a:p>
                      <a:pPr marL="342900" marR="0" lvl="0" indent="-342900">
                        <a:spcBef>
                          <a:spcPts val="0"/>
                        </a:spcBef>
                        <a:spcAft>
                          <a:spcPts val="0"/>
                        </a:spcAft>
                        <a:buFont typeface="Arial" panose="020B0604020202020204" pitchFamily="34" charset="0"/>
                        <a:buChar char="•"/>
                      </a:pPr>
                      <a:r>
                        <a:rPr lang="en-GB" sz="900" dirty="0">
                          <a:effectLst/>
                          <a:latin typeface="Arial" panose="020B0604020202020204" pitchFamily="34" charset="0"/>
                          <a:ea typeface="MS Mincho" panose="02020609040205080304" pitchFamily="49" charset="-128"/>
                          <a:cs typeface="Times New Roman" panose="02020603050405020304" pitchFamily="18" charset="0"/>
                        </a:rPr>
                        <a:t>Note 4: The potential involvement of NF or other higher layers entities/functionalities should be discussed in other WGs. Impact on the OTT server is not in the scope of RAN2 discussion.</a:t>
                      </a:r>
                      <a:endParaRPr lang="en-US" sz="1000" dirty="0">
                        <a:effectLst/>
                        <a:latin typeface="Times New Roman" panose="02020603050405020304" pitchFamily="18" charset="0"/>
                        <a:ea typeface="MS Mincho" panose="02020609040205080304" pitchFamily="49" charset="-128"/>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n-GB" sz="900" u="sng" dirty="0">
                          <a:solidFill>
                            <a:srgbClr val="C00000"/>
                          </a:solidFill>
                          <a:effectLst/>
                          <a:latin typeface="Arial" panose="020B0604020202020204" pitchFamily="34" charset="0"/>
                          <a:ea typeface="MS Mincho" panose="02020609040205080304" pitchFamily="49" charset="-128"/>
                          <a:cs typeface="Times New Roman" panose="02020603050405020304" pitchFamily="18" charset="0"/>
                        </a:rPr>
                        <a:t>Note 5 RAN2 cannot reach consensus on the level of MNO controllability and visibility possible via solution 1b without input from SA groups</a:t>
                      </a:r>
                      <a:endParaRPr lang="en-US" sz="1000" dirty="0">
                        <a:effectLst/>
                        <a:latin typeface="Times New Roman" panose="02020603050405020304" pitchFamily="18" charset="0"/>
                        <a:ea typeface="MS Mincho" panose="02020609040205080304" pitchFamily="49" charset="-128"/>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n-GB" sz="900" u="sng" dirty="0">
                          <a:solidFill>
                            <a:srgbClr val="C00000"/>
                          </a:solidFill>
                          <a:effectLst/>
                          <a:latin typeface="Arial" panose="020B0604020202020204" pitchFamily="34" charset="0"/>
                          <a:ea typeface="MS Mincho" panose="02020609040205080304" pitchFamily="49" charset="-128"/>
                          <a:cs typeface="Times New Roman" panose="02020603050405020304" pitchFamily="18" charset="0"/>
                        </a:rPr>
                        <a:t>Note 6: RAN2 has not concluded on the need for partial and no visibility option</a:t>
                      </a:r>
                      <a:endParaRPr lang="en-US" sz="1000" dirty="0">
                        <a:effectLst/>
                        <a:latin typeface="Times New Roman" panose="02020603050405020304" pitchFamily="18" charset="0"/>
                        <a:ea typeface="MS Mincho" panose="02020609040205080304" pitchFamily="49" charset="-128"/>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n-GB" sz="900" u="sng" dirty="0">
                          <a:solidFill>
                            <a:srgbClr val="C00000"/>
                          </a:solidFill>
                          <a:effectLst/>
                          <a:latin typeface="Arial" panose="020B0604020202020204" pitchFamily="34" charset="0"/>
                          <a:ea typeface="MS Mincho" panose="02020609040205080304" pitchFamily="49" charset="-128"/>
                          <a:cs typeface="Times New Roman" panose="02020603050405020304" pitchFamily="18" charset="0"/>
                        </a:rPr>
                        <a:t>Note 7: RAN2 couldn’t reach consensus on the feasibility of UP solution</a:t>
                      </a:r>
                      <a:endParaRPr lang="en-US" sz="1000" dirty="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0290" marR="402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05425486"/>
                  </a:ext>
                </a:extLst>
              </a:tr>
            </a:tbl>
          </a:graphicData>
        </a:graphic>
      </p:graphicFrame>
    </p:spTree>
    <p:extLst>
      <p:ext uri="{BB962C8B-B14F-4D97-AF65-F5344CB8AC3E}">
        <p14:creationId xmlns:p14="http://schemas.microsoft.com/office/powerpoint/2010/main" val="28768688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B46B0-B891-346A-7155-16D0B56F4F0C}"/>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9818DAAE-BA27-DFAF-0855-4CB1A07AF99B}"/>
              </a:ext>
            </a:extLst>
          </p:cNvPr>
          <p:cNvSpPr>
            <a:spLocks noGrp="1"/>
          </p:cNvSpPr>
          <p:nvPr>
            <p:ph idx="1"/>
          </p:nvPr>
        </p:nvSpPr>
        <p:spPr/>
        <p:txBody>
          <a:bodyPr>
            <a:normAutofit/>
          </a:bodyPr>
          <a:lstStyle/>
          <a:p>
            <a:pPr marL="457200" indent="-457200">
              <a:buNone/>
              <a:tabLst>
                <a:tab pos="457200" algn="l"/>
              </a:tabLst>
            </a:pPr>
            <a:r>
              <a:rPr lang="en-US" sz="1600" dirty="0"/>
              <a:t>[1] 	</a:t>
            </a:r>
            <a:r>
              <a:rPr lang="en-US" sz="1600" dirty="0">
                <a:effectLst/>
                <a:ea typeface="SimSun" panose="02010600030101010101" pitchFamily="2" charset="-122"/>
              </a:rPr>
              <a:t>RP-234039, </a:t>
            </a:r>
            <a:r>
              <a:rPr lang="en-US" sz="1600" dirty="0">
                <a:effectLst/>
                <a:ea typeface="Batang" panose="02030600000101010101" pitchFamily="18" charset="-127"/>
              </a:rPr>
              <a:t>New WID on Artificial Intelligence (AI)/Machine Learning (ML) for NR Air Interface</a:t>
            </a:r>
            <a:r>
              <a:rPr lang="en-US" sz="1600" dirty="0">
                <a:effectLst/>
                <a:ea typeface="SimSun" panose="02010600030101010101" pitchFamily="2" charset="-122"/>
              </a:rPr>
              <a:t>, </a:t>
            </a:r>
            <a:r>
              <a:rPr lang="en-US" sz="1600" dirty="0">
                <a:effectLst/>
                <a:ea typeface="Batang" panose="02030600000101010101" pitchFamily="18" charset="-127"/>
              </a:rPr>
              <a:t>Qualcomm (Moderator)</a:t>
            </a:r>
            <a:r>
              <a:rPr lang="en-US" sz="1600" dirty="0">
                <a:effectLst/>
                <a:ea typeface="SimSun" panose="02010600030101010101" pitchFamily="2" charset="-122"/>
              </a:rPr>
              <a:t>, RAN#102.</a:t>
            </a:r>
          </a:p>
          <a:p>
            <a:pPr marL="457200" indent="-457200">
              <a:buNone/>
              <a:tabLst>
                <a:tab pos="457200" algn="l"/>
              </a:tabLst>
            </a:pPr>
            <a:r>
              <a:rPr lang="en-US" sz="1600" dirty="0">
                <a:ea typeface="SimSun" panose="02010600030101010101" pitchFamily="2" charset="-122"/>
              </a:rPr>
              <a:t>[2]	</a:t>
            </a:r>
            <a:r>
              <a:rPr lang="en-US" sz="1600" dirty="0">
                <a:effectLst/>
                <a:ea typeface="SimSun" panose="02010600030101010101" pitchFamily="2" charset="-122"/>
              </a:rPr>
              <a:t>R1-2401766, Session notes for 9.1 (Artificial Intelligence (AI)/Machine Learning (ML) for NR Air Interface), Ad-hoc Chair (CMCC), RAN1#116.</a:t>
            </a:r>
          </a:p>
          <a:p>
            <a:pPr marL="457200" indent="-457200">
              <a:buNone/>
              <a:tabLst>
                <a:tab pos="457200" algn="l"/>
              </a:tabLst>
            </a:pPr>
            <a:r>
              <a:rPr lang="en-US" sz="1600" dirty="0">
                <a:ea typeface="SimSun" panose="02010600030101010101" pitchFamily="2" charset="-122"/>
              </a:rPr>
              <a:t>[3]	</a:t>
            </a:r>
            <a:r>
              <a:rPr lang="en-US" sz="1600" dirty="0">
                <a:effectLst/>
                <a:ea typeface="SimSun" panose="02010600030101010101" pitchFamily="2" charset="-122"/>
              </a:rPr>
              <a:t>R1-2403662, Session notes for 9.1 (Artificial Intelligence (AI)/Machine Learning (ML) for NR Air Interface), Ad-hoc Chair (CMCC), RAN1#116bis</a:t>
            </a:r>
            <a:r>
              <a:rPr lang="en-US" sz="1600" dirty="0">
                <a:ea typeface="SimSun" panose="02010600030101010101" pitchFamily="2" charset="-122"/>
              </a:rPr>
              <a:t>.</a:t>
            </a:r>
          </a:p>
          <a:p>
            <a:pPr marL="457200" indent="-457200">
              <a:buNone/>
              <a:tabLst>
                <a:tab pos="457200" algn="l"/>
              </a:tabLst>
            </a:pPr>
            <a:r>
              <a:rPr lang="en-US" sz="1600" dirty="0">
                <a:effectLst/>
                <a:ea typeface="SimSun" panose="02010600030101010101" pitchFamily="2" charset="-122"/>
              </a:rPr>
              <a:t>[4]	R1-2405695, Session notes for 9.1 (Artificial Intelligence (AI)/Machine Learning (ML) for NR Air Interface), Ad-hoc Chair (CMCC), RAN1#117.</a:t>
            </a:r>
          </a:p>
          <a:p>
            <a:pPr marL="457200" indent="-457200">
              <a:buNone/>
              <a:tabLst>
                <a:tab pos="457200" algn="l"/>
              </a:tabLst>
            </a:pPr>
            <a:r>
              <a:rPr lang="en-US" sz="1600" dirty="0">
                <a:ea typeface="SimSun" panose="02010600030101010101" pitchFamily="2" charset="-122"/>
              </a:rPr>
              <a:t>[5]	R1-2407478</a:t>
            </a:r>
            <a:r>
              <a:rPr lang="en-US" sz="1600" dirty="0">
                <a:effectLst/>
                <a:ea typeface="SimSun" panose="02010600030101010101" pitchFamily="2" charset="-122"/>
              </a:rPr>
              <a:t>, Session notes for 9.1 (Artificial Intelligence (AI)/Machine Learning (ML) for NR Air Interface), Ad-hoc Chair (CMCC), RAN1#118.</a:t>
            </a:r>
          </a:p>
          <a:p>
            <a:pPr marL="0" indent="0">
              <a:buNone/>
            </a:pPr>
            <a:endParaRPr lang="en-US" sz="1600" dirty="0"/>
          </a:p>
        </p:txBody>
      </p:sp>
      <p:sp>
        <p:nvSpPr>
          <p:cNvPr id="4" name="Slide Number Placeholder 3">
            <a:extLst>
              <a:ext uri="{FF2B5EF4-FFF2-40B4-BE49-F238E27FC236}">
                <a16:creationId xmlns:a16="http://schemas.microsoft.com/office/drawing/2014/main" id="{61BC0A0E-FA0E-F681-4327-2D7B22DB7CB9}"/>
              </a:ext>
            </a:extLst>
          </p:cNvPr>
          <p:cNvSpPr>
            <a:spLocks noGrp="1"/>
          </p:cNvSpPr>
          <p:nvPr>
            <p:ph type="sldNum" sz="quarter" idx="12"/>
          </p:nvPr>
        </p:nvSpPr>
        <p:spPr/>
        <p:txBody>
          <a:bodyPr/>
          <a:lstStyle/>
          <a:p>
            <a:fld id="{3B917CB5-27BD-4ECA-9D86-80D4B900A204}" type="slidenum">
              <a:rPr lang="en-US" smtClean="0"/>
              <a:t>25</a:t>
            </a:fld>
            <a:endParaRPr lang="en-US" dirty="0"/>
          </a:p>
        </p:txBody>
      </p:sp>
    </p:spTree>
    <p:extLst>
      <p:ext uri="{BB962C8B-B14F-4D97-AF65-F5344CB8AC3E}">
        <p14:creationId xmlns:p14="http://schemas.microsoft.com/office/powerpoint/2010/main" val="23316264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E8166E2-2370-4A39-8545-E0E085FAE12A}"/>
              </a:ext>
            </a:extLst>
          </p:cNvPr>
          <p:cNvSpPr>
            <a:spLocks noGrp="1"/>
          </p:cNvSpPr>
          <p:nvPr>
            <p:ph type="sldNum" sz="quarter" idx="4294967295"/>
          </p:nvPr>
        </p:nvSpPr>
        <p:spPr>
          <a:xfrm>
            <a:off x="11679238" y="6486525"/>
            <a:ext cx="512762" cy="365125"/>
          </a:xfrm>
        </p:spPr>
        <p:txBody>
          <a:bodyPr/>
          <a:lstStyle/>
          <a:p>
            <a:fld id="{3B917CB5-27BD-4ECA-9D86-80D4B900A204}" type="slidenum">
              <a:rPr lang="en-US" smtClean="0"/>
              <a:t>26</a:t>
            </a:fld>
            <a:endParaRPr lang="en-US" dirty="0"/>
          </a:p>
        </p:txBody>
      </p:sp>
    </p:spTree>
    <p:extLst>
      <p:ext uri="{BB962C8B-B14F-4D97-AF65-F5344CB8AC3E}">
        <p14:creationId xmlns:p14="http://schemas.microsoft.com/office/powerpoint/2010/main" val="11683615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D2C54-A674-E1A2-1D97-18839EFC376F}"/>
              </a:ext>
            </a:extLst>
          </p:cNvPr>
          <p:cNvSpPr>
            <a:spLocks noGrp="1"/>
          </p:cNvSpPr>
          <p:nvPr>
            <p:ph type="title"/>
          </p:nvPr>
        </p:nvSpPr>
        <p:spPr/>
        <p:txBody>
          <a:bodyPr anchor="t">
            <a:normAutofit/>
          </a:bodyPr>
          <a:lstStyle/>
          <a:p>
            <a:r>
              <a:rPr lang="en-US" sz="3100" dirty="0" err="1">
                <a:solidFill>
                  <a:srgbClr val="C00000"/>
                </a:solidFill>
              </a:rPr>
              <a:t>NR_AIML_Air</a:t>
            </a:r>
            <a:r>
              <a:rPr lang="en-US" sz="3100" dirty="0">
                <a:solidFill>
                  <a:srgbClr val="C00000"/>
                </a:solidFill>
              </a:rPr>
              <a:t> Study objectives for September Checkpoint</a:t>
            </a:r>
          </a:p>
        </p:txBody>
      </p:sp>
      <p:sp>
        <p:nvSpPr>
          <p:cNvPr id="3" name="Content Placeholder 2">
            <a:extLst>
              <a:ext uri="{FF2B5EF4-FFF2-40B4-BE49-F238E27FC236}">
                <a16:creationId xmlns:a16="http://schemas.microsoft.com/office/drawing/2014/main" id="{CFFDE971-3E65-5EB4-1DCA-B4DBA957C1A6}"/>
              </a:ext>
            </a:extLst>
          </p:cNvPr>
          <p:cNvSpPr>
            <a:spLocks noGrp="1"/>
          </p:cNvSpPr>
          <p:nvPr>
            <p:ph idx="1"/>
          </p:nvPr>
        </p:nvSpPr>
        <p:spPr>
          <a:xfrm>
            <a:off x="706120" y="1046480"/>
            <a:ext cx="11272520" cy="5079683"/>
          </a:xfrm>
        </p:spPr>
        <p:txBody>
          <a:bodyPr>
            <a:noAutofit/>
          </a:bodyPr>
          <a:lstStyle/>
          <a:p>
            <a:pPr marL="0" marR="0" indent="0" hangingPunct="0">
              <a:spcBef>
                <a:spcPts val="0"/>
              </a:spcBef>
              <a:spcAft>
                <a:spcPts val="0"/>
              </a:spcAft>
              <a:buNone/>
            </a:pPr>
            <a:r>
              <a:rPr lang="en-GB" sz="1250" dirty="0">
                <a:effectLst/>
                <a:latin typeface="Times New Roman" panose="02020603050405020304" pitchFamily="18" charset="0"/>
                <a:ea typeface="Malgun Gothic" panose="020B0503020000020004" pitchFamily="34" charset="-127"/>
              </a:rPr>
              <a:t>Study objectives with corresponding checkpoints in RAN#105 (Sept ’24):</a:t>
            </a:r>
            <a:endParaRPr lang="en-US" sz="1250" dirty="0">
              <a:effectLst/>
              <a:latin typeface="Times New Roman" panose="02020603050405020304" pitchFamily="18" charset="0"/>
              <a:ea typeface="Malgun Gothic" panose="020B0503020000020004" pitchFamily="34" charset="-127"/>
            </a:endParaRPr>
          </a:p>
          <a:p>
            <a:pPr marL="233363" marR="0" lvl="0" indent="-233363" hangingPunct="0">
              <a:spcBef>
                <a:spcPts val="0"/>
              </a:spcBef>
              <a:spcAft>
                <a:spcPts val="0"/>
              </a:spcAft>
              <a:buFont typeface="Times New Roman" panose="02020603050405020304" pitchFamily="18" charset="0"/>
              <a:buChar char="-"/>
            </a:pPr>
            <a:r>
              <a:rPr lang="en-GB" sz="1250" dirty="0">
                <a:effectLst/>
                <a:latin typeface="Times New Roman" panose="02020603050405020304" pitchFamily="18" charset="0"/>
                <a:ea typeface="MS Mincho" panose="02020609040205080304" pitchFamily="49" charset="-128"/>
              </a:rPr>
              <a:t>CSI feedback enhancement [RAN1]: </a:t>
            </a:r>
            <a:endParaRPr lang="en-US" sz="1250" dirty="0">
              <a:effectLst/>
              <a:latin typeface="Times New Roman" panose="02020603050405020304" pitchFamily="18" charset="0"/>
              <a:ea typeface="MS Mincho" panose="02020609040205080304" pitchFamily="49" charset="-128"/>
            </a:endParaRPr>
          </a:p>
          <a:p>
            <a:pPr marL="457200" marR="0" lvl="1" indent="-223838" hangingPunct="0">
              <a:spcBef>
                <a:spcPts val="0"/>
              </a:spcBef>
              <a:spcAft>
                <a:spcPts val="0"/>
              </a:spcAft>
              <a:buFont typeface="Courier New" panose="02070309020205020404" pitchFamily="49" charset="0"/>
              <a:buChar char="o"/>
            </a:pPr>
            <a:r>
              <a:rPr lang="en-GB" sz="1250" u="sng" dirty="0">
                <a:effectLst/>
                <a:latin typeface="Times New Roman" panose="02020603050405020304" pitchFamily="18" charset="0"/>
                <a:ea typeface="Malgun Gothic" panose="020B0503020000020004" pitchFamily="34" charset="-127"/>
              </a:rPr>
              <a:t>For CSI compression (two-sided model)</a:t>
            </a:r>
            <a:r>
              <a:rPr lang="en-GB" sz="1250" dirty="0">
                <a:effectLst/>
                <a:latin typeface="Times New Roman" panose="02020603050405020304" pitchFamily="18" charset="0"/>
                <a:ea typeface="Malgun Gothic" panose="020B0503020000020004" pitchFamily="34" charset="-127"/>
              </a:rPr>
              <a:t>, further study ways to:</a:t>
            </a:r>
            <a:endParaRPr lang="en-US" sz="1250" dirty="0">
              <a:effectLst/>
              <a:latin typeface="Times New Roman" panose="02020603050405020304" pitchFamily="18" charset="0"/>
              <a:ea typeface="Malgun Gothic" panose="020B0503020000020004" pitchFamily="34" charset="-127"/>
            </a:endParaRPr>
          </a:p>
          <a:p>
            <a:pPr marL="690563" marR="0" lvl="2" indent="-233363" hangingPunct="0">
              <a:spcBef>
                <a:spcPts val="0"/>
              </a:spcBef>
              <a:spcAft>
                <a:spcPts val="0"/>
              </a:spcAft>
              <a:buFont typeface="Wingdings" panose="05000000000000000000" pitchFamily="2" charset="2"/>
              <a:buChar char=""/>
            </a:pPr>
            <a:r>
              <a:rPr lang="en-GB" sz="1250" dirty="0">
                <a:effectLst/>
                <a:highlight>
                  <a:srgbClr val="00FFFF"/>
                </a:highlight>
                <a:latin typeface="Times New Roman" panose="02020603050405020304" pitchFamily="18" charset="0"/>
                <a:ea typeface="Malgun Gothic" panose="020B0503020000020004" pitchFamily="34" charset="-127"/>
              </a:rPr>
              <a:t>Improve trade-off between performance and complexity/overhead</a:t>
            </a:r>
            <a:endParaRPr lang="en-US" sz="1250" dirty="0">
              <a:effectLst/>
              <a:highlight>
                <a:srgbClr val="00FFFF"/>
              </a:highlight>
              <a:latin typeface="Times New Roman" panose="02020603050405020304" pitchFamily="18" charset="0"/>
              <a:ea typeface="Malgun Gothic" panose="020B0503020000020004" pitchFamily="34" charset="-127"/>
            </a:endParaRPr>
          </a:p>
          <a:p>
            <a:pPr marL="914400" marR="0" lvl="3" indent="-223838" hangingPunct="0">
              <a:spcBef>
                <a:spcPts val="0"/>
              </a:spcBef>
              <a:spcAft>
                <a:spcPts val="0"/>
              </a:spcAft>
              <a:buFont typeface="Symbol" panose="05050102010706020507" pitchFamily="18" charset="2"/>
              <a:buChar char=""/>
            </a:pPr>
            <a:r>
              <a:rPr lang="en-GB" sz="1250" dirty="0">
                <a:effectLst/>
                <a:latin typeface="Times New Roman" panose="02020603050405020304" pitchFamily="18" charset="0"/>
                <a:ea typeface="Malgun Gothic" panose="020B0503020000020004" pitchFamily="34" charset="-127"/>
              </a:rPr>
              <a:t>e.g., considering extending the spatial/frequency compression to spatial/temporal/frequency compression, cell/site specific models, CSI compression plus prediction (compared to Rel-18 non-AI/ML based approach), etc.</a:t>
            </a:r>
            <a:endParaRPr lang="en-US" sz="1250" dirty="0">
              <a:effectLst/>
              <a:latin typeface="Times New Roman" panose="02020603050405020304" pitchFamily="18" charset="0"/>
              <a:ea typeface="Malgun Gothic" panose="020B0503020000020004" pitchFamily="34" charset="-127"/>
            </a:endParaRPr>
          </a:p>
          <a:p>
            <a:pPr marL="684213" marR="0" lvl="2" indent="-222250" hangingPunct="0">
              <a:spcBef>
                <a:spcPts val="0"/>
              </a:spcBef>
              <a:spcAft>
                <a:spcPts val="0"/>
              </a:spcAft>
              <a:buFont typeface="Wingdings" panose="05000000000000000000" pitchFamily="2" charset="2"/>
              <a:buChar char=""/>
            </a:pPr>
            <a:r>
              <a:rPr lang="en-GB" sz="1250" dirty="0">
                <a:effectLst/>
                <a:highlight>
                  <a:srgbClr val="00FFFF"/>
                </a:highlight>
                <a:latin typeface="Times New Roman" panose="02020603050405020304" pitchFamily="18" charset="0"/>
                <a:ea typeface="Malgun Gothic" panose="020B0503020000020004" pitchFamily="34" charset="-127"/>
              </a:rPr>
              <a:t>Alleviate/resolve issues related to inter-vendor training collaboration.</a:t>
            </a:r>
            <a:endParaRPr lang="en-US" sz="1250" dirty="0">
              <a:effectLst/>
              <a:highlight>
                <a:srgbClr val="00FFFF"/>
              </a:highlight>
              <a:latin typeface="Times New Roman" panose="02020603050405020304" pitchFamily="18" charset="0"/>
              <a:ea typeface="Malgun Gothic" panose="020B0503020000020004" pitchFamily="34" charset="-127"/>
            </a:endParaRPr>
          </a:p>
          <a:p>
            <a:pPr marL="461963" marR="0" indent="0" hangingPunct="0">
              <a:spcBef>
                <a:spcPts val="0"/>
              </a:spcBef>
              <a:spcAft>
                <a:spcPts val="0"/>
              </a:spcAft>
              <a:buNone/>
            </a:pPr>
            <a:r>
              <a:rPr lang="en-GB" sz="1250" dirty="0">
                <a:effectLst/>
                <a:latin typeface="Times New Roman" panose="02020603050405020304" pitchFamily="18" charset="0"/>
                <a:ea typeface="Malgun Gothic" panose="020B0503020000020004" pitchFamily="34" charset="-127"/>
              </a:rPr>
              <a:t>while addressing other aspects requiring further study/conclusion as captured in the conclusions section of the TR 38.843. </a:t>
            </a:r>
            <a:endParaRPr lang="en-US" sz="1250" dirty="0">
              <a:effectLst/>
              <a:latin typeface="Times New Roman" panose="02020603050405020304" pitchFamily="18" charset="0"/>
              <a:ea typeface="Malgun Gothic" panose="020B0503020000020004" pitchFamily="34" charset="-127"/>
            </a:endParaRPr>
          </a:p>
          <a:p>
            <a:pPr marL="461963" marR="0" lvl="1" indent="-231775" hangingPunct="0">
              <a:spcBef>
                <a:spcPts val="0"/>
              </a:spcBef>
              <a:spcAft>
                <a:spcPts val="0"/>
              </a:spcAft>
              <a:buFont typeface="Courier New" panose="02070309020205020404" pitchFamily="49" charset="0"/>
              <a:buChar char="o"/>
            </a:pPr>
            <a:r>
              <a:rPr lang="en-GB" sz="1250" u="sng" dirty="0">
                <a:effectLst/>
                <a:latin typeface="Times New Roman" panose="02020603050405020304" pitchFamily="18" charset="0"/>
                <a:ea typeface="Malgun Gothic" panose="020B0503020000020004" pitchFamily="34" charset="-127"/>
              </a:rPr>
              <a:t>For CSI prediction </a:t>
            </a:r>
            <a:r>
              <a:rPr lang="en-GB" sz="1250" dirty="0">
                <a:effectLst/>
                <a:latin typeface="Times New Roman" panose="02020603050405020304" pitchFamily="18" charset="0"/>
                <a:ea typeface="Malgun Gothic" panose="020B0503020000020004" pitchFamily="34" charset="-127"/>
              </a:rPr>
              <a:t>(one-sided model), </a:t>
            </a:r>
            <a:r>
              <a:rPr lang="en-GB" sz="1250" u="sng" dirty="0">
                <a:effectLst/>
                <a:latin typeface="Times New Roman" panose="02020603050405020304" pitchFamily="18" charset="0"/>
                <a:ea typeface="Malgun Gothic" panose="020B0503020000020004" pitchFamily="34" charset="-127"/>
              </a:rPr>
              <a:t>further study performance gain over Rel-18 non-AI/ML based approach </a:t>
            </a:r>
            <a:r>
              <a:rPr lang="en-GB" sz="1250" dirty="0">
                <a:effectLst/>
                <a:latin typeface="Times New Roman" panose="02020603050405020304" pitchFamily="18" charset="0"/>
                <a:ea typeface="Malgun Gothic" panose="020B0503020000020004" pitchFamily="34" charset="-127"/>
              </a:rPr>
              <a:t>and associated complexity, while addressing other aspects requiring further study/conclusion as captured in the conclusions section of the TR 38.843 (e.g., cell/site specific model could be considered to improve performance gain). </a:t>
            </a:r>
            <a:endParaRPr lang="en-US" sz="1250" dirty="0">
              <a:effectLst/>
              <a:latin typeface="Times New Roman" panose="02020603050405020304" pitchFamily="18" charset="0"/>
              <a:ea typeface="Malgun Gothic" panose="020B0503020000020004" pitchFamily="34" charset="-127"/>
            </a:endParaRPr>
          </a:p>
          <a:p>
            <a:pPr marL="230188" marR="0" lvl="0" indent="-230188" hangingPunct="0">
              <a:spcBef>
                <a:spcPts val="0"/>
              </a:spcBef>
              <a:spcAft>
                <a:spcPts val="0"/>
              </a:spcAft>
              <a:buFont typeface="Times New Roman" panose="02020603050405020304" pitchFamily="18" charset="0"/>
              <a:buChar char="-"/>
            </a:pPr>
            <a:r>
              <a:rPr lang="en-GB" sz="1250" u="sng" dirty="0">
                <a:effectLst/>
                <a:latin typeface="Times New Roman" panose="02020603050405020304" pitchFamily="18" charset="0"/>
                <a:ea typeface="MS Mincho" panose="02020609040205080304" pitchFamily="49" charset="-128"/>
              </a:rPr>
              <a:t>Necessity and details of model Identification concept and procedure </a:t>
            </a:r>
            <a:r>
              <a:rPr lang="en-GB" sz="1250" dirty="0">
                <a:effectLst/>
                <a:latin typeface="Times New Roman" panose="02020603050405020304" pitchFamily="18" charset="0"/>
                <a:ea typeface="MS Mincho" panose="02020609040205080304" pitchFamily="49" charset="-128"/>
              </a:rPr>
              <a:t>in the context of LCM [RAN2/RAN1] </a:t>
            </a:r>
            <a:endParaRPr lang="en-US" sz="1250" dirty="0">
              <a:latin typeface="Times New Roman" panose="02020603050405020304" pitchFamily="18" charset="0"/>
              <a:ea typeface="MS Mincho" panose="02020609040205080304" pitchFamily="49" charset="-128"/>
            </a:endParaRPr>
          </a:p>
          <a:p>
            <a:pPr marL="230188" marR="0" lvl="0" indent="-230188" hangingPunct="0">
              <a:spcBef>
                <a:spcPts val="0"/>
              </a:spcBef>
              <a:spcAft>
                <a:spcPts val="0"/>
              </a:spcAft>
              <a:buFont typeface="Times New Roman" panose="02020603050405020304" pitchFamily="18" charset="0"/>
              <a:buChar char="-"/>
            </a:pPr>
            <a:r>
              <a:rPr lang="en-GB" sz="1250" dirty="0">
                <a:effectLst/>
                <a:latin typeface="Times New Roman" panose="02020603050405020304" pitchFamily="18" charset="0"/>
                <a:ea typeface="MS Mincho" panose="02020609040205080304" pitchFamily="49" charset="-128"/>
              </a:rPr>
              <a:t>CN/OAM/OTT collection of UE-sided model training data [RAN2/RAN1]: </a:t>
            </a:r>
            <a:endParaRPr lang="en-US" sz="1250" dirty="0">
              <a:latin typeface="Times New Roman" panose="02020603050405020304" pitchFamily="18" charset="0"/>
              <a:ea typeface="MS Mincho" panose="02020609040205080304" pitchFamily="49" charset="-128"/>
            </a:endParaRPr>
          </a:p>
          <a:p>
            <a:pPr marL="461963" lvl="1" indent="-231775" hangingPunct="0">
              <a:spcBef>
                <a:spcPts val="0"/>
              </a:spcBef>
              <a:buFont typeface="Courier New" panose="02070309020205020404" pitchFamily="49" charset="0"/>
              <a:buChar char="o"/>
            </a:pPr>
            <a:r>
              <a:rPr lang="en-GB" sz="1250" dirty="0">
                <a:effectLst/>
                <a:latin typeface="Times New Roman" panose="02020603050405020304" pitchFamily="18" charset="0"/>
                <a:ea typeface="Malgun Gothic" panose="020B0503020000020004" pitchFamily="34" charset="-127"/>
              </a:rPr>
              <a:t>For the </a:t>
            </a:r>
            <a:r>
              <a:rPr lang="en-GB" sz="1250" dirty="0" err="1">
                <a:effectLst/>
                <a:latin typeface="Times New Roman" panose="02020603050405020304" pitchFamily="18" charset="0"/>
                <a:ea typeface="Malgun Gothic" panose="020B0503020000020004" pitchFamily="34" charset="-127"/>
              </a:rPr>
              <a:t>FS_NR_AIML_Air</a:t>
            </a:r>
            <a:r>
              <a:rPr lang="en-GB" sz="1250" dirty="0">
                <a:effectLst/>
                <a:latin typeface="Times New Roman" panose="02020603050405020304" pitchFamily="18" charset="0"/>
                <a:ea typeface="Malgun Gothic" panose="020B0503020000020004" pitchFamily="34" charset="-127"/>
              </a:rPr>
              <a:t> study use cases, identify the corresponding contents of UE data collection</a:t>
            </a:r>
            <a:endParaRPr lang="en-US" sz="1250" dirty="0">
              <a:latin typeface="Times New Roman" panose="02020603050405020304" pitchFamily="18" charset="0"/>
              <a:ea typeface="Malgun Gothic" panose="020B0503020000020004" pitchFamily="34" charset="-127"/>
            </a:endParaRPr>
          </a:p>
          <a:p>
            <a:pPr marL="461963" lvl="1" indent="-231775" hangingPunct="0">
              <a:spcBef>
                <a:spcPts val="0"/>
              </a:spcBef>
              <a:buFont typeface="Courier New" panose="02070309020205020404" pitchFamily="49" charset="0"/>
              <a:buChar char="o"/>
            </a:pPr>
            <a:r>
              <a:rPr lang="en-GB" sz="1250" dirty="0">
                <a:effectLst/>
                <a:latin typeface="Times New Roman" panose="02020603050405020304" pitchFamily="18" charset="0"/>
                <a:ea typeface="Malgun Gothic" panose="020B0503020000020004" pitchFamily="34" charset="-127"/>
              </a:rPr>
              <a:t>Analyse the UE data collection mechanisms identified during the </a:t>
            </a:r>
            <a:r>
              <a:rPr lang="en-GB" sz="1250" dirty="0" err="1">
                <a:effectLst/>
                <a:latin typeface="Times New Roman" panose="02020603050405020304" pitchFamily="18" charset="0"/>
                <a:ea typeface="Malgun Gothic" panose="020B0503020000020004" pitchFamily="34" charset="-127"/>
              </a:rPr>
              <a:t>FS_NR_AIML_Air</a:t>
            </a:r>
            <a:r>
              <a:rPr lang="en-GB" sz="1250" dirty="0">
                <a:effectLst/>
                <a:latin typeface="Times New Roman" panose="02020603050405020304" pitchFamily="18" charset="0"/>
                <a:ea typeface="Malgun Gothic" panose="020B0503020000020004" pitchFamily="34" charset="-127"/>
              </a:rPr>
              <a:t> (TR 38.843 section 7.2.1.3.2) study along with the implications and limitations of each of the methods </a:t>
            </a:r>
            <a:endParaRPr lang="en-US" sz="1250" dirty="0">
              <a:effectLst/>
              <a:latin typeface="Times New Roman" panose="02020603050405020304" pitchFamily="18" charset="0"/>
              <a:ea typeface="Malgun Gothic" panose="020B0503020000020004" pitchFamily="34" charset="-127"/>
            </a:endParaRPr>
          </a:p>
          <a:p>
            <a:pPr marL="230188" marR="0" lvl="0" indent="-230188" hangingPunct="0">
              <a:spcBef>
                <a:spcPts val="0"/>
              </a:spcBef>
              <a:spcAft>
                <a:spcPts val="0"/>
              </a:spcAft>
              <a:buFont typeface="Times New Roman" panose="02020603050405020304" pitchFamily="18" charset="0"/>
              <a:buChar char="-"/>
            </a:pPr>
            <a:r>
              <a:rPr lang="en-GB" sz="1250" u="sng" dirty="0">
                <a:effectLst/>
                <a:latin typeface="Times New Roman" panose="02020603050405020304" pitchFamily="18" charset="0"/>
                <a:ea typeface="MS Mincho" panose="02020609040205080304" pitchFamily="49" charset="-128"/>
              </a:rPr>
              <a:t>Model transfer/delivery </a:t>
            </a:r>
            <a:r>
              <a:rPr lang="en-GB" sz="1250" dirty="0">
                <a:effectLst/>
                <a:latin typeface="Times New Roman" panose="02020603050405020304" pitchFamily="18" charset="0"/>
                <a:ea typeface="MS Mincho" panose="02020609040205080304" pitchFamily="49" charset="-128"/>
              </a:rPr>
              <a:t>[RAN2/RAN1]: </a:t>
            </a:r>
            <a:endParaRPr lang="en-US" sz="1250" dirty="0">
              <a:effectLst/>
              <a:latin typeface="Times New Roman" panose="02020603050405020304" pitchFamily="18" charset="0"/>
              <a:ea typeface="MS Mincho" panose="02020609040205080304" pitchFamily="49" charset="-128"/>
            </a:endParaRPr>
          </a:p>
          <a:p>
            <a:pPr marL="461963" marR="0" lvl="1" indent="-231775" hangingPunct="0">
              <a:spcBef>
                <a:spcPts val="0"/>
              </a:spcBef>
              <a:spcAft>
                <a:spcPts val="0"/>
              </a:spcAft>
              <a:buFont typeface="Courier New" panose="02070309020205020404" pitchFamily="49" charset="0"/>
              <a:buChar char="o"/>
            </a:pPr>
            <a:r>
              <a:rPr lang="en-GB" sz="1250" dirty="0">
                <a:effectLst/>
                <a:latin typeface="Times New Roman" panose="02020603050405020304" pitchFamily="18" charset="0"/>
                <a:ea typeface="Malgun Gothic" panose="020B0503020000020004" pitchFamily="34" charset="-127"/>
              </a:rPr>
              <a:t>Determine whether there is a need to consider standardised solutions for transferring/delivering AI/ML model(s) considering at least the solutions identified during the </a:t>
            </a:r>
            <a:r>
              <a:rPr lang="en-GB" sz="1250" dirty="0" err="1">
                <a:effectLst/>
                <a:latin typeface="Times New Roman" panose="02020603050405020304" pitchFamily="18" charset="0"/>
                <a:ea typeface="Malgun Gothic" panose="020B0503020000020004" pitchFamily="34" charset="-127"/>
              </a:rPr>
              <a:t>FS_NR_AIML_Air</a:t>
            </a:r>
            <a:r>
              <a:rPr lang="en-GB" sz="1250" dirty="0">
                <a:effectLst/>
                <a:latin typeface="Times New Roman" panose="02020603050405020304" pitchFamily="18" charset="0"/>
                <a:ea typeface="Malgun Gothic" panose="020B0503020000020004" pitchFamily="34" charset="-127"/>
              </a:rPr>
              <a:t> study </a:t>
            </a:r>
            <a:endParaRPr lang="en-US" sz="1250" dirty="0">
              <a:effectLst/>
              <a:latin typeface="Times New Roman" panose="02020603050405020304" pitchFamily="18" charset="0"/>
              <a:ea typeface="Malgun Gothic" panose="020B0503020000020004" pitchFamily="34" charset="-127"/>
            </a:endParaRPr>
          </a:p>
          <a:p>
            <a:pPr marL="230188" marR="0" lvl="0" indent="-230188" hangingPunct="0">
              <a:spcBef>
                <a:spcPts val="0"/>
              </a:spcBef>
              <a:spcAft>
                <a:spcPts val="0"/>
              </a:spcAft>
              <a:buFont typeface="Times New Roman" panose="02020603050405020304" pitchFamily="18" charset="0"/>
              <a:buChar char="-"/>
            </a:pPr>
            <a:r>
              <a:rPr lang="en-GB" sz="1250" dirty="0">
                <a:effectLst/>
                <a:latin typeface="Times New Roman" panose="02020603050405020304" pitchFamily="18" charset="0"/>
                <a:ea typeface="MS Mincho" panose="02020609040205080304" pitchFamily="49" charset="-128"/>
              </a:rPr>
              <a:t>Testability and interoperability [RAN4]: </a:t>
            </a:r>
            <a:endParaRPr lang="en-US" sz="1250" dirty="0">
              <a:effectLst/>
              <a:latin typeface="Times New Roman" panose="02020603050405020304" pitchFamily="18" charset="0"/>
              <a:ea typeface="MS Mincho" panose="02020609040205080304" pitchFamily="49" charset="-128"/>
            </a:endParaRPr>
          </a:p>
          <a:p>
            <a:pPr marL="461963" marR="0" lvl="1" indent="-231775" hangingPunct="0">
              <a:spcBef>
                <a:spcPts val="0"/>
              </a:spcBef>
              <a:spcAft>
                <a:spcPts val="0"/>
              </a:spcAft>
              <a:buFont typeface="Courier New" panose="02070309020205020404" pitchFamily="49" charset="0"/>
              <a:buChar char="o"/>
            </a:pPr>
            <a:r>
              <a:rPr lang="en-GB" sz="1250" dirty="0">
                <a:effectLst/>
                <a:latin typeface="Times New Roman" panose="02020603050405020304" pitchFamily="18" charset="0"/>
                <a:ea typeface="Malgun Gothic" panose="020B0503020000020004" pitchFamily="34" charset="-127"/>
              </a:rPr>
              <a:t>Finalize the testing framework and procedure for one-sided models and further analyse the various testing options for two-sided models, in collaboration with RAN1, and including at least: </a:t>
            </a:r>
            <a:endParaRPr lang="en-US" sz="1250" dirty="0">
              <a:effectLst/>
              <a:latin typeface="Times New Roman" panose="02020603050405020304" pitchFamily="18" charset="0"/>
              <a:ea typeface="Malgun Gothic" panose="020B0503020000020004" pitchFamily="34" charset="-127"/>
            </a:endParaRPr>
          </a:p>
          <a:p>
            <a:pPr marL="684213" marR="0" lvl="2" indent="-222250" fontAlgn="auto" hangingPunct="1">
              <a:spcBef>
                <a:spcPts val="0"/>
              </a:spcBef>
              <a:spcAft>
                <a:spcPts val="0"/>
              </a:spcAft>
              <a:buFont typeface="Wingdings" panose="05000000000000000000" pitchFamily="2" charset="2"/>
              <a:buChar char=""/>
            </a:pPr>
            <a:r>
              <a:rPr lang="en-GB" sz="1250" dirty="0">
                <a:effectLst/>
                <a:latin typeface="Times New Roman" panose="02020603050405020304" pitchFamily="18" charset="0"/>
                <a:ea typeface="Batang" panose="02030600000101010101" pitchFamily="18" charset="-127"/>
              </a:rPr>
              <a:t>Relation to legacy requirements</a:t>
            </a:r>
            <a:endParaRPr lang="en-US" sz="1250" dirty="0">
              <a:effectLst/>
              <a:latin typeface="Times New Roman" panose="02020603050405020304" pitchFamily="18" charset="0"/>
              <a:ea typeface="Malgun Gothic" panose="020B0503020000020004" pitchFamily="34" charset="-127"/>
            </a:endParaRPr>
          </a:p>
          <a:p>
            <a:pPr marL="684213" marR="0" lvl="2" indent="-222250" fontAlgn="auto" hangingPunct="1">
              <a:spcBef>
                <a:spcPts val="0"/>
              </a:spcBef>
              <a:spcAft>
                <a:spcPts val="0"/>
              </a:spcAft>
              <a:buFont typeface="Wingdings" panose="05000000000000000000" pitchFamily="2" charset="2"/>
              <a:buChar char=""/>
            </a:pPr>
            <a:r>
              <a:rPr lang="en-GB" sz="1250" dirty="0">
                <a:effectLst/>
                <a:latin typeface="Times New Roman" panose="02020603050405020304" pitchFamily="18" charset="0"/>
                <a:ea typeface="Batang" panose="02030600000101010101" pitchFamily="18" charset="-127"/>
              </a:rPr>
              <a:t>Performance monitoring and LCM aspects considering use-case specifics</a:t>
            </a:r>
            <a:endParaRPr lang="en-US" sz="1250" dirty="0">
              <a:effectLst/>
              <a:latin typeface="Times New Roman" panose="02020603050405020304" pitchFamily="18" charset="0"/>
              <a:ea typeface="Malgun Gothic" panose="020B0503020000020004" pitchFamily="34" charset="-127"/>
            </a:endParaRPr>
          </a:p>
          <a:p>
            <a:pPr marL="684213" marR="0" lvl="2" indent="-222250" fontAlgn="auto" hangingPunct="1">
              <a:spcBef>
                <a:spcPts val="0"/>
              </a:spcBef>
              <a:spcAft>
                <a:spcPts val="0"/>
              </a:spcAft>
              <a:buFont typeface="Wingdings" panose="05000000000000000000" pitchFamily="2" charset="2"/>
              <a:buChar char=""/>
            </a:pPr>
            <a:r>
              <a:rPr lang="en-GB" sz="1250" dirty="0">
                <a:effectLst/>
                <a:latin typeface="Times New Roman" panose="02020603050405020304" pitchFamily="18" charset="0"/>
                <a:ea typeface="Batang" panose="02030600000101010101" pitchFamily="18" charset="-127"/>
              </a:rPr>
              <a:t>Generalization aspects </a:t>
            </a:r>
            <a:endParaRPr lang="en-US" sz="1250" dirty="0">
              <a:effectLst/>
              <a:latin typeface="Times New Roman" panose="02020603050405020304" pitchFamily="18" charset="0"/>
              <a:ea typeface="Malgun Gothic" panose="020B0503020000020004" pitchFamily="34" charset="-127"/>
            </a:endParaRPr>
          </a:p>
          <a:p>
            <a:pPr marL="684213" marR="0" lvl="2" indent="-222250" fontAlgn="auto" hangingPunct="1">
              <a:spcBef>
                <a:spcPts val="0"/>
              </a:spcBef>
              <a:spcAft>
                <a:spcPts val="0"/>
              </a:spcAft>
              <a:buFont typeface="Wingdings" panose="05000000000000000000" pitchFamily="2" charset="2"/>
              <a:buChar char=""/>
            </a:pPr>
            <a:r>
              <a:rPr lang="en-GB" sz="1250" dirty="0">
                <a:effectLst/>
                <a:latin typeface="Times New Roman" panose="02020603050405020304" pitchFamily="18" charset="0"/>
                <a:ea typeface="Batang" panose="02030600000101010101" pitchFamily="18" charset="-127"/>
              </a:rPr>
              <a:t>Static/non-static scenarios/conditions and propagation conditions for testing (e.g., CDL, field data, etc.)</a:t>
            </a:r>
            <a:endParaRPr lang="en-US" sz="1250" dirty="0">
              <a:effectLst/>
              <a:latin typeface="Times New Roman" panose="02020603050405020304" pitchFamily="18" charset="0"/>
              <a:ea typeface="Malgun Gothic" panose="020B0503020000020004" pitchFamily="34" charset="-127"/>
            </a:endParaRPr>
          </a:p>
          <a:p>
            <a:pPr marL="684213" marR="0" lvl="2" indent="-222250" fontAlgn="auto" hangingPunct="1">
              <a:spcBef>
                <a:spcPts val="0"/>
              </a:spcBef>
              <a:spcAft>
                <a:spcPts val="0"/>
              </a:spcAft>
              <a:buFont typeface="Wingdings" panose="05000000000000000000" pitchFamily="2" charset="2"/>
              <a:buChar char=""/>
            </a:pPr>
            <a:r>
              <a:rPr lang="en-GB" sz="1250" dirty="0">
                <a:effectLst/>
                <a:latin typeface="Times New Roman" panose="02020603050405020304" pitchFamily="18" charset="0"/>
                <a:ea typeface="Batang" panose="02030600000101010101" pitchFamily="18" charset="-127"/>
                <a:cs typeface="Calibri" panose="020F0502020204030204" pitchFamily="34" charset="0"/>
              </a:rPr>
              <a:t>UE processing capability and limitations</a:t>
            </a:r>
            <a:endParaRPr lang="en-US" sz="1250" dirty="0">
              <a:effectLst/>
              <a:latin typeface="Times New Roman" panose="02020603050405020304" pitchFamily="18" charset="0"/>
              <a:ea typeface="Malgun Gothic" panose="020B0503020000020004" pitchFamily="34" charset="-127"/>
            </a:endParaRPr>
          </a:p>
          <a:p>
            <a:pPr marL="684213" marR="0" lvl="2" indent="-222250" fontAlgn="auto" hangingPunct="1">
              <a:spcBef>
                <a:spcPts val="0"/>
              </a:spcBef>
              <a:spcAft>
                <a:spcPts val="0"/>
              </a:spcAft>
              <a:buFont typeface="Wingdings" panose="05000000000000000000" pitchFamily="2" charset="2"/>
              <a:buChar char=""/>
            </a:pPr>
            <a:r>
              <a:rPr lang="en-GB" sz="1250" dirty="0">
                <a:effectLst/>
                <a:latin typeface="Times New Roman" panose="02020603050405020304" pitchFamily="18" charset="0"/>
                <a:ea typeface="Batang" panose="02030600000101010101" pitchFamily="18" charset="-127"/>
                <a:cs typeface="Calibri" panose="020F0502020204030204" pitchFamily="34" charset="0"/>
              </a:rPr>
              <a:t>Post-deployment validation due to model change/drift</a:t>
            </a:r>
            <a:endParaRPr lang="en-US" sz="1250" dirty="0">
              <a:effectLst/>
              <a:latin typeface="Times New Roman" panose="02020603050405020304" pitchFamily="18" charset="0"/>
              <a:ea typeface="Malgun Gothic" panose="020B0503020000020004" pitchFamily="34" charset="-127"/>
            </a:endParaRPr>
          </a:p>
          <a:p>
            <a:pPr marL="461963" marR="0" lvl="1" indent="-231775" fontAlgn="auto" hangingPunct="1">
              <a:spcBef>
                <a:spcPts val="0"/>
              </a:spcBef>
              <a:spcAft>
                <a:spcPts val="0"/>
              </a:spcAft>
              <a:buFont typeface="Courier New" panose="02070309020205020404" pitchFamily="49" charset="0"/>
              <a:buChar char="o"/>
            </a:pPr>
            <a:r>
              <a:rPr lang="en-GB" sz="1250" dirty="0">
                <a:effectLst/>
                <a:latin typeface="Times New Roman" panose="02020603050405020304" pitchFamily="18" charset="0"/>
                <a:ea typeface="Batang" panose="02030600000101010101" pitchFamily="18" charset="-127"/>
                <a:cs typeface="Calibri" panose="020F0502020204030204" pitchFamily="34" charset="0"/>
              </a:rPr>
              <a:t>RAN5 aspects related to testability and interoperability to be addressed on a request basis</a:t>
            </a:r>
            <a:endParaRPr lang="en-US" sz="1250" dirty="0">
              <a:effectLst/>
              <a:latin typeface="Times New Roman" panose="02020603050405020304" pitchFamily="18" charset="0"/>
              <a:ea typeface="Malgun Gothic" panose="020B0503020000020004" pitchFamily="34" charset="-127"/>
            </a:endParaRPr>
          </a:p>
          <a:p>
            <a:pPr marR="0" indent="0" hangingPunct="0">
              <a:spcBef>
                <a:spcPts val="0"/>
              </a:spcBef>
              <a:spcAft>
                <a:spcPts val="0"/>
              </a:spcAft>
              <a:buNone/>
            </a:pPr>
            <a:r>
              <a:rPr lang="en-GB" sz="1250" dirty="0">
                <a:effectLst/>
                <a:latin typeface="Times New Roman" panose="02020603050405020304" pitchFamily="18" charset="0"/>
                <a:ea typeface="Malgun Gothic" panose="020B0503020000020004" pitchFamily="34" charset="-127"/>
              </a:rPr>
              <a:t>NOTE: offline training is assumed for the purpose of this project. </a:t>
            </a:r>
            <a:endParaRPr lang="en-US" sz="1250" dirty="0">
              <a:effectLst/>
              <a:latin typeface="Times New Roman" panose="02020603050405020304" pitchFamily="18" charset="0"/>
              <a:ea typeface="Malgun Gothic" panose="020B0503020000020004" pitchFamily="34" charset="-127"/>
            </a:endParaRPr>
          </a:p>
          <a:p>
            <a:pPr marR="0" indent="0" hangingPunct="0">
              <a:spcBef>
                <a:spcPts val="0"/>
              </a:spcBef>
              <a:spcAft>
                <a:spcPts val="0"/>
              </a:spcAft>
              <a:buNone/>
            </a:pPr>
            <a:r>
              <a:rPr lang="en-GB" sz="1250" dirty="0">
                <a:effectLst/>
                <a:latin typeface="Times New Roman" panose="02020603050405020304" pitchFamily="18" charset="0"/>
                <a:ea typeface="Malgun Gothic" panose="020B0503020000020004" pitchFamily="34" charset="-127"/>
              </a:rPr>
              <a:t>NOTE: the outcome of the study objectives should be captured in TR 38.843 for future reference. </a:t>
            </a:r>
            <a:endParaRPr lang="en-US" sz="1250" dirty="0">
              <a:effectLst/>
              <a:latin typeface="Times New Roman" panose="02020603050405020304" pitchFamily="18" charset="0"/>
              <a:ea typeface="Malgun Gothic" panose="020B0503020000020004" pitchFamily="34" charset="-127"/>
            </a:endParaRPr>
          </a:p>
          <a:p>
            <a:pPr marR="0" indent="0" hangingPunct="0">
              <a:spcBef>
                <a:spcPts val="0"/>
              </a:spcBef>
              <a:spcAft>
                <a:spcPts val="900"/>
              </a:spcAft>
              <a:buNone/>
            </a:pPr>
            <a:r>
              <a:rPr lang="en-GB" sz="1250" dirty="0">
                <a:effectLst/>
                <a:latin typeface="Times New Roman" panose="02020603050405020304" pitchFamily="18" charset="0"/>
                <a:ea typeface="Malgun Gothic" panose="020B0503020000020004" pitchFamily="34" charset="-127"/>
              </a:rPr>
              <a:t>NOTE: Coordination with SA/SA WGs of the ongoing study/work as it may relate to their required work. </a:t>
            </a:r>
            <a:endParaRPr lang="en-US" sz="1250" dirty="0">
              <a:effectLst/>
              <a:latin typeface="Times New Roman" panose="02020603050405020304" pitchFamily="18" charset="0"/>
              <a:ea typeface="Malgun Gothic" panose="020B0503020000020004" pitchFamily="34" charset="-127"/>
            </a:endParaRPr>
          </a:p>
        </p:txBody>
      </p:sp>
      <p:sp>
        <p:nvSpPr>
          <p:cNvPr id="4" name="Slide Number Placeholder 3">
            <a:extLst>
              <a:ext uri="{FF2B5EF4-FFF2-40B4-BE49-F238E27FC236}">
                <a16:creationId xmlns:a16="http://schemas.microsoft.com/office/drawing/2014/main" id="{6EB359C6-B6B7-5EE8-6370-43BD0100694B}"/>
              </a:ext>
            </a:extLst>
          </p:cNvPr>
          <p:cNvSpPr>
            <a:spLocks noGrp="1"/>
          </p:cNvSpPr>
          <p:nvPr>
            <p:ph type="sldNum" sz="quarter" idx="12"/>
          </p:nvPr>
        </p:nvSpPr>
        <p:spPr/>
        <p:txBody>
          <a:bodyPr/>
          <a:lstStyle/>
          <a:p>
            <a:fld id="{3B917CB5-27BD-4ECA-9D86-80D4B900A204}" type="slidenum">
              <a:rPr lang="en-US" smtClean="0"/>
              <a:t>3</a:t>
            </a:fld>
            <a:endParaRPr lang="en-US" dirty="0"/>
          </a:p>
        </p:txBody>
      </p:sp>
      <p:sp>
        <p:nvSpPr>
          <p:cNvPr id="5" name="Rectangle 4">
            <a:extLst>
              <a:ext uri="{FF2B5EF4-FFF2-40B4-BE49-F238E27FC236}">
                <a16:creationId xmlns:a16="http://schemas.microsoft.com/office/drawing/2014/main" id="{5ACB38A5-4AD7-098A-2496-DFD9B2A3EB70}"/>
              </a:ext>
            </a:extLst>
          </p:cNvPr>
          <p:cNvSpPr/>
          <p:nvPr/>
        </p:nvSpPr>
        <p:spPr>
          <a:xfrm>
            <a:off x="670560" y="1016000"/>
            <a:ext cx="11440160" cy="561848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96178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35819-57EC-F0BE-F347-4A13AE629ED6}"/>
              </a:ext>
            </a:extLst>
          </p:cNvPr>
          <p:cNvSpPr>
            <a:spLocks noGrp="1"/>
          </p:cNvSpPr>
          <p:nvPr>
            <p:ph type="title"/>
          </p:nvPr>
        </p:nvSpPr>
        <p:spPr>
          <a:xfrm>
            <a:off x="838199" y="229563"/>
            <a:ext cx="10515600" cy="1134161"/>
          </a:xfrm>
        </p:spPr>
        <p:txBody>
          <a:bodyPr/>
          <a:lstStyle/>
          <a:p>
            <a:r>
              <a:rPr lang="en-US" sz="3600" dirty="0" err="1">
                <a:solidFill>
                  <a:srgbClr val="C00000"/>
                </a:solidFill>
              </a:rPr>
              <a:t>NR_AIML_Air</a:t>
            </a:r>
            <a:r>
              <a:rPr lang="en-US" sz="3600" dirty="0">
                <a:solidFill>
                  <a:srgbClr val="C00000"/>
                </a:solidFill>
              </a:rPr>
              <a:t> Study Objectives for September Checkpoint and Status</a:t>
            </a:r>
            <a:endParaRPr lang="en-US" dirty="0"/>
          </a:p>
        </p:txBody>
      </p:sp>
      <p:graphicFrame>
        <p:nvGraphicFramePr>
          <p:cNvPr id="5" name="Content Placeholder 4">
            <a:extLst>
              <a:ext uri="{FF2B5EF4-FFF2-40B4-BE49-F238E27FC236}">
                <a16:creationId xmlns:a16="http://schemas.microsoft.com/office/drawing/2014/main" id="{F307482E-FE9B-6E68-F085-DE3169E16830}"/>
              </a:ext>
            </a:extLst>
          </p:cNvPr>
          <p:cNvGraphicFramePr>
            <a:graphicFrameLocks noGrp="1"/>
          </p:cNvGraphicFramePr>
          <p:nvPr>
            <p:ph idx="1"/>
            <p:extLst>
              <p:ext uri="{D42A27DB-BD31-4B8C-83A1-F6EECF244321}">
                <p14:modId xmlns:p14="http://schemas.microsoft.com/office/powerpoint/2010/main" val="1460405341"/>
              </p:ext>
            </p:extLst>
          </p:nvPr>
        </p:nvGraphicFramePr>
        <p:xfrm>
          <a:off x="626225" y="1315919"/>
          <a:ext cx="11101131" cy="5369560"/>
        </p:xfrm>
        <a:graphic>
          <a:graphicData uri="http://schemas.openxmlformats.org/drawingml/2006/table">
            <a:tbl>
              <a:tblPr firstRow="1" bandRow="1">
                <a:tableStyleId>{00A15C55-8517-42AA-B614-E9B94910E393}</a:tableStyleId>
              </a:tblPr>
              <a:tblGrid>
                <a:gridCol w="1010656">
                  <a:extLst>
                    <a:ext uri="{9D8B030D-6E8A-4147-A177-3AD203B41FA5}">
                      <a16:colId xmlns:a16="http://schemas.microsoft.com/office/drawing/2014/main" val="4238097734"/>
                    </a:ext>
                  </a:extLst>
                </a:gridCol>
                <a:gridCol w="1472079">
                  <a:extLst>
                    <a:ext uri="{9D8B030D-6E8A-4147-A177-3AD203B41FA5}">
                      <a16:colId xmlns:a16="http://schemas.microsoft.com/office/drawing/2014/main" val="3431891669"/>
                    </a:ext>
                  </a:extLst>
                </a:gridCol>
                <a:gridCol w="2814320">
                  <a:extLst>
                    <a:ext uri="{9D8B030D-6E8A-4147-A177-3AD203B41FA5}">
                      <a16:colId xmlns:a16="http://schemas.microsoft.com/office/drawing/2014/main" val="3196155766"/>
                    </a:ext>
                  </a:extLst>
                </a:gridCol>
                <a:gridCol w="1066800">
                  <a:extLst>
                    <a:ext uri="{9D8B030D-6E8A-4147-A177-3AD203B41FA5}">
                      <a16:colId xmlns:a16="http://schemas.microsoft.com/office/drawing/2014/main" val="2997503549"/>
                    </a:ext>
                  </a:extLst>
                </a:gridCol>
                <a:gridCol w="4737276">
                  <a:extLst>
                    <a:ext uri="{9D8B030D-6E8A-4147-A177-3AD203B41FA5}">
                      <a16:colId xmlns:a16="http://schemas.microsoft.com/office/drawing/2014/main" val="500658077"/>
                    </a:ext>
                  </a:extLst>
                </a:gridCol>
              </a:tblGrid>
              <a:tr h="370840">
                <a:tc>
                  <a:txBody>
                    <a:bodyPr/>
                    <a:lstStyle/>
                    <a:p>
                      <a:pPr algn="ctr"/>
                      <a:r>
                        <a:rPr lang="en-US" sz="1300" dirty="0"/>
                        <a:t>RAN WG</a:t>
                      </a:r>
                    </a:p>
                  </a:txBody>
                  <a:tcPr/>
                </a:tc>
                <a:tc>
                  <a:txBody>
                    <a:bodyPr/>
                    <a:lstStyle/>
                    <a:p>
                      <a:pPr algn="ctr"/>
                      <a:r>
                        <a:rPr lang="en-US" sz="1300" dirty="0"/>
                        <a:t>Area</a:t>
                      </a:r>
                    </a:p>
                  </a:txBody>
                  <a:tcPr/>
                </a:tc>
                <a:tc>
                  <a:txBody>
                    <a:bodyPr/>
                    <a:lstStyle/>
                    <a:p>
                      <a:pPr algn="ctr"/>
                      <a:r>
                        <a:rPr lang="en-US" sz="1300" dirty="0"/>
                        <a:t>Objective</a:t>
                      </a:r>
                    </a:p>
                  </a:txBody>
                  <a:tcPr/>
                </a:tc>
                <a:tc>
                  <a:txBody>
                    <a:bodyPr/>
                    <a:lstStyle/>
                    <a:p>
                      <a:pPr algn="ctr"/>
                      <a:r>
                        <a:rPr lang="en-US" sz="1300" dirty="0"/>
                        <a:t>Status</a:t>
                      </a:r>
                    </a:p>
                  </a:txBody>
                  <a:tcPr/>
                </a:tc>
                <a:tc>
                  <a:txBody>
                    <a:bodyPr/>
                    <a:lstStyle/>
                    <a:p>
                      <a:pPr algn="ctr"/>
                      <a:r>
                        <a:rPr lang="en-US" sz="1300" dirty="0"/>
                        <a:t>Remarks</a:t>
                      </a:r>
                    </a:p>
                  </a:txBody>
                  <a:tcPr/>
                </a:tc>
                <a:extLst>
                  <a:ext uri="{0D108BD9-81ED-4DB2-BD59-A6C34878D82A}">
                    <a16:rowId xmlns:a16="http://schemas.microsoft.com/office/drawing/2014/main" val="4218346702"/>
                  </a:ext>
                </a:extLst>
              </a:tr>
              <a:tr h="370840">
                <a:tc rowSpan="3">
                  <a:txBody>
                    <a:bodyPr/>
                    <a:lstStyle/>
                    <a:p>
                      <a:r>
                        <a:rPr lang="en-US" sz="1300" dirty="0"/>
                        <a:t>RAN1</a:t>
                      </a:r>
                    </a:p>
                  </a:txBody>
                  <a:tcPr anchor="ct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t>CSI compression </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t>Improve trade-off between performance and complexity/ overhead</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t>Partially completed</a:t>
                      </a:r>
                    </a:p>
                  </a:txBody>
                  <a:tcPr anchor="ctr"/>
                </a:tc>
                <a:tc>
                  <a:txBody>
                    <a:bodyPr/>
                    <a:lstStyle/>
                    <a:p>
                      <a:r>
                        <a:rPr lang="en-US" sz="1300" kern="1200" dirty="0">
                          <a:solidFill>
                            <a:schemeClr val="dk1"/>
                          </a:solidFill>
                          <a:effectLst/>
                          <a:latin typeface="+mn-lt"/>
                          <a:ea typeface="+mn-ea"/>
                          <a:cs typeface="+mn-cs"/>
                        </a:rPr>
                        <a:t>Studied </a:t>
                      </a:r>
                      <a:r>
                        <a:rPr lang="en-GB" sz="1300" kern="1200" dirty="0">
                          <a:solidFill>
                            <a:schemeClr val="dk1"/>
                          </a:solidFill>
                          <a:effectLst/>
                          <a:latin typeface="+mn-lt"/>
                          <a:ea typeface="+mn-ea"/>
                          <a:cs typeface="+mn-cs"/>
                        </a:rPr>
                        <a:t>spatial/temporal/frequency CSI compression cases with and without CSI prediction and agree to focus on Case 2/3 which </a:t>
                      </a:r>
                      <a:r>
                        <a:rPr lang="en-GB" sz="1300" u="sng" kern="1200" dirty="0">
                          <a:solidFill>
                            <a:schemeClr val="dk1"/>
                          </a:solidFill>
                          <a:effectLst/>
                          <a:highlight>
                            <a:srgbClr val="FFFF00"/>
                          </a:highlight>
                          <a:latin typeface="+mn-lt"/>
                          <a:ea typeface="+mn-ea"/>
                          <a:cs typeface="+mn-cs"/>
                        </a:rPr>
                        <a:t>show further gain but may have higher complexity.</a:t>
                      </a:r>
                      <a:endParaRPr lang="en-US" sz="1300" u="sng" dirty="0">
                        <a:highlight>
                          <a:srgbClr val="FFFF00"/>
                        </a:highlight>
                      </a:endParaRPr>
                    </a:p>
                  </a:txBody>
                  <a:tcPr anchor="ctr"/>
                </a:tc>
                <a:extLst>
                  <a:ext uri="{0D108BD9-81ED-4DB2-BD59-A6C34878D82A}">
                    <a16:rowId xmlns:a16="http://schemas.microsoft.com/office/drawing/2014/main" val="4080441992"/>
                  </a:ext>
                </a:extLst>
              </a:tr>
              <a:tr h="370840">
                <a:tc vMerge="1">
                  <a:txBody>
                    <a:bodyPr/>
                    <a:lstStyle/>
                    <a:p>
                      <a:endParaRPr lang="en-US" sz="1400"/>
                    </a:p>
                  </a:txBody>
                  <a:tcPr anchor="ctr"/>
                </a:tc>
                <a:tc vMerge="1">
                  <a:txBody>
                    <a:bodyPr/>
                    <a:lstStyle/>
                    <a:p>
                      <a:endParaRPr dirty="0"/>
                    </a:p>
                  </a:txBody>
                  <a:tcPr/>
                </a:tc>
                <a:tc>
                  <a:txBody>
                    <a:bodyPr/>
                    <a:lstStyle/>
                    <a:p>
                      <a:r>
                        <a:rPr lang="en-US" sz="1300" dirty="0"/>
                        <a:t>Alleviate/resolve issues related to inter-vendor training collaboration</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t>Partially completed</a:t>
                      </a:r>
                    </a:p>
                  </a:txBody>
                  <a:tcPr anchor="ctr"/>
                </a:tc>
                <a:tc>
                  <a:txBody>
                    <a:bodyPr/>
                    <a:lstStyle/>
                    <a:p>
                      <a:r>
                        <a:rPr lang="en-US" sz="1300" dirty="0"/>
                        <a:t>5 options and 3 direction with 10 issues were identified. </a:t>
                      </a:r>
                      <a:r>
                        <a:rPr lang="en-US" sz="1300" u="sng" dirty="0"/>
                        <a:t>No conclusion on recommendation and no time in discussing the identified directions/issues</a:t>
                      </a:r>
                      <a:r>
                        <a:rPr lang="en-US" sz="1300" dirty="0"/>
                        <a:t>.</a:t>
                      </a:r>
                    </a:p>
                  </a:txBody>
                  <a:tcPr anchor="ctr"/>
                </a:tc>
                <a:extLst>
                  <a:ext uri="{0D108BD9-81ED-4DB2-BD59-A6C34878D82A}">
                    <a16:rowId xmlns:a16="http://schemas.microsoft.com/office/drawing/2014/main" val="1145148924"/>
                  </a:ext>
                </a:extLst>
              </a:tr>
              <a:tr h="370840">
                <a:tc vMerge="1">
                  <a:txBody>
                    <a:bodyPr/>
                    <a:lstStyle/>
                    <a:p>
                      <a:endParaRPr lang="en-US" sz="14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t>CSI prediction </a:t>
                      </a:r>
                    </a:p>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t>(1-sided model)</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t>Study performance gain over Rel-18 non-AI/ML based approach and associated complexity</a:t>
                      </a:r>
                    </a:p>
                  </a:txBody>
                  <a:tcPr anchor="ctr"/>
                </a:tc>
                <a:tc>
                  <a:txBody>
                    <a:bodyPr/>
                    <a:lstStyle/>
                    <a:p>
                      <a:r>
                        <a:rPr lang="en-US" sz="1300" dirty="0"/>
                        <a:t>Completed</a:t>
                      </a:r>
                    </a:p>
                  </a:txBody>
                  <a:tcPr anchor="ctr"/>
                </a:tc>
                <a:tc>
                  <a:txBody>
                    <a:bodyPr/>
                    <a:lstStyle/>
                    <a:p>
                      <a:r>
                        <a:rPr lang="en-GB" sz="1300" kern="1200" dirty="0">
                          <a:solidFill>
                            <a:schemeClr val="dk1"/>
                          </a:solidFill>
                          <a:effectLst/>
                          <a:latin typeface="+mn-lt"/>
                          <a:ea typeface="+mn-ea"/>
                          <a:cs typeface="+mn-cs"/>
                        </a:rPr>
                        <a:t>Performance improvement (small to medium) is observed with </a:t>
                      </a:r>
                      <a:r>
                        <a:rPr lang="en-GB" sz="1300" u="sng" kern="1200" dirty="0">
                          <a:solidFill>
                            <a:schemeClr val="dk1"/>
                          </a:solidFill>
                          <a:effectLst/>
                          <a:highlight>
                            <a:srgbClr val="FFFF00"/>
                          </a:highlight>
                          <a:latin typeface="+mn-lt"/>
                          <a:ea typeface="+mn-ea"/>
                          <a:cs typeface="+mn-cs"/>
                        </a:rPr>
                        <a:t>increased complexity.</a:t>
                      </a:r>
                      <a:endParaRPr lang="en-US" sz="1300" u="sng" dirty="0">
                        <a:highlight>
                          <a:srgbClr val="FFFF00"/>
                        </a:highlight>
                      </a:endParaRPr>
                    </a:p>
                  </a:txBody>
                  <a:tcPr anchor="ctr"/>
                </a:tc>
                <a:extLst>
                  <a:ext uri="{0D108BD9-81ED-4DB2-BD59-A6C34878D82A}">
                    <a16:rowId xmlns:a16="http://schemas.microsoft.com/office/drawing/2014/main" val="4170122013"/>
                  </a:ext>
                </a:extLst>
              </a:tr>
              <a:tr h="370840">
                <a:tc rowSpan="3">
                  <a:txBody>
                    <a:bodyPr/>
                    <a:lstStyle/>
                    <a:p>
                      <a:r>
                        <a:rPr lang="en-US" sz="1300" dirty="0"/>
                        <a:t>RAN2/1</a:t>
                      </a:r>
                    </a:p>
                  </a:txBody>
                  <a:tcPr anchor="ctr"/>
                </a:tc>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t>Other aspects</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t>Necessity and details of model Identification concept and procedure </a:t>
                      </a:r>
                    </a:p>
                  </a:txBody>
                  <a:tcPr anchor="ctr"/>
                </a:tc>
                <a:tc>
                  <a:txBody>
                    <a:bodyPr/>
                    <a:lstStyle/>
                    <a:p>
                      <a:r>
                        <a:rPr lang="en-US" sz="1300" dirty="0"/>
                        <a:t>Partially completed</a:t>
                      </a:r>
                    </a:p>
                  </a:txBody>
                  <a:tcPr anchor="ctr"/>
                </a:tc>
                <a:tc>
                  <a:txBody>
                    <a:bodyPr/>
                    <a:lstStyle/>
                    <a:p>
                      <a:r>
                        <a:rPr lang="en-US" sz="1300" dirty="0"/>
                        <a:t>No conclusion on necessity (only applicable use case is determined). </a:t>
                      </a:r>
                    </a:p>
                    <a:p>
                      <a:r>
                        <a:rPr lang="en-US" sz="1300" dirty="0"/>
                        <a:t>Not all options have procedures studied.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highlight>
                            <a:srgbClr val="FFFF00"/>
                          </a:highlight>
                        </a:rPr>
                        <a:t>RAN 1 </a:t>
                      </a:r>
                      <a:r>
                        <a:rPr lang="en-GB" sz="1300" dirty="0">
                          <a:effectLst/>
                          <a:highlight>
                            <a:srgbClr val="FFFF00"/>
                          </a:highlight>
                          <a:ea typeface="Batang" panose="02030600000101010101" pitchFamily="18" charset="-127"/>
                          <a:cs typeface="Times New Roman" panose="02020603050405020304" pitchFamily="18" charset="0"/>
                        </a:rPr>
                        <a:t>concluded to further study </a:t>
                      </a:r>
                      <a:r>
                        <a:rPr lang="en-GB" sz="1300" dirty="0">
                          <a:effectLst/>
                          <a:highlight>
                            <a:srgbClr val="FFFF00"/>
                          </a:highlight>
                          <a:ea typeface="DengXian" panose="02010600030101010101" pitchFamily="2" charset="-122"/>
                          <a:cs typeface="Times New Roman" panose="02020603050405020304" pitchFamily="18" charset="0"/>
                        </a:rPr>
                        <a:t>Model identification.</a:t>
                      </a:r>
                      <a:endParaRPr lang="en-US" sz="1300" dirty="0"/>
                    </a:p>
                  </a:txBody>
                  <a:tcPr anchor="ctr"/>
                </a:tc>
                <a:extLst>
                  <a:ext uri="{0D108BD9-81ED-4DB2-BD59-A6C34878D82A}">
                    <a16:rowId xmlns:a16="http://schemas.microsoft.com/office/drawing/2014/main" val="1461508607"/>
                  </a:ext>
                </a:extLst>
              </a:tr>
              <a:tr h="370840">
                <a:tc vMerge="1">
                  <a:txBody>
                    <a:bodyPr/>
                    <a:lstStyle/>
                    <a:p>
                      <a:endParaRPr lang="en-US" sz="1400" dirty="0"/>
                    </a:p>
                  </a:txBody>
                  <a:tcPr/>
                </a:tc>
                <a:tc vMerge="1">
                  <a:txBody>
                    <a:bodyPr/>
                    <a:lstStyle/>
                    <a:p>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t>Collection of UE-sided model training data</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t>Partially completed</a:t>
                      </a:r>
                    </a:p>
                  </a:txBody>
                  <a:tcPr anchor="ctr"/>
                </a:tc>
                <a:tc>
                  <a:txBody>
                    <a:bodyPr/>
                    <a:lstStyle/>
                    <a:p>
                      <a:r>
                        <a:rPr lang="en-US" sz="1300" dirty="0"/>
                        <a:t>No consensus on the feasibility of UP solution for Option 2&amp;3; </a:t>
                      </a:r>
                    </a:p>
                    <a:p>
                      <a:r>
                        <a:rPr lang="en-US" sz="1300" dirty="0"/>
                        <a:t>No consensus on the level of MNO controllability and visibility possible via solution 1b).</a:t>
                      </a:r>
                    </a:p>
                  </a:txBody>
                  <a:tcPr anchor="ctr"/>
                </a:tc>
                <a:extLst>
                  <a:ext uri="{0D108BD9-81ED-4DB2-BD59-A6C34878D82A}">
                    <a16:rowId xmlns:a16="http://schemas.microsoft.com/office/drawing/2014/main" val="2185397647"/>
                  </a:ext>
                </a:extLst>
              </a:tr>
              <a:tr h="370840">
                <a:tc vMerge="1">
                  <a:txBody>
                    <a:bodyPr/>
                    <a:lstStyle/>
                    <a:p>
                      <a:endParaRPr lang="en-US" sz="1400" dirty="0"/>
                    </a:p>
                  </a:txBody>
                  <a:tcPr/>
                </a:tc>
                <a:tc vMerge="1">
                  <a:txBody>
                    <a:bodyPr/>
                    <a:lstStyle/>
                    <a:p>
                      <a:endParaRPr dirty="0"/>
                    </a:p>
                  </a:txBody>
                  <a:tcPr/>
                </a:tc>
                <a:tc>
                  <a:txBody>
                    <a:bodyPr/>
                    <a:lstStyle/>
                    <a:p>
                      <a:r>
                        <a:rPr lang="en-US" sz="1300" dirty="0"/>
                        <a:t>Model transfer/delivery </a:t>
                      </a:r>
                    </a:p>
                  </a:txBody>
                  <a:tcPr anchor="ctr"/>
                </a:tc>
                <a:tc>
                  <a:txBody>
                    <a:bodyPr/>
                    <a:lstStyle/>
                    <a:p>
                      <a:r>
                        <a:rPr lang="en-US" sz="1300" dirty="0"/>
                        <a:t>Partially completed</a:t>
                      </a:r>
                    </a:p>
                  </a:txBody>
                  <a:tcPr anchor="ctr"/>
                </a:tc>
                <a:tc>
                  <a:txBody>
                    <a:bodyPr/>
                    <a:lstStyle/>
                    <a:p>
                      <a:r>
                        <a:rPr lang="en-US" sz="1300" dirty="0"/>
                        <a:t>Still 3 options on the table: Case y, z1 and z4; </a:t>
                      </a:r>
                    </a:p>
                    <a:p>
                      <a:r>
                        <a:rPr lang="en-US" sz="1300" dirty="0"/>
                        <a:t>“Known model structure” needs further study.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highlight>
                            <a:srgbClr val="FFFF00"/>
                          </a:highlight>
                        </a:rPr>
                        <a:t>RAN 1 </a:t>
                      </a:r>
                      <a:r>
                        <a:rPr lang="en-GB" sz="1300" dirty="0">
                          <a:effectLst/>
                          <a:highlight>
                            <a:srgbClr val="FFFF00"/>
                          </a:highlight>
                          <a:ea typeface="Batang" panose="02030600000101010101" pitchFamily="18" charset="-127"/>
                          <a:cs typeface="Times New Roman" panose="02020603050405020304" pitchFamily="18" charset="0"/>
                        </a:rPr>
                        <a:t>concluded to further study </a:t>
                      </a:r>
                      <a:r>
                        <a:rPr lang="en-GB" sz="1300" dirty="0">
                          <a:effectLst/>
                          <a:highlight>
                            <a:srgbClr val="FFFF00"/>
                          </a:highlight>
                          <a:ea typeface="DengXian" panose="02010600030101010101" pitchFamily="2" charset="-122"/>
                          <a:cs typeface="Times New Roman" panose="02020603050405020304" pitchFamily="18" charset="0"/>
                        </a:rPr>
                        <a:t>Model transfer/Model delivery</a:t>
                      </a:r>
                      <a:r>
                        <a:rPr lang="en-GB" sz="1300" dirty="0">
                          <a:effectLst/>
                          <a:ea typeface="DengXian" panose="02010600030101010101" pitchFamily="2" charset="-122"/>
                          <a:cs typeface="Times New Roman" panose="02020603050405020304" pitchFamily="18" charset="0"/>
                        </a:rPr>
                        <a:t>.</a:t>
                      </a:r>
                      <a:endParaRPr lang="en-US" sz="1300" dirty="0"/>
                    </a:p>
                  </a:txBody>
                  <a:tcPr anchor="ctr"/>
                </a:tc>
                <a:extLst>
                  <a:ext uri="{0D108BD9-81ED-4DB2-BD59-A6C34878D82A}">
                    <a16:rowId xmlns:a16="http://schemas.microsoft.com/office/drawing/2014/main" val="702831620"/>
                  </a:ext>
                </a:extLst>
              </a:tr>
              <a:tr h="0">
                <a:tc>
                  <a:txBody>
                    <a:bodyPr/>
                    <a:lstStyle/>
                    <a:p>
                      <a:r>
                        <a:rPr lang="en-US" sz="1300" dirty="0"/>
                        <a:t>RAN4</a:t>
                      </a:r>
                    </a:p>
                  </a:txBody>
                  <a:tcPr anchor="ctr"/>
                </a:tc>
                <a:tc>
                  <a:txBody>
                    <a:bodyPr/>
                    <a:lstStyle/>
                    <a:p>
                      <a:r>
                        <a:rPr lang="en-US" sz="1300" dirty="0"/>
                        <a:t>Testing </a:t>
                      </a:r>
                      <a:r>
                        <a:rPr lang="en-US" sz="1300" dirty="0" err="1"/>
                        <a:t>apsects</a:t>
                      </a:r>
                      <a:endParaRPr lang="en-US" sz="13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dirty="0"/>
                        <a:t>Testability and interoperability </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t>Partially completed</a:t>
                      </a:r>
                    </a:p>
                  </a:txBody>
                  <a:tcPr anchor="ctr"/>
                </a:tc>
                <a:tc>
                  <a:txBody>
                    <a:bodyPr/>
                    <a:lstStyle/>
                    <a:p>
                      <a:endParaRPr lang="en-US" sz="1300" dirty="0"/>
                    </a:p>
                  </a:txBody>
                  <a:tcPr anchor="ctr"/>
                </a:tc>
                <a:extLst>
                  <a:ext uri="{0D108BD9-81ED-4DB2-BD59-A6C34878D82A}">
                    <a16:rowId xmlns:a16="http://schemas.microsoft.com/office/drawing/2014/main" val="2073510192"/>
                  </a:ext>
                </a:extLst>
              </a:tr>
            </a:tbl>
          </a:graphicData>
        </a:graphic>
      </p:graphicFrame>
      <p:sp>
        <p:nvSpPr>
          <p:cNvPr id="4" name="Slide Number Placeholder 3">
            <a:extLst>
              <a:ext uri="{FF2B5EF4-FFF2-40B4-BE49-F238E27FC236}">
                <a16:creationId xmlns:a16="http://schemas.microsoft.com/office/drawing/2014/main" id="{AF0A1895-425C-EDF2-338A-CDE0A93787DC}"/>
              </a:ext>
            </a:extLst>
          </p:cNvPr>
          <p:cNvSpPr>
            <a:spLocks noGrp="1"/>
          </p:cNvSpPr>
          <p:nvPr>
            <p:ph type="sldNum" sz="quarter" idx="12"/>
          </p:nvPr>
        </p:nvSpPr>
        <p:spPr/>
        <p:txBody>
          <a:bodyPr/>
          <a:lstStyle/>
          <a:p>
            <a:fld id="{3B917CB5-27BD-4ECA-9D86-80D4B900A204}" type="slidenum">
              <a:rPr lang="en-US" smtClean="0"/>
              <a:t>4</a:t>
            </a:fld>
            <a:endParaRPr lang="en-US" dirty="0"/>
          </a:p>
        </p:txBody>
      </p:sp>
    </p:spTree>
    <p:extLst>
      <p:ext uri="{BB962C8B-B14F-4D97-AF65-F5344CB8AC3E}">
        <p14:creationId xmlns:p14="http://schemas.microsoft.com/office/powerpoint/2010/main" val="323586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FD419-349D-33BB-2667-0413A41A98A4}"/>
              </a:ext>
            </a:extLst>
          </p:cNvPr>
          <p:cNvSpPr>
            <a:spLocks noGrp="1"/>
          </p:cNvSpPr>
          <p:nvPr>
            <p:ph type="title"/>
          </p:nvPr>
        </p:nvSpPr>
        <p:spPr/>
        <p:txBody>
          <a:bodyPr anchor="ctr">
            <a:normAutofit/>
          </a:bodyPr>
          <a:lstStyle/>
          <a:p>
            <a:r>
              <a:rPr lang="en-US" sz="3200" dirty="0">
                <a:solidFill>
                  <a:srgbClr val="C00000"/>
                </a:solidFill>
              </a:rPr>
              <a:t>Key factors to consider for the checkpoint</a:t>
            </a:r>
          </a:p>
        </p:txBody>
      </p:sp>
      <p:sp>
        <p:nvSpPr>
          <p:cNvPr id="3" name="Content Placeholder 2">
            <a:extLst>
              <a:ext uri="{FF2B5EF4-FFF2-40B4-BE49-F238E27FC236}">
                <a16:creationId xmlns:a16="http://schemas.microsoft.com/office/drawing/2014/main" id="{0A772CFF-7320-62CD-F29F-04240F8732B6}"/>
              </a:ext>
            </a:extLst>
          </p:cNvPr>
          <p:cNvSpPr>
            <a:spLocks noGrp="1"/>
          </p:cNvSpPr>
          <p:nvPr>
            <p:ph idx="1"/>
          </p:nvPr>
        </p:nvSpPr>
        <p:spPr>
          <a:xfrm>
            <a:off x="838200" y="1609167"/>
            <a:ext cx="10983686" cy="4883708"/>
          </a:xfrm>
        </p:spPr>
        <p:txBody>
          <a:bodyPr>
            <a:noAutofit/>
          </a:bodyPr>
          <a:lstStyle/>
          <a:p>
            <a:r>
              <a:rPr lang="en-US" sz="1600" dirty="0">
                <a:solidFill>
                  <a:schemeClr val="accent4"/>
                </a:solidFill>
              </a:rPr>
              <a:t>Key factors to consider at solution level</a:t>
            </a:r>
          </a:p>
          <a:p>
            <a:pPr lvl="1">
              <a:buFont typeface="Courier New" panose="02070309020205020404" pitchFamily="49" charset="0"/>
              <a:buChar char="o"/>
            </a:pPr>
            <a:r>
              <a:rPr lang="en-US" sz="1600" dirty="0">
                <a:highlight>
                  <a:srgbClr val="00FFFF"/>
                </a:highlight>
              </a:rPr>
              <a:t>Balance robust performance + air-interface overhead reduction and complexity</a:t>
            </a:r>
          </a:p>
          <a:p>
            <a:pPr lvl="1">
              <a:buFont typeface="Courier New" panose="02070309020205020404" pitchFamily="49" charset="0"/>
              <a:buChar char="o"/>
            </a:pPr>
            <a:r>
              <a:rPr lang="en-US" sz="1600" u="sng" dirty="0">
                <a:highlight>
                  <a:srgbClr val="00FFFF"/>
                </a:highlight>
              </a:rPr>
              <a:t>Minimize inter-vendor collaboration effort</a:t>
            </a:r>
          </a:p>
          <a:p>
            <a:pPr marL="457200" lvl="1" indent="0">
              <a:lnSpc>
                <a:spcPct val="100000"/>
              </a:lnSpc>
              <a:spcBef>
                <a:spcPts val="300"/>
              </a:spcBef>
              <a:buNone/>
            </a:pPr>
            <a:r>
              <a:rPr lang="en-US" sz="1600" dirty="0"/>
              <a:t>Note: </a:t>
            </a:r>
            <a:r>
              <a:rPr lang="en-US" sz="1600" dirty="0">
                <a:solidFill>
                  <a:srgbClr val="C00000"/>
                </a:solidFill>
              </a:rPr>
              <a:t>Considering above, identifying a smaller scope with limited set of options/cases is more important </a:t>
            </a:r>
            <a:r>
              <a:rPr lang="en-US" sz="1600" dirty="0"/>
              <a:t>for 5G Advance than supporting more functions and/or full flexibility. </a:t>
            </a:r>
          </a:p>
          <a:p>
            <a:r>
              <a:rPr lang="en-US" sz="1600" dirty="0">
                <a:solidFill>
                  <a:schemeClr val="accent4"/>
                </a:solidFill>
              </a:rPr>
              <a:t>Readiness for normative work</a:t>
            </a:r>
          </a:p>
          <a:p>
            <a:pPr lvl="1">
              <a:lnSpc>
                <a:spcPct val="100000"/>
              </a:lnSpc>
              <a:spcBef>
                <a:spcPts val="300"/>
              </a:spcBef>
            </a:pPr>
            <a:r>
              <a:rPr lang="en-US" sz="1600" b="1" u="sng" dirty="0"/>
              <a:t>Many identified issues remain to be addressed</a:t>
            </a:r>
            <a:r>
              <a:rPr lang="en-US" sz="1600" dirty="0"/>
              <a:t>.</a:t>
            </a:r>
          </a:p>
          <a:p>
            <a:pPr lvl="1">
              <a:lnSpc>
                <a:spcPct val="100000"/>
              </a:lnSpc>
              <a:spcBef>
                <a:spcPts val="300"/>
              </a:spcBef>
            </a:pPr>
            <a:r>
              <a:rPr lang="en-US" sz="1600" dirty="0"/>
              <a:t>Some of the options identified in WID do not have sufficient results or show significant gain.</a:t>
            </a:r>
          </a:p>
          <a:p>
            <a:pPr lvl="1">
              <a:lnSpc>
                <a:spcPct val="100000"/>
              </a:lnSpc>
              <a:spcBef>
                <a:spcPts val="300"/>
              </a:spcBef>
            </a:pPr>
            <a:r>
              <a:rPr lang="en-US" sz="1600" dirty="0"/>
              <a:t>Supporting the normative work for 2-sided model in the remainder part of Rel-19 would not be feasible.</a:t>
            </a:r>
          </a:p>
          <a:p>
            <a:pPr lvl="2">
              <a:lnSpc>
                <a:spcPct val="100000"/>
              </a:lnSpc>
              <a:spcBef>
                <a:spcPts val="300"/>
              </a:spcBef>
            </a:pPr>
            <a:r>
              <a:rPr lang="en-US" sz="1600" u="sng" dirty="0"/>
              <a:t>RAN1 agenda item 9.1.3.2 for CSI compression and 9.1.3.3 for AI/ML model and data have both concluded that </a:t>
            </a:r>
            <a:r>
              <a:rPr lang="en-GB" sz="1600" u="sng" dirty="0">
                <a:effectLst/>
                <a:highlight>
                  <a:srgbClr val="00FFFF"/>
                </a:highlight>
                <a:ea typeface="Batang" panose="02030600000101010101" pitchFamily="18" charset="-127"/>
                <a:cs typeface="Times New Roman" panose="02020603050405020304" pitchFamily="18" charset="0"/>
              </a:rPr>
              <a:t>extending the study is recommended</a:t>
            </a:r>
            <a:r>
              <a:rPr lang="en-US" sz="1600" dirty="0">
                <a:highlight>
                  <a:srgbClr val="00FFFF"/>
                </a:highlight>
              </a:rPr>
              <a:t>.</a:t>
            </a:r>
          </a:p>
          <a:p>
            <a:r>
              <a:rPr lang="en-US" sz="1600" dirty="0">
                <a:solidFill>
                  <a:schemeClr val="accent4"/>
                </a:solidFill>
              </a:rPr>
              <a:t>Preparing AI/ML framework for longer term</a:t>
            </a:r>
          </a:p>
          <a:p>
            <a:pPr lvl="1">
              <a:lnSpc>
                <a:spcPct val="100000"/>
              </a:lnSpc>
              <a:spcBef>
                <a:spcPts val="300"/>
              </a:spcBef>
            </a:pPr>
            <a:r>
              <a:rPr lang="en-US" sz="1600" dirty="0">
                <a:solidFill>
                  <a:srgbClr val="C00000"/>
                </a:solidFill>
              </a:rPr>
              <a:t>Thorough study on 2-sided model and the associated mechanism(s) to reduce the inter-vendor collaboration effort is beneficial for longer term support of AI/ML use cases in Rel-19 and 6G.    </a:t>
            </a:r>
          </a:p>
          <a:p>
            <a:pPr lvl="1">
              <a:lnSpc>
                <a:spcPct val="100000"/>
              </a:lnSpc>
              <a:spcBef>
                <a:spcPts val="300"/>
              </a:spcBef>
            </a:pPr>
            <a:r>
              <a:rPr lang="en-US" sz="1600" dirty="0">
                <a:solidFill>
                  <a:srgbClr val="C00000"/>
                </a:solidFill>
              </a:rPr>
              <a:t>Extend the study phase to the remainder of Rel-19 </a:t>
            </a:r>
            <a:r>
              <a:rPr lang="en-US" sz="1600" dirty="0"/>
              <a:t>and only focus on the identified down-selected options/cases. </a:t>
            </a:r>
          </a:p>
        </p:txBody>
      </p:sp>
      <p:sp>
        <p:nvSpPr>
          <p:cNvPr id="4" name="Slide Number Placeholder 3">
            <a:extLst>
              <a:ext uri="{FF2B5EF4-FFF2-40B4-BE49-F238E27FC236}">
                <a16:creationId xmlns:a16="http://schemas.microsoft.com/office/drawing/2014/main" id="{E3AF1AE5-FF02-98C6-A7D5-5D63C7C3B225}"/>
              </a:ext>
            </a:extLst>
          </p:cNvPr>
          <p:cNvSpPr>
            <a:spLocks noGrp="1"/>
          </p:cNvSpPr>
          <p:nvPr>
            <p:ph type="sldNum" sz="quarter" idx="12"/>
          </p:nvPr>
        </p:nvSpPr>
        <p:spPr/>
        <p:txBody>
          <a:bodyPr/>
          <a:lstStyle/>
          <a:p>
            <a:fld id="{3B917CB5-27BD-4ECA-9D86-80D4B900A204}" type="slidenum">
              <a:rPr lang="en-US" smtClean="0"/>
              <a:t>5</a:t>
            </a:fld>
            <a:endParaRPr lang="en-US" dirty="0"/>
          </a:p>
        </p:txBody>
      </p:sp>
    </p:spTree>
    <p:extLst>
      <p:ext uri="{BB962C8B-B14F-4D97-AF65-F5344CB8AC3E}">
        <p14:creationId xmlns:p14="http://schemas.microsoft.com/office/powerpoint/2010/main" val="19110423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B3A81-A363-4DE7-AA3E-2D04FE953EBD}"/>
              </a:ext>
            </a:extLst>
          </p:cNvPr>
          <p:cNvSpPr>
            <a:spLocks noGrp="1"/>
          </p:cNvSpPr>
          <p:nvPr>
            <p:ph type="title"/>
          </p:nvPr>
        </p:nvSpPr>
        <p:spPr/>
        <p:txBody>
          <a:bodyPr anchor="ctr">
            <a:normAutofit/>
          </a:bodyPr>
          <a:lstStyle/>
          <a:p>
            <a:r>
              <a:rPr lang="en-US" sz="3200" dirty="0">
                <a:solidFill>
                  <a:srgbClr val="C00000"/>
                </a:solidFill>
              </a:rPr>
              <a:t>Continued work of R19: focused areas</a:t>
            </a:r>
          </a:p>
        </p:txBody>
      </p:sp>
      <p:sp>
        <p:nvSpPr>
          <p:cNvPr id="3" name="Content Placeholder 2">
            <a:extLst>
              <a:ext uri="{FF2B5EF4-FFF2-40B4-BE49-F238E27FC236}">
                <a16:creationId xmlns:a16="http://schemas.microsoft.com/office/drawing/2014/main" id="{5E249F27-47FB-44DB-9AFA-DA83E552F708}"/>
              </a:ext>
            </a:extLst>
          </p:cNvPr>
          <p:cNvSpPr>
            <a:spLocks noGrp="1"/>
          </p:cNvSpPr>
          <p:nvPr>
            <p:ph idx="1"/>
          </p:nvPr>
        </p:nvSpPr>
        <p:spPr>
          <a:xfrm>
            <a:off x="696686" y="1164771"/>
            <a:ext cx="11495314" cy="5321477"/>
          </a:xfrm>
        </p:spPr>
        <p:txBody>
          <a:bodyPr>
            <a:noAutofit/>
          </a:bodyPr>
          <a:lstStyle/>
          <a:p>
            <a:pPr>
              <a:lnSpc>
                <a:spcPct val="100000"/>
              </a:lnSpc>
              <a:spcBef>
                <a:spcPts val="300"/>
              </a:spcBef>
            </a:pPr>
            <a:r>
              <a:rPr lang="en-US" sz="1350" dirty="0">
                <a:solidFill>
                  <a:schemeClr val="accent4"/>
                </a:solidFill>
              </a:rPr>
              <a:t>Extend the study for CSI Compression and AI/ML Model and Data for the remainder duration of Rel-19.</a:t>
            </a:r>
          </a:p>
          <a:p>
            <a:pPr>
              <a:lnSpc>
                <a:spcPct val="100000"/>
              </a:lnSpc>
              <a:spcBef>
                <a:spcPts val="300"/>
              </a:spcBef>
            </a:pPr>
            <a:r>
              <a:rPr lang="en-US" sz="1350" dirty="0">
                <a:solidFill>
                  <a:schemeClr val="accent4"/>
                </a:solidFill>
              </a:rPr>
              <a:t>Among the identified options for </a:t>
            </a:r>
            <a:r>
              <a:rPr lang="en-US" sz="1350" u="sng" dirty="0">
                <a:solidFill>
                  <a:schemeClr val="accent4"/>
                </a:solidFill>
              </a:rPr>
              <a:t>inter-vendor training collaboration</a:t>
            </a:r>
            <a:r>
              <a:rPr lang="en-US" sz="1350" dirty="0">
                <a:solidFill>
                  <a:schemeClr val="accent4"/>
                </a:solidFill>
              </a:rPr>
              <a:t>:</a:t>
            </a:r>
          </a:p>
          <a:p>
            <a:pPr lvl="1">
              <a:lnSpc>
                <a:spcPct val="100000"/>
              </a:lnSpc>
              <a:spcBef>
                <a:spcPts val="300"/>
              </a:spcBef>
              <a:buFont typeface="Courier New" panose="02070309020205020404" pitchFamily="49" charset="0"/>
              <a:buChar char="o"/>
            </a:pPr>
            <a:r>
              <a:rPr lang="en-US" sz="1350" dirty="0"/>
              <a:t>Further study to </a:t>
            </a:r>
            <a:r>
              <a:rPr lang="en-US" sz="1350" u="sng" dirty="0"/>
              <a:t>determine few practical solutions for real deployment scenario.</a:t>
            </a:r>
          </a:p>
          <a:p>
            <a:pPr lvl="1">
              <a:lnSpc>
                <a:spcPct val="100000"/>
              </a:lnSpc>
              <a:spcBef>
                <a:spcPts val="300"/>
              </a:spcBef>
              <a:buFont typeface="Courier New" panose="02070309020205020404" pitchFamily="49" charset="0"/>
              <a:buChar char="o"/>
            </a:pPr>
            <a:r>
              <a:rPr lang="en-US" sz="1350" dirty="0"/>
              <a:t>Focus on balancing device optimization flexibility and collaboration and specification effort/impact needed.</a:t>
            </a:r>
          </a:p>
          <a:p>
            <a:pPr>
              <a:lnSpc>
                <a:spcPct val="100000"/>
              </a:lnSpc>
              <a:spcBef>
                <a:spcPts val="300"/>
              </a:spcBef>
            </a:pPr>
            <a:r>
              <a:rPr lang="en-US" sz="1350" dirty="0">
                <a:solidFill>
                  <a:srgbClr val="00B0F0"/>
                </a:solidFill>
              </a:rPr>
              <a:t>Identify few among focused CSI compression cases (and associated options in each) that can </a:t>
            </a:r>
            <a:r>
              <a:rPr lang="en-US" sz="1350" dirty="0">
                <a:solidFill>
                  <a:srgbClr val="00B0F0"/>
                </a:solidFill>
                <a:highlight>
                  <a:srgbClr val="00FFFF"/>
                </a:highlight>
              </a:rPr>
              <a:t>balance</a:t>
            </a:r>
            <a:r>
              <a:rPr lang="en-GB" sz="1350" u="sng" dirty="0">
                <a:solidFill>
                  <a:srgbClr val="15B0E8"/>
                </a:solidFill>
                <a:effectLst/>
                <a:highlight>
                  <a:srgbClr val="00FFFF"/>
                </a:highlight>
                <a:ea typeface="Malgun Gothic" panose="020B0503020000020004" pitchFamily="34" charset="-127"/>
              </a:rPr>
              <a:t> performance, air-interface overhead and complexity</a:t>
            </a:r>
            <a:r>
              <a:rPr lang="en-GB" sz="1350" u="sng" dirty="0">
                <a:solidFill>
                  <a:srgbClr val="15B0E8"/>
                </a:solidFill>
                <a:highlight>
                  <a:srgbClr val="00FFFF"/>
                </a:highlight>
                <a:ea typeface="Malgun Gothic" panose="020B0503020000020004" pitchFamily="34" charset="-127"/>
              </a:rPr>
              <a:t>.</a:t>
            </a:r>
            <a:endParaRPr lang="en-GB" sz="1350" dirty="0">
              <a:solidFill>
                <a:srgbClr val="15B0E8"/>
              </a:solidFill>
              <a:effectLst/>
              <a:highlight>
                <a:srgbClr val="00FFFF"/>
              </a:highlight>
              <a:ea typeface="Malgun Gothic" panose="020B0503020000020004" pitchFamily="34" charset="-127"/>
            </a:endParaRPr>
          </a:p>
          <a:p>
            <a:pPr lvl="1">
              <a:lnSpc>
                <a:spcPct val="100000"/>
              </a:lnSpc>
              <a:spcBef>
                <a:spcPts val="300"/>
              </a:spcBef>
              <a:buFont typeface="Courier New" panose="02070309020205020404" pitchFamily="49" charset="0"/>
              <a:buChar char="o"/>
            </a:pPr>
            <a:r>
              <a:rPr lang="en-US" sz="1350" dirty="0">
                <a:solidFill>
                  <a:srgbClr val="15B0E8"/>
                </a:solidFill>
                <a:ea typeface="Malgun Gothic" panose="020B0503020000020004" pitchFamily="34" charset="-127"/>
              </a:rPr>
              <a:t>Conduct </a:t>
            </a:r>
            <a:r>
              <a:rPr lang="en-US" sz="1350" u="sng" dirty="0">
                <a:solidFill>
                  <a:srgbClr val="15B0E8"/>
                </a:solidFill>
                <a:ea typeface="Malgun Gothic" panose="020B0503020000020004" pitchFamily="34" charset="-127"/>
              </a:rPr>
              <a:t>thorough evaluation on prioritized options/cases </a:t>
            </a:r>
            <a:r>
              <a:rPr lang="en-US" sz="1350" dirty="0">
                <a:ea typeface="Malgun Gothic" panose="020B0503020000020004" pitchFamily="34" charset="-127"/>
              </a:rPr>
              <a:t>in the following aspects and consider further down-selection:</a:t>
            </a:r>
          </a:p>
          <a:p>
            <a:pPr lvl="2">
              <a:lnSpc>
                <a:spcPct val="100000"/>
              </a:lnSpc>
              <a:spcBef>
                <a:spcPts val="300"/>
              </a:spcBef>
              <a:buFont typeface="Wingdings" panose="05000000000000000000" pitchFamily="2" charset="2"/>
              <a:buChar char="§"/>
            </a:pPr>
            <a:r>
              <a:rPr lang="en-US" sz="1350" dirty="0">
                <a:ea typeface="Malgun Gothic" panose="020B0503020000020004" pitchFamily="34" charset="-127"/>
              </a:rPr>
              <a:t>Model generalization </a:t>
            </a:r>
          </a:p>
          <a:p>
            <a:pPr lvl="2">
              <a:lnSpc>
                <a:spcPct val="100000"/>
              </a:lnSpc>
              <a:spcBef>
                <a:spcPts val="300"/>
              </a:spcBef>
              <a:buFont typeface="Wingdings" panose="05000000000000000000" pitchFamily="2" charset="2"/>
              <a:buChar char="§"/>
            </a:pPr>
            <a:r>
              <a:rPr lang="en-US" sz="1350" dirty="0">
                <a:effectLst/>
                <a:ea typeface="Malgun Gothic" panose="020B0503020000020004" pitchFamily="34" charset="-127"/>
              </a:rPr>
              <a:t>Performance monitoring accuracy of </a:t>
            </a:r>
            <a:r>
              <a:rPr lang="en-US" sz="1350" dirty="0">
                <a:ea typeface="Malgun Gothic" panose="020B0503020000020004" pitchFamily="34" charset="-127"/>
              </a:rPr>
              <a:t>CSI compression</a:t>
            </a:r>
            <a:r>
              <a:rPr lang="en-US" sz="1350" dirty="0">
                <a:effectLst/>
                <a:ea typeface="Malgun Gothic" panose="020B0503020000020004" pitchFamily="34" charset="-127"/>
              </a:rPr>
              <a:t> cases for identified/prioritized inter-vendor training collaboration options.</a:t>
            </a:r>
          </a:p>
          <a:p>
            <a:pPr lvl="1">
              <a:lnSpc>
                <a:spcPct val="100000"/>
              </a:lnSpc>
              <a:spcBef>
                <a:spcPts val="300"/>
              </a:spcBef>
              <a:buFont typeface="Courier New" panose="02070309020205020404" pitchFamily="49" charset="0"/>
              <a:buChar char="o"/>
            </a:pPr>
            <a:r>
              <a:rPr lang="en-US" sz="1350" dirty="0">
                <a:ea typeface="Malgun Gothic" panose="020B0503020000020004" pitchFamily="34" charset="-127"/>
              </a:rPr>
              <a:t>Based on the outcome of study for focused CSI compression case(s) involving CSI prediction, </a:t>
            </a:r>
            <a:r>
              <a:rPr lang="en-US" sz="1350" u="sng" dirty="0">
                <a:ea typeface="Malgun Gothic" panose="020B0503020000020004" pitchFamily="34" charset="-127"/>
              </a:rPr>
              <a:t>RAN1 to determine supporting either joint CSI prediction and CSI compression OR separate CSI prediction and CSI compression </a:t>
            </a:r>
            <a:r>
              <a:rPr lang="en-US" sz="1350" dirty="0">
                <a:ea typeface="Malgun Gothic" panose="020B0503020000020004" pitchFamily="34" charset="-127"/>
              </a:rPr>
              <a:t>for normative work.</a:t>
            </a:r>
          </a:p>
          <a:p>
            <a:pPr>
              <a:lnSpc>
                <a:spcPct val="100000"/>
              </a:lnSpc>
              <a:spcBef>
                <a:spcPts val="300"/>
              </a:spcBef>
            </a:pPr>
            <a:r>
              <a:rPr lang="en-US" sz="1350" dirty="0">
                <a:solidFill>
                  <a:srgbClr val="15B0E8"/>
                </a:solidFill>
                <a:ea typeface="Malgun Gothic" panose="020B0503020000020004" pitchFamily="34" charset="-127"/>
              </a:rPr>
              <a:t>For each prioritized inter-vendor training collaboration option and TSF case:</a:t>
            </a:r>
          </a:p>
          <a:p>
            <a:pPr lvl="1">
              <a:lnSpc>
                <a:spcPct val="100000"/>
              </a:lnSpc>
              <a:spcBef>
                <a:spcPts val="300"/>
              </a:spcBef>
              <a:buFont typeface="Courier New" panose="02070309020205020404" pitchFamily="49" charset="0"/>
              <a:buChar char="o"/>
            </a:pPr>
            <a:r>
              <a:rPr lang="en-US" sz="1350" dirty="0">
                <a:solidFill>
                  <a:srgbClr val="15B0E8"/>
                </a:solidFill>
                <a:ea typeface="Malgun Gothic" panose="020B0503020000020004" pitchFamily="34" charset="-127"/>
              </a:rPr>
              <a:t>Identify potential specification impacts, including</a:t>
            </a:r>
          </a:p>
          <a:p>
            <a:pPr lvl="2">
              <a:lnSpc>
                <a:spcPct val="100000"/>
              </a:lnSpc>
              <a:spcBef>
                <a:spcPts val="300"/>
              </a:spcBef>
              <a:buFont typeface="Wingdings" panose="05000000000000000000" pitchFamily="2" charset="2"/>
              <a:buChar char="§"/>
            </a:pPr>
            <a:r>
              <a:rPr lang="en-US" sz="1350" dirty="0">
                <a:ea typeface="Malgun Gothic" panose="020B0503020000020004" pitchFamily="34" charset="-127"/>
              </a:rPr>
              <a:t>Data collection mechanism(s) for training, inference and accurate monitoring, including cause identification when performance degradation occurs.</a:t>
            </a:r>
          </a:p>
          <a:p>
            <a:pPr lvl="2">
              <a:lnSpc>
                <a:spcPct val="100000"/>
              </a:lnSpc>
              <a:spcBef>
                <a:spcPts val="300"/>
              </a:spcBef>
              <a:buFont typeface="Wingdings" panose="05000000000000000000" pitchFamily="2" charset="2"/>
              <a:buChar char="§"/>
            </a:pPr>
            <a:r>
              <a:rPr lang="en-US" sz="1350" dirty="0">
                <a:ea typeface="Malgun Gothic" panose="020B0503020000020004" pitchFamily="34" charset="-127"/>
              </a:rPr>
              <a:t>Signaling and protocol enhancement(s) if needed and associated procedures.</a:t>
            </a:r>
          </a:p>
          <a:p>
            <a:pPr lvl="2">
              <a:lnSpc>
                <a:spcPct val="100000"/>
              </a:lnSpc>
              <a:spcBef>
                <a:spcPts val="300"/>
              </a:spcBef>
              <a:buFont typeface="Wingdings" panose="05000000000000000000" pitchFamily="2" charset="2"/>
              <a:buChar char="§"/>
            </a:pPr>
            <a:r>
              <a:rPr lang="en-US" sz="1350" dirty="0">
                <a:ea typeface="Malgun Gothic" panose="020B0503020000020004" pitchFamily="34" charset="-127"/>
              </a:rPr>
              <a:t>LCM and incurred enhancements for supporting 2-sided model(s)</a:t>
            </a:r>
          </a:p>
          <a:p>
            <a:pPr marL="228600" marR="0" lvl="0" indent="-228600"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en-US" sz="1350" b="0" i="0" u="none" strike="noStrike" kern="1200" cap="none" spc="0" normalizeH="0" baseline="0" noProof="0" dirty="0">
                <a:ln>
                  <a:noFill/>
                </a:ln>
                <a:solidFill>
                  <a:srgbClr val="15B0E8"/>
                </a:solidFill>
                <a:effectLst/>
                <a:uLnTx/>
                <a:uFillTx/>
                <a:ea typeface="Malgun Gothic" panose="020B0503020000020004" pitchFamily="34" charset="-127"/>
                <a:cs typeface="+mn-cs"/>
              </a:rPr>
              <a:t>For other aspects and RAN2:</a:t>
            </a:r>
            <a:endParaRPr lang="en-US" sz="1350" dirty="0">
              <a:solidFill>
                <a:srgbClr val="15B0E8"/>
              </a:solidFill>
              <a:ea typeface="Malgun Gothic" panose="020B0503020000020004" pitchFamily="34" charset="-127"/>
            </a:endParaRPr>
          </a:p>
          <a:p>
            <a:pPr lvl="1">
              <a:lnSpc>
                <a:spcPct val="100000"/>
              </a:lnSpc>
              <a:spcBef>
                <a:spcPts val="300"/>
              </a:spcBef>
              <a:buFont typeface="Courier New" panose="02070309020205020404" pitchFamily="49" charset="0"/>
              <a:buChar char="o"/>
              <a:defRPr/>
            </a:pPr>
            <a:r>
              <a:rPr lang="en-US" sz="1350" dirty="0">
                <a:solidFill>
                  <a:srgbClr val="00B0F0"/>
                </a:solidFill>
                <a:ea typeface="Malgun Gothic" panose="020B0503020000020004" pitchFamily="34" charset="-127"/>
              </a:rPr>
              <a:t>Decide whether model identification is necessary and its applicable use cases/scenarios</a:t>
            </a:r>
            <a:r>
              <a:rPr lang="en-US" sz="1350" dirty="0">
                <a:ea typeface="Malgun Gothic" panose="020B0503020000020004" pitchFamily="34" charset="-127"/>
              </a:rPr>
              <a:t>, including clarification regarding concepts such as associated ID and the relationship between model ID and associated ID.</a:t>
            </a:r>
          </a:p>
          <a:p>
            <a:pPr lvl="1">
              <a:lnSpc>
                <a:spcPct val="100000"/>
              </a:lnSpc>
              <a:spcBef>
                <a:spcPts val="300"/>
              </a:spcBef>
              <a:buFont typeface="Courier New" panose="02070309020205020404" pitchFamily="49" charset="0"/>
              <a:buChar char="o"/>
              <a:defRPr/>
            </a:pPr>
            <a:r>
              <a:rPr lang="en-US" sz="1350" dirty="0">
                <a:solidFill>
                  <a:srgbClr val="00B0F0"/>
                </a:solidFill>
                <a:ea typeface="Malgun Gothic" panose="020B0503020000020004" pitchFamily="34" charset="-127"/>
              </a:rPr>
              <a:t>Identify/down-select the option for model transfer/delivery</a:t>
            </a:r>
            <a:r>
              <a:rPr lang="en-US" sz="1350" dirty="0">
                <a:ea typeface="Malgun Gothic" panose="020B0503020000020004" pitchFamily="34" charset="-127"/>
              </a:rPr>
              <a:t>, including the definition of known model structure, if Case </a:t>
            </a:r>
            <a:r>
              <a:rPr lang="en-US" sz="1350" i="1" dirty="0">
                <a:ea typeface="Malgun Gothic" panose="020B0503020000020004" pitchFamily="34" charset="-127"/>
              </a:rPr>
              <a:t>4z</a:t>
            </a:r>
            <a:r>
              <a:rPr lang="en-US" sz="1350" dirty="0">
                <a:ea typeface="Malgun Gothic" panose="020B0503020000020004" pitchFamily="34" charset="-127"/>
              </a:rPr>
              <a:t> is selected.</a:t>
            </a:r>
          </a:p>
          <a:p>
            <a:pPr lvl="1">
              <a:lnSpc>
                <a:spcPct val="100000"/>
              </a:lnSpc>
              <a:spcBef>
                <a:spcPts val="300"/>
              </a:spcBef>
              <a:buFont typeface="Courier New" panose="02070309020205020404" pitchFamily="49" charset="0"/>
              <a:buChar char="o"/>
              <a:defRPr/>
            </a:pPr>
            <a:r>
              <a:rPr lang="en-US" sz="1350" dirty="0">
                <a:solidFill>
                  <a:srgbClr val="00B0F0"/>
                </a:solidFill>
                <a:ea typeface="Malgun Gothic" panose="020B0503020000020004" pitchFamily="34" charset="-127"/>
              </a:rPr>
              <a:t>Resolve remaining issues associated with data collection for UE-side model training</a:t>
            </a:r>
            <a:r>
              <a:rPr lang="en-US" sz="1350" dirty="0">
                <a:ea typeface="Malgun Gothic" panose="020B0503020000020004" pitchFamily="34" charset="-127"/>
              </a:rPr>
              <a:t>, such as </a:t>
            </a:r>
            <a:r>
              <a:rPr lang="en-US" sz="1350" dirty="0"/>
              <a:t>feasibility of UP solution for data collection Option 2 &amp; 3, as well as issues related to MNO’s controllability and visibility of collected data for Option 1b).</a:t>
            </a:r>
            <a:endParaRPr lang="en-US" sz="1350" dirty="0">
              <a:ea typeface="Malgun Gothic" panose="020B0503020000020004" pitchFamily="34" charset="-127"/>
            </a:endParaRPr>
          </a:p>
        </p:txBody>
      </p:sp>
      <p:sp>
        <p:nvSpPr>
          <p:cNvPr id="4" name="Slide Number Placeholder 3">
            <a:extLst>
              <a:ext uri="{FF2B5EF4-FFF2-40B4-BE49-F238E27FC236}">
                <a16:creationId xmlns:a16="http://schemas.microsoft.com/office/drawing/2014/main" id="{080CA0B4-30D6-40C7-AEDB-3632FE77B01E}"/>
              </a:ext>
            </a:extLst>
          </p:cNvPr>
          <p:cNvSpPr>
            <a:spLocks noGrp="1"/>
          </p:cNvSpPr>
          <p:nvPr>
            <p:ph type="sldNum" sz="quarter" idx="12"/>
          </p:nvPr>
        </p:nvSpPr>
        <p:spPr/>
        <p:txBody>
          <a:bodyPr/>
          <a:lstStyle/>
          <a:p>
            <a:fld id="{3B917CB5-27BD-4ECA-9D86-80D4B900A204}" type="slidenum">
              <a:rPr lang="en-US" smtClean="0"/>
              <a:t>6</a:t>
            </a:fld>
            <a:endParaRPr lang="en-US"/>
          </a:p>
        </p:txBody>
      </p:sp>
    </p:spTree>
    <p:extLst>
      <p:ext uri="{BB962C8B-B14F-4D97-AF65-F5344CB8AC3E}">
        <p14:creationId xmlns:p14="http://schemas.microsoft.com/office/powerpoint/2010/main" val="31254868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0B38E-3F36-4E28-8B7E-0047C4FF4DFF}"/>
              </a:ext>
            </a:extLst>
          </p:cNvPr>
          <p:cNvSpPr>
            <a:spLocks noGrp="1"/>
          </p:cNvSpPr>
          <p:nvPr>
            <p:ph type="title"/>
          </p:nvPr>
        </p:nvSpPr>
        <p:spPr/>
        <p:txBody>
          <a:bodyPr anchor="ctr">
            <a:normAutofit/>
          </a:bodyPr>
          <a:lstStyle/>
          <a:p>
            <a:r>
              <a:rPr lang="en-US" sz="3200" dirty="0">
                <a:solidFill>
                  <a:srgbClr val="C00000"/>
                </a:solidFill>
              </a:rPr>
              <a:t>Proposal of AI/ML for Air Interface for Release 19</a:t>
            </a:r>
          </a:p>
        </p:txBody>
      </p:sp>
      <p:sp>
        <p:nvSpPr>
          <p:cNvPr id="3" name="Content Placeholder 2">
            <a:extLst>
              <a:ext uri="{FF2B5EF4-FFF2-40B4-BE49-F238E27FC236}">
                <a16:creationId xmlns:a16="http://schemas.microsoft.com/office/drawing/2014/main" id="{9BFEF313-2BD9-4BE7-B239-B6E5D1A97748}"/>
              </a:ext>
            </a:extLst>
          </p:cNvPr>
          <p:cNvSpPr>
            <a:spLocks noGrp="1"/>
          </p:cNvSpPr>
          <p:nvPr>
            <p:ph idx="1"/>
          </p:nvPr>
        </p:nvSpPr>
        <p:spPr>
          <a:xfrm>
            <a:off x="464644" y="1491344"/>
            <a:ext cx="11498756" cy="4848496"/>
          </a:xfrm>
        </p:spPr>
        <p:txBody>
          <a:bodyPr>
            <a:noAutofit/>
          </a:bodyPr>
          <a:lstStyle/>
          <a:p>
            <a:pPr>
              <a:lnSpc>
                <a:spcPct val="100000"/>
              </a:lnSpc>
              <a:spcBef>
                <a:spcPts val="300"/>
              </a:spcBef>
              <a:spcAft>
                <a:spcPts val="300"/>
              </a:spcAft>
            </a:pPr>
            <a:r>
              <a:rPr lang="en-US" sz="1600" dirty="0">
                <a:solidFill>
                  <a:schemeClr val="accent4"/>
                </a:solidFill>
              </a:rPr>
              <a:t>From the study aspects of </a:t>
            </a:r>
            <a:r>
              <a:rPr lang="en-US" sz="1600" dirty="0" err="1">
                <a:solidFill>
                  <a:schemeClr val="accent4"/>
                </a:solidFill>
              </a:rPr>
              <a:t>NR_AIML_Air</a:t>
            </a:r>
            <a:r>
              <a:rPr lang="en-US" sz="1600" dirty="0">
                <a:solidFill>
                  <a:schemeClr val="accent4"/>
                </a:solidFill>
              </a:rPr>
              <a:t>:</a:t>
            </a:r>
          </a:p>
          <a:p>
            <a:pPr marL="457200" lvl="1" indent="-223838">
              <a:lnSpc>
                <a:spcPct val="100000"/>
              </a:lnSpc>
              <a:spcBef>
                <a:spcPts val="300"/>
              </a:spcBef>
              <a:spcAft>
                <a:spcPts val="300"/>
              </a:spcAft>
              <a:buFont typeface="Courier New" panose="02070309020205020404" pitchFamily="49" charset="0"/>
              <a:buChar char="o"/>
            </a:pPr>
            <a:r>
              <a:rPr lang="en-US" sz="1600" dirty="0">
                <a:solidFill>
                  <a:srgbClr val="C00000"/>
                </a:solidFill>
                <a:highlight>
                  <a:srgbClr val="00FFFF"/>
                </a:highlight>
              </a:rPr>
              <a:t>Further extend the study of CSI compression and AI/ML model</a:t>
            </a:r>
            <a:r>
              <a:rPr lang="en-US" sz="1600" dirty="0">
                <a:solidFill>
                  <a:srgbClr val="C00000"/>
                </a:solidFill>
              </a:rPr>
              <a:t>. </a:t>
            </a:r>
          </a:p>
          <a:p>
            <a:pPr marL="457200" lvl="1" indent="-223838">
              <a:lnSpc>
                <a:spcPct val="100000"/>
              </a:lnSpc>
              <a:spcBef>
                <a:spcPts val="300"/>
              </a:spcBef>
              <a:spcAft>
                <a:spcPts val="300"/>
              </a:spcAft>
              <a:buFont typeface="Courier New" panose="02070309020205020404" pitchFamily="49" charset="0"/>
              <a:buChar char="o"/>
            </a:pPr>
            <a:r>
              <a:rPr lang="en-US" sz="1800" b="1" u="sng" dirty="0">
                <a:solidFill>
                  <a:srgbClr val="C00000"/>
                </a:solidFill>
                <a:highlight>
                  <a:srgbClr val="00FFFF"/>
                </a:highlight>
              </a:rPr>
              <a:t>Extend the study to the entire duration of Rel-19</a:t>
            </a:r>
            <a:r>
              <a:rPr lang="en-US" sz="1800" b="1" dirty="0">
                <a:solidFill>
                  <a:srgbClr val="C00000"/>
                </a:solidFill>
                <a:highlight>
                  <a:srgbClr val="00FFFF"/>
                </a:highlight>
              </a:rPr>
              <a:t>.</a:t>
            </a:r>
            <a:r>
              <a:rPr lang="en-US" sz="1600" dirty="0">
                <a:solidFill>
                  <a:srgbClr val="C00000"/>
                </a:solidFill>
                <a:highlight>
                  <a:srgbClr val="00FFFF"/>
                </a:highlight>
              </a:rPr>
              <a:t> </a:t>
            </a:r>
          </a:p>
          <a:p>
            <a:pPr marL="457200" lvl="1">
              <a:lnSpc>
                <a:spcPct val="100000"/>
              </a:lnSpc>
              <a:spcBef>
                <a:spcPts val="300"/>
              </a:spcBef>
              <a:spcAft>
                <a:spcPts val="300"/>
              </a:spcAft>
              <a:buFont typeface="Courier New" panose="02070309020205020404" pitchFamily="49" charset="0"/>
              <a:buChar char="o"/>
            </a:pPr>
            <a:r>
              <a:rPr lang="en-US" sz="1600" dirty="0"/>
              <a:t>For RAN1, consider at least the following in the scope:</a:t>
            </a:r>
          </a:p>
          <a:p>
            <a:pPr marL="914400" lvl="2">
              <a:lnSpc>
                <a:spcPct val="100000"/>
              </a:lnSpc>
              <a:spcBef>
                <a:spcPts val="300"/>
              </a:spcBef>
              <a:spcAft>
                <a:spcPts val="300"/>
              </a:spcAft>
              <a:buFont typeface="Wingdings" panose="05000000000000000000" pitchFamily="2" charset="2"/>
              <a:buChar char="§"/>
            </a:pPr>
            <a:r>
              <a:rPr lang="en-US" sz="1600" u="sng" dirty="0"/>
              <a:t>Prioritize one or few practical solution option(s), i.e., Option 3 and/or 4  </a:t>
            </a:r>
            <a:r>
              <a:rPr lang="en-US" sz="1600" dirty="0"/>
              <a:t>to alleviate inter-vendor training collaboration </a:t>
            </a:r>
            <a:r>
              <a:rPr lang="en-US" sz="1600" u="sng" dirty="0"/>
              <a:t>for real deployment scenario</a:t>
            </a:r>
            <a:r>
              <a:rPr lang="en-US" sz="1600" dirty="0"/>
              <a:t>.</a:t>
            </a:r>
          </a:p>
          <a:p>
            <a:pPr marL="914400" lvl="2">
              <a:lnSpc>
                <a:spcPct val="100000"/>
              </a:lnSpc>
              <a:spcBef>
                <a:spcPts val="300"/>
              </a:spcBef>
              <a:spcAft>
                <a:spcPts val="300"/>
              </a:spcAft>
              <a:buFont typeface="Wingdings" panose="05000000000000000000" pitchFamily="2" charset="2"/>
              <a:buChar char="§"/>
            </a:pPr>
            <a:r>
              <a:rPr lang="en-US" sz="1600" dirty="0">
                <a:ea typeface="Malgun Gothic" panose="020B0503020000020004" pitchFamily="34" charset="-127"/>
              </a:rPr>
              <a:t>Prioritize among identified CSI compression cases to </a:t>
            </a:r>
            <a:r>
              <a:rPr lang="en-US" sz="1600" u="sng" dirty="0">
                <a:highlight>
                  <a:srgbClr val="00FFFF"/>
                </a:highlight>
                <a:ea typeface="Malgun Gothic" panose="020B0503020000020004" pitchFamily="34" charset="-127"/>
              </a:rPr>
              <a:t>balance </a:t>
            </a:r>
            <a:r>
              <a:rPr lang="en-GB" sz="1600" u="sng" dirty="0">
                <a:effectLst/>
                <a:highlight>
                  <a:srgbClr val="00FFFF"/>
                </a:highlight>
                <a:ea typeface="Malgun Gothic" panose="020B0503020000020004" pitchFamily="34" charset="-127"/>
              </a:rPr>
              <a:t>performance, air-interface overhead, complexity and specification </a:t>
            </a:r>
            <a:r>
              <a:rPr lang="en-GB" sz="1600" u="sng" dirty="0">
                <a:highlight>
                  <a:srgbClr val="00FFFF"/>
                </a:highlight>
                <a:ea typeface="Malgun Gothic" panose="020B0503020000020004" pitchFamily="34" charset="-127"/>
              </a:rPr>
              <a:t>effort</a:t>
            </a:r>
            <a:r>
              <a:rPr lang="en-GB" sz="1600" dirty="0">
                <a:highlight>
                  <a:srgbClr val="00FFFF"/>
                </a:highlight>
                <a:ea typeface="Malgun Gothic" panose="020B0503020000020004" pitchFamily="34" charset="-127"/>
              </a:rPr>
              <a:t>.</a:t>
            </a:r>
            <a:endParaRPr lang="en-GB" sz="1600" dirty="0">
              <a:effectLst/>
              <a:highlight>
                <a:srgbClr val="00FFFF"/>
              </a:highlight>
              <a:ea typeface="Malgun Gothic" panose="020B0503020000020004" pitchFamily="34" charset="-127"/>
            </a:endParaRPr>
          </a:p>
          <a:p>
            <a:pPr marL="914400" lvl="2">
              <a:lnSpc>
                <a:spcPct val="100000"/>
              </a:lnSpc>
              <a:spcBef>
                <a:spcPts val="300"/>
              </a:spcBef>
              <a:spcAft>
                <a:spcPts val="300"/>
              </a:spcAft>
              <a:buFont typeface="Wingdings" panose="05000000000000000000" pitchFamily="2" charset="2"/>
              <a:buChar char="§"/>
            </a:pPr>
            <a:r>
              <a:rPr lang="en-US" sz="1600" dirty="0">
                <a:ea typeface="Malgun Gothic" panose="020B0503020000020004" pitchFamily="34" charset="-127"/>
              </a:rPr>
              <a:t>Thorough evaluation on prioritized options/cases, focusing on model generalization and accuracy of performance monitoring, including root cause identification.</a:t>
            </a:r>
          </a:p>
          <a:p>
            <a:pPr marL="914400" lvl="2">
              <a:lnSpc>
                <a:spcPct val="100000"/>
              </a:lnSpc>
              <a:spcBef>
                <a:spcPts val="300"/>
              </a:spcBef>
              <a:spcAft>
                <a:spcPts val="300"/>
              </a:spcAft>
              <a:buFont typeface="Wingdings" panose="05000000000000000000" pitchFamily="2" charset="2"/>
              <a:buChar char="§"/>
            </a:pPr>
            <a:r>
              <a:rPr lang="en-US" sz="1600" dirty="0">
                <a:ea typeface="Malgun Gothic" panose="020B0503020000020004" pitchFamily="34" charset="-127"/>
              </a:rPr>
              <a:t>Identify potential specification impacts for each prioritized inter-vendor training collaboration option and TSF case.</a:t>
            </a:r>
            <a:endParaRPr lang="en-US" sz="1600" dirty="0"/>
          </a:p>
          <a:p>
            <a:pPr marL="457200" lvl="1">
              <a:lnSpc>
                <a:spcPct val="100000"/>
              </a:lnSpc>
              <a:spcBef>
                <a:spcPts val="300"/>
              </a:spcBef>
              <a:spcAft>
                <a:spcPts val="300"/>
              </a:spcAft>
              <a:buFont typeface="Courier New" panose="02070309020205020404" pitchFamily="49" charset="0"/>
              <a:buChar char="o"/>
            </a:pPr>
            <a:r>
              <a:rPr lang="en-US" sz="1600" dirty="0">
                <a:highlight>
                  <a:srgbClr val="00FFFF"/>
                </a:highlight>
              </a:rPr>
              <a:t>For RAN2, consider data collection management, model delivery/transfer, model/functionality Identifications and corresponding LCMs, and UE capability enhancements for dynamic capabilities.</a:t>
            </a:r>
          </a:p>
          <a:p>
            <a:pPr>
              <a:lnSpc>
                <a:spcPct val="100000"/>
              </a:lnSpc>
              <a:spcBef>
                <a:spcPts val="300"/>
              </a:spcBef>
              <a:spcAft>
                <a:spcPts val="300"/>
              </a:spcAft>
            </a:pPr>
            <a:r>
              <a:rPr lang="en-US" sz="1600" dirty="0">
                <a:solidFill>
                  <a:srgbClr val="15B0E8"/>
                </a:solidFill>
              </a:rPr>
              <a:t>Standards impacts considerations</a:t>
            </a:r>
          </a:p>
          <a:p>
            <a:pPr marL="511175" lvl="1" indent="-282575">
              <a:lnSpc>
                <a:spcPct val="100000"/>
              </a:lnSpc>
              <a:spcBef>
                <a:spcPts val="300"/>
              </a:spcBef>
              <a:spcAft>
                <a:spcPts val="300"/>
              </a:spcAft>
            </a:pPr>
            <a:r>
              <a:rPr lang="en-US" sz="1600" dirty="0"/>
              <a:t>Identify potential specification impact for prioritized option(s)/case(s) with essential LCM operations while </a:t>
            </a:r>
            <a:r>
              <a:rPr lang="en-US" sz="1600" u="sng" dirty="0"/>
              <a:t>considering longer-term benefits and support for AI/ML framework</a:t>
            </a:r>
            <a:r>
              <a:rPr lang="en-US" sz="1600" dirty="0"/>
              <a:t>.</a:t>
            </a:r>
          </a:p>
        </p:txBody>
      </p:sp>
      <p:sp>
        <p:nvSpPr>
          <p:cNvPr id="4" name="Slide Number Placeholder 3">
            <a:extLst>
              <a:ext uri="{FF2B5EF4-FFF2-40B4-BE49-F238E27FC236}">
                <a16:creationId xmlns:a16="http://schemas.microsoft.com/office/drawing/2014/main" id="{385AED37-DBD8-4FF9-82B2-D307CFECA074}"/>
              </a:ext>
            </a:extLst>
          </p:cNvPr>
          <p:cNvSpPr>
            <a:spLocks noGrp="1"/>
          </p:cNvSpPr>
          <p:nvPr>
            <p:ph type="sldNum" sz="quarter" idx="12"/>
          </p:nvPr>
        </p:nvSpPr>
        <p:spPr/>
        <p:txBody>
          <a:bodyPr/>
          <a:lstStyle/>
          <a:p>
            <a:fld id="{3B917CB5-27BD-4ECA-9D86-80D4B900A204}" type="slidenum">
              <a:rPr lang="en-US" smtClean="0"/>
              <a:t>7</a:t>
            </a:fld>
            <a:endParaRPr lang="en-US" dirty="0"/>
          </a:p>
        </p:txBody>
      </p:sp>
    </p:spTree>
    <p:extLst>
      <p:ext uri="{BB962C8B-B14F-4D97-AF65-F5344CB8AC3E}">
        <p14:creationId xmlns:p14="http://schemas.microsoft.com/office/powerpoint/2010/main" val="23378963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38C4F-E378-AE23-9C66-B980DFAA4D06}"/>
              </a:ext>
            </a:extLst>
          </p:cNvPr>
          <p:cNvSpPr>
            <a:spLocks noGrp="1"/>
          </p:cNvSpPr>
          <p:nvPr>
            <p:ph type="title"/>
          </p:nvPr>
        </p:nvSpPr>
        <p:spPr/>
        <p:txBody>
          <a:bodyPr/>
          <a:lstStyle/>
          <a:p>
            <a:r>
              <a:rPr lang="en-US" b="0" i="0" u="none" strike="noStrike" dirty="0">
                <a:solidFill>
                  <a:srgbClr val="212121"/>
                </a:solidFill>
                <a:effectLst/>
                <a:latin typeface="Calibri" panose="020F0502020204030204" pitchFamily="34" charset="0"/>
              </a:rPr>
              <a:t>Appendix</a:t>
            </a:r>
            <a:endParaRPr lang="en-US" dirty="0"/>
          </a:p>
        </p:txBody>
      </p:sp>
      <p:sp>
        <p:nvSpPr>
          <p:cNvPr id="4" name="Slide Number Placeholder 3">
            <a:extLst>
              <a:ext uri="{FF2B5EF4-FFF2-40B4-BE49-F238E27FC236}">
                <a16:creationId xmlns:a16="http://schemas.microsoft.com/office/drawing/2014/main" id="{471E4995-99FA-BD55-3EC2-372D8859A010}"/>
              </a:ext>
            </a:extLst>
          </p:cNvPr>
          <p:cNvSpPr>
            <a:spLocks noGrp="1"/>
          </p:cNvSpPr>
          <p:nvPr>
            <p:ph type="sldNum" sz="quarter" idx="12"/>
          </p:nvPr>
        </p:nvSpPr>
        <p:spPr/>
        <p:txBody>
          <a:bodyPr/>
          <a:lstStyle/>
          <a:p>
            <a:fld id="{3B917CB5-27BD-4ECA-9D86-80D4B900A204}" type="slidenum">
              <a:rPr lang="en-US" smtClean="0"/>
              <a:t>8</a:t>
            </a:fld>
            <a:endParaRPr lang="en-US" dirty="0"/>
          </a:p>
        </p:txBody>
      </p:sp>
    </p:spTree>
    <p:extLst>
      <p:ext uri="{BB962C8B-B14F-4D97-AF65-F5344CB8AC3E}">
        <p14:creationId xmlns:p14="http://schemas.microsoft.com/office/powerpoint/2010/main" val="467105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DAD15-0009-BC34-4669-6E185D1070C3}"/>
              </a:ext>
            </a:extLst>
          </p:cNvPr>
          <p:cNvSpPr>
            <a:spLocks noGrp="1"/>
          </p:cNvSpPr>
          <p:nvPr>
            <p:ph type="title"/>
          </p:nvPr>
        </p:nvSpPr>
        <p:spPr/>
        <p:txBody>
          <a:bodyPr>
            <a:normAutofit/>
          </a:bodyPr>
          <a:lstStyle/>
          <a:p>
            <a:r>
              <a:rPr lang="en-US" sz="3200" dirty="0">
                <a:solidFill>
                  <a:srgbClr val="C00000"/>
                </a:solidFill>
                <a:latin typeface="+mn-lt"/>
              </a:rPr>
              <a:t>Major Remaining RAN1 Issues </a:t>
            </a:r>
            <a:r>
              <a:rPr lang="en-US" altLang="zh-CN" sz="3200" dirty="0">
                <a:solidFill>
                  <a:srgbClr val="C00000"/>
                </a:solidFill>
                <a:latin typeface="+mn-lt"/>
                <a:cs typeface="Arial"/>
              </a:rPr>
              <a:t>(as of RAN1 #118)</a:t>
            </a:r>
            <a:br>
              <a:rPr lang="en-US" sz="3200" dirty="0">
                <a:solidFill>
                  <a:srgbClr val="C00000"/>
                </a:solidFill>
                <a:latin typeface="+mn-lt"/>
              </a:rPr>
            </a:br>
            <a:r>
              <a:rPr lang="en-US" sz="3200" dirty="0">
                <a:solidFill>
                  <a:srgbClr val="C00000"/>
                </a:solidFill>
                <a:latin typeface="+mn-lt"/>
              </a:rPr>
              <a:t>on AI/ML model and data</a:t>
            </a:r>
          </a:p>
        </p:txBody>
      </p:sp>
      <p:sp>
        <p:nvSpPr>
          <p:cNvPr id="3" name="Content Placeholder 2">
            <a:extLst>
              <a:ext uri="{FF2B5EF4-FFF2-40B4-BE49-F238E27FC236}">
                <a16:creationId xmlns:a16="http://schemas.microsoft.com/office/drawing/2014/main" id="{D5C80CEA-38FF-9511-6FA2-E2CCD383B9FA}"/>
              </a:ext>
            </a:extLst>
          </p:cNvPr>
          <p:cNvSpPr>
            <a:spLocks noGrp="1"/>
          </p:cNvSpPr>
          <p:nvPr>
            <p:ph idx="1"/>
          </p:nvPr>
        </p:nvSpPr>
        <p:spPr>
          <a:xfrm>
            <a:off x="838200" y="1662455"/>
            <a:ext cx="10515600" cy="4660623"/>
          </a:xfrm>
        </p:spPr>
        <p:txBody>
          <a:bodyPr>
            <a:normAutofit fontScale="92500" lnSpcReduction="10000"/>
          </a:bodyPr>
          <a:lstStyle/>
          <a:p>
            <a:pPr>
              <a:lnSpc>
                <a:spcPct val="110000"/>
              </a:lnSpc>
              <a:spcBef>
                <a:spcPts val="300"/>
              </a:spcBef>
            </a:pPr>
            <a:r>
              <a:rPr lang="en-US" sz="1600" kern="100" dirty="0">
                <a:effectLst/>
                <a:ea typeface="SimSun" panose="02010600030101010101" pitchFamily="2" charset="-122"/>
                <a:cs typeface="Arial" panose="020B0604020202020204" pitchFamily="34" charset="0"/>
              </a:rPr>
              <a:t>General framework to support online training, over-the-air training, and model update. </a:t>
            </a:r>
          </a:p>
          <a:p>
            <a:pPr>
              <a:lnSpc>
                <a:spcPct val="110000"/>
              </a:lnSpc>
              <a:spcBef>
                <a:spcPts val="300"/>
              </a:spcBef>
            </a:pPr>
            <a:r>
              <a:rPr lang="en-US" sz="1600" kern="100" dirty="0">
                <a:effectLst/>
                <a:ea typeface="SimSun" panose="02010600030101010101" pitchFamily="2" charset="-122"/>
                <a:cs typeface="Arial" panose="020B0604020202020204" pitchFamily="34" charset="0"/>
              </a:rPr>
              <a:t>Handling of </a:t>
            </a:r>
            <a:r>
              <a:rPr lang="en-US" sz="1600" kern="100" dirty="0">
                <a:ea typeface="SimSun" panose="02010600030101010101" pitchFamily="2" charset="-122"/>
                <a:cs typeface="Arial" panose="020B0604020202020204" pitchFamily="34" charset="0"/>
              </a:rPr>
              <a:t>NW-side and/or UE-side additional conditions</a:t>
            </a:r>
          </a:p>
          <a:p>
            <a:pPr lvl="1">
              <a:lnSpc>
                <a:spcPct val="110000"/>
              </a:lnSpc>
              <a:spcBef>
                <a:spcPts val="300"/>
              </a:spcBef>
              <a:buFont typeface="Courier New" panose="02070309020205020404" pitchFamily="49" charset="0"/>
              <a:buChar char="o"/>
            </a:pPr>
            <a:r>
              <a:rPr lang="en-US" sz="1600" kern="100" dirty="0">
                <a:effectLst/>
                <a:ea typeface="SimSun" panose="02010600030101010101" pitchFamily="2" charset="-122"/>
                <a:cs typeface="Arial" panose="020B0604020202020204" pitchFamily="34" charset="0"/>
              </a:rPr>
              <a:t>For inference </a:t>
            </a:r>
            <a:r>
              <a:rPr lang="en-US" sz="1600" kern="100" dirty="0">
                <a:ea typeface="SimSun" panose="02010600030101010101" pitchFamily="2" charset="-122"/>
                <a:cs typeface="Arial" panose="020B0604020202020204" pitchFamily="34" charset="0"/>
              </a:rPr>
              <a:t>for UE-side models, </a:t>
            </a:r>
            <a:r>
              <a:rPr lang="en-US" sz="1600" u="sng" kern="100" dirty="0">
                <a:ea typeface="SimSun" panose="02010600030101010101" pitchFamily="2" charset="-122"/>
                <a:cs typeface="Arial" panose="020B0604020202020204" pitchFamily="34" charset="0"/>
              </a:rPr>
              <a:t>m</a:t>
            </a:r>
            <a:r>
              <a:rPr lang="en-US" sz="1600" u="sng" kern="100" dirty="0">
                <a:effectLst/>
                <a:ea typeface="SimSun" panose="02010600030101010101" pitchFamily="2" charset="-122"/>
                <a:cs typeface="Arial" panose="020B0604020202020204" pitchFamily="34" charset="0"/>
              </a:rPr>
              <a:t>any options were proposed by companies </a:t>
            </a:r>
            <a:r>
              <a:rPr lang="en-US" sz="1600" kern="100" dirty="0">
                <a:effectLst/>
                <a:ea typeface="SimSun" panose="02010600030101010101" pitchFamily="2" charset="-122"/>
                <a:cs typeface="Arial" panose="020B0604020202020204" pitchFamily="34" charset="0"/>
              </a:rPr>
              <a:t>to ensure consistency between training and inference regarding </a:t>
            </a:r>
            <a:r>
              <a:rPr lang="en-US" sz="1600" u="sng" kern="100" dirty="0">
                <a:effectLst/>
                <a:ea typeface="SimSun" panose="02010600030101010101" pitchFamily="2" charset="-122"/>
                <a:cs typeface="Arial" panose="020B0604020202020204" pitchFamily="34" charset="0"/>
              </a:rPr>
              <a:t>NW-side additional conditions </a:t>
            </a:r>
            <a:r>
              <a:rPr lang="en-US" sz="1600" kern="100" dirty="0">
                <a:effectLst/>
                <a:ea typeface="SimSun" panose="02010600030101010101" pitchFamily="2" charset="-122"/>
                <a:cs typeface="Arial" panose="020B0604020202020204" pitchFamily="34" charset="0"/>
              </a:rPr>
              <a:t>if identified, however, no consensus reached on </a:t>
            </a:r>
            <a:r>
              <a:rPr lang="en-US" sz="1600" kern="100" dirty="0">
                <a:ea typeface="SimSun" panose="02010600030101010101" pitchFamily="2" charset="-122"/>
                <a:cs typeface="Arial" panose="020B0604020202020204" pitchFamily="34" charset="0"/>
              </a:rPr>
              <a:t>many aspects due to lack of time</a:t>
            </a:r>
            <a:r>
              <a:rPr lang="en-US" sz="1600" kern="100" dirty="0">
                <a:effectLst/>
                <a:ea typeface="SimSun" panose="02010600030101010101" pitchFamily="2" charset="-122"/>
                <a:cs typeface="Arial" panose="020B0604020202020204" pitchFamily="34" charset="0"/>
              </a:rPr>
              <a:t>.</a:t>
            </a:r>
          </a:p>
          <a:p>
            <a:pPr lvl="1">
              <a:lnSpc>
                <a:spcPct val="110000"/>
              </a:lnSpc>
              <a:spcBef>
                <a:spcPts val="300"/>
              </a:spcBef>
              <a:buFont typeface="Courier New" panose="02070309020205020404" pitchFamily="49" charset="0"/>
              <a:buChar char="o"/>
            </a:pPr>
            <a:r>
              <a:rPr lang="en-US" sz="1600" dirty="0"/>
              <a:t>No time to discuss</a:t>
            </a:r>
            <a:r>
              <a:rPr lang="en-US" sz="1600" kern="100" dirty="0">
                <a:effectLst/>
                <a:ea typeface="SimSun" panose="02010600030101010101" pitchFamily="2" charset="-122"/>
                <a:cs typeface="Arial" panose="020B0604020202020204" pitchFamily="34" charset="0"/>
              </a:rPr>
              <a:t> the options regarding UE-side additional conditions to ensure consistency between training and inference.</a:t>
            </a:r>
          </a:p>
          <a:p>
            <a:pPr>
              <a:lnSpc>
                <a:spcPct val="110000"/>
              </a:lnSpc>
              <a:spcBef>
                <a:spcPts val="300"/>
              </a:spcBef>
            </a:pPr>
            <a:r>
              <a:rPr lang="en-US" sz="1600" kern="100" dirty="0">
                <a:ea typeface="SimSun" panose="02010600030101010101" pitchFamily="2" charset="-122"/>
                <a:cs typeface="Arial" panose="020B0604020202020204" pitchFamily="34" charset="0"/>
              </a:rPr>
              <a:t>Further details of over-the-air (i.e., online) model identification and two-sided model pairing</a:t>
            </a:r>
          </a:p>
          <a:p>
            <a:pPr>
              <a:lnSpc>
                <a:spcPct val="110000"/>
              </a:lnSpc>
              <a:spcBef>
                <a:spcPts val="300"/>
              </a:spcBef>
            </a:pPr>
            <a:r>
              <a:rPr lang="en-US" sz="1600" kern="100" dirty="0">
                <a:effectLst/>
                <a:ea typeface="SimSun" panose="02010600030101010101" pitchFamily="2" charset="-122"/>
                <a:cs typeface="Arial" panose="020B0604020202020204" pitchFamily="34" charset="0"/>
              </a:rPr>
              <a:t>For </a:t>
            </a:r>
            <a:r>
              <a:rPr lang="en-US" sz="1600" u="sng" kern="100" dirty="0">
                <a:effectLst/>
                <a:ea typeface="SimSun" panose="02010600030101010101" pitchFamily="2" charset="-122"/>
                <a:cs typeface="Arial" panose="020B0604020202020204" pitchFamily="34" charset="0"/>
              </a:rPr>
              <a:t>model identification of UE-side or UE-part of two-sided models</a:t>
            </a:r>
            <a:r>
              <a:rPr lang="en-US" sz="1600" kern="100" dirty="0">
                <a:effectLst/>
                <a:ea typeface="SimSun" panose="02010600030101010101" pitchFamily="2" charset="-122"/>
                <a:cs typeface="Arial" panose="020B0604020202020204" pitchFamily="34" charset="0"/>
              </a:rPr>
              <a:t>, example use cases of online identification (Type B1 and Type B2) and offline identification (Type A</a:t>
            </a:r>
            <a:r>
              <a:rPr lang="en-US" sz="1600" u="sng" kern="100" dirty="0">
                <a:effectLst/>
                <a:ea typeface="SimSun" panose="02010600030101010101" pitchFamily="2" charset="-122"/>
                <a:cs typeface="Arial" panose="020B0604020202020204" pitchFamily="34" charset="0"/>
              </a:rPr>
              <a:t>), limited examples were discussed/agreed due to lack of time</a:t>
            </a:r>
            <a:r>
              <a:rPr lang="en-US" sz="1600" kern="100" dirty="0">
                <a:effectLst/>
                <a:ea typeface="SimSun" panose="02010600030101010101" pitchFamily="2" charset="-122"/>
                <a:cs typeface="Arial" panose="020B0604020202020204" pitchFamily="34" charset="0"/>
              </a:rPr>
              <a:t>.</a:t>
            </a:r>
            <a:r>
              <a:rPr lang="en-GB" sz="1600" kern="100" dirty="0">
                <a:effectLst/>
                <a:ea typeface="SimSun" panose="02010600030101010101" pitchFamily="2" charset="-122"/>
                <a:cs typeface="Arial" panose="020B0604020202020204" pitchFamily="34" charset="0"/>
              </a:rPr>
              <a:t> </a:t>
            </a:r>
            <a:endParaRPr lang="en-US" sz="1600" kern="100" dirty="0">
              <a:effectLst/>
              <a:ea typeface="SimSun" panose="02010600030101010101" pitchFamily="2" charset="-122"/>
              <a:cs typeface="Arial" panose="020B0604020202020204" pitchFamily="34" charset="0"/>
            </a:endParaRPr>
          </a:p>
          <a:p>
            <a:pPr>
              <a:lnSpc>
                <a:spcPct val="110000"/>
              </a:lnSpc>
              <a:spcBef>
                <a:spcPts val="300"/>
              </a:spcBef>
            </a:pPr>
            <a:r>
              <a:rPr lang="en-US" sz="1600" kern="100" dirty="0">
                <a:ea typeface="SimSun" panose="02010600030101010101" pitchFamily="2" charset="-122"/>
                <a:cs typeface="Arial" panose="020B0604020202020204" pitchFamily="34" charset="0"/>
              </a:rPr>
              <a:t>Functionality and Model-ID based LCMs: </a:t>
            </a:r>
          </a:p>
          <a:p>
            <a:pPr lvl="1">
              <a:lnSpc>
                <a:spcPct val="110000"/>
              </a:lnSpc>
              <a:spcBef>
                <a:spcPts val="300"/>
              </a:spcBef>
              <a:buFont typeface="Courier New" panose="02070309020205020404" pitchFamily="49" charset="0"/>
              <a:buChar char="o"/>
            </a:pPr>
            <a:r>
              <a:rPr lang="en-US" sz="1600" kern="100" dirty="0">
                <a:ea typeface="SimSun" panose="02010600030101010101" pitchFamily="2" charset="-122"/>
                <a:cs typeface="Arial" panose="020B0604020202020204" pitchFamily="34" charset="0"/>
              </a:rPr>
              <a:t>Unified approach/procedure or not</a:t>
            </a:r>
          </a:p>
          <a:p>
            <a:pPr lvl="1">
              <a:lnSpc>
                <a:spcPct val="110000"/>
              </a:lnSpc>
              <a:spcBef>
                <a:spcPts val="300"/>
              </a:spcBef>
              <a:buFont typeface="Courier New" panose="02070309020205020404" pitchFamily="49" charset="0"/>
              <a:buChar char="o"/>
            </a:pPr>
            <a:r>
              <a:rPr lang="en-US" sz="1600" kern="100" dirty="0">
                <a:ea typeface="SimSun" panose="02010600030101010101" pitchFamily="2" charset="-122"/>
                <a:cs typeface="Arial" panose="020B0604020202020204" pitchFamily="34" charset="0"/>
              </a:rPr>
              <a:t>The applicability and necessity of Model-ID based LCM</a:t>
            </a:r>
          </a:p>
          <a:p>
            <a:pPr lvl="2">
              <a:lnSpc>
                <a:spcPct val="110000"/>
              </a:lnSpc>
              <a:spcBef>
                <a:spcPts val="300"/>
              </a:spcBef>
              <a:buFont typeface="Courier New" panose="02070309020205020404" pitchFamily="49" charset="0"/>
              <a:buChar char="o"/>
            </a:pPr>
            <a:r>
              <a:rPr lang="en-US" sz="1600" kern="100" dirty="0">
                <a:ea typeface="SimSun" panose="02010600030101010101" pitchFamily="2" charset="-122"/>
                <a:cs typeface="Arial" panose="020B0604020202020204" pitchFamily="34" charset="0"/>
              </a:rPr>
              <a:t>Based on functionality-based LCM or independent?</a:t>
            </a:r>
          </a:p>
          <a:p>
            <a:pPr>
              <a:lnSpc>
                <a:spcPct val="110000"/>
              </a:lnSpc>
              <a:spcBef>
                <a:spcPts val="300"/>
              </a:spcBef>
            </a:pPr>
            <a:r>
              <a:rPr lang="en-US" sz="1600" kern="100" dirty="0">
                <a:ea typeface="SimSun" panose="02010600030101010101" pitchFamily="2" charset="-122"/>
                <a:cs typeface="Arial" panose="020B0604020202020204" pitchFamily="34" charset="0"/>
              </a:rPr>
              <a:t>Model transfer/delivery: some pros and cons were discussed but </a:t>
            </a:r>
            <a:r>
              <a:rPr lang="en-US" sz="1600" u="sng" kern="100" dirty="0">
                <a:ea typeface="SimSun" panose="02010600030101010101" pitchFamily="2" charset="-122"/>
                <a:cs typeface="Arial" panose="020B0604020202020204" pitchFamily="34" charset="0"/>
              </a:rPr>
              <a:t>further study/discussion is needed </a:t>
            </a:r>
            <a:r>
              <a:rPr lang="en-US" sz="1600" kern="100" dirty="0">
                <a:ea typeface="SimSun" panose="02010600030101010101" pitchFamily="2" charset="-122"/>
                <a:cs typeface="Arial" panose="020B0604020202020204" pitchFamily="34" charset="0"/>
              </a:rPr>
              <a:t>for the </a:t>
            </a:r>
            <a:r>
              <a:rPr lang="en-US" sz="1600" u="sng" kern="100" dirty="0">
                <a:ea typeface="SimSun" panose="02010600030101010101" pitchFamily="2" charset="-122"/>
                <a:cs typeface="Arial" panose="020B0604020202020204" pitchFamily="34" charset="0"/>
              </a:rPr>
              <a:t>necessity and its applicability </a:t>
            </a:r>
            <a:r>
              <a:rPr lang="en-US" sz="1600" kern="100" dirty="0">
                <a:ea typeface="SimSun" panose="02010600030101010101" pitchFamily="2" charset="-122"/>
                <a:cs typeface="Arial" panose="020B0604020202020204" pitchFamily="34" charset="0"/>
              </a:rPr>
              <a:t>to the studied sub use cases.</a:t>
            </a:r>
          </a:p>
          <a:p>
            <a:pPr>
              <a:lnSpc>
                <a:spcPct val="110000"/>
              </a:lnSpc>
              <a:spcBef>
                <a:spcPts val="300"/>
              </a:spcBef>
            </a:pPr>
            <a:r>
              <a:rPr lang="en-US" sz="1600" dirty="0"/>
              <a:t>Performance monitoring of inactive model(s) and the </a:t>
            </a:r>
            <a:r>
              <a:rPr lang="en-US" sz="1600" u="sng" dirty="0"/>
              <a:t>associated complexity</a:t>
            </a:r>
            <a:r>
              <a:rPr lang="en-US" sz="1600" dirty="0"/>
              <a:t>.</a:t>
            </a:r>
          </a:p>
        </p:txBody>
      </p:sp>
      <p:sp>
        <p:nvSpPr>
          <p:cNvPr id="4" name="Slide Number Placeholder 3">
            <a:extLst>
              <a:ext uri="{FF2B5EF4-FFF2-40B4-BE49-F238E27FC236}">
                <a16:creationId xmlns:a16="http://schemas.microsoft.com/office/drawing/2014/main" id="{478465AF-204F-6DAA-8664-3A6EE7CBA5F7}"/>
              </a:ext>
            </a:extLst>
          </p:cNvPr>
          <p:cNvSpPr>
            <a:spLocks noGrp="1"/>
          </p:cNvSpPr>
          <p:nvPr>
            <p:ph type="sldNum" sz="quarter" idx="12"/>
          </p:nvPr>
        </p:nvSpPr>
        <p:spPr/>
        <p:txBody>
          <a:bodyPr/>
          <a:lstStyle/>
          <a:p>
            <a:fld id="{3B917CB5-27BD-4ECA-9D86-80D4B900A204}" type="slidenum">
              <a:rPr lang="en-US" smtClean="0"/>
              <a:t>9</a:t>
            </a:fld>
            <a:endParaRPr lang="en-US" dirty="0"/>
          </a:p>
        </p:txBody>
      </p:sp>
      <p:sp>
        <p:nvSpPr>
          <p:cNvPr id="5" name="Rectangle 4">
            <a:extLst>
              <a:ext uri="{FF2B5EF4-FFF2-40B4-BE49-F238E27FC236}">
                <a16:creationId xmlns:a16="http://schemas.microsoft.com/office/drawing/2014/main" id="{60084225-916A-0E8C-64B3-95A9A06EACD4}"/>
              </a:ext>
            </a:extLst>
          </p:cNvPr>
          <p:cNvSpPr/>
          <p:nvPr/>
        </p:nvSpPr>
        <p:spPr>
          <a:xfrm>
            <a:off x="1502229" y="2967335"/>
            <a:ext cx="8349342" cy="1569660"/>
          </a:xfrm>
          <a:prstGeom prst="rect">
            <a:avLst/>
          </a:prstGeom>
          <a:noFill/>
        </p:spPr>
        <p:txBody>
          <a:bodyPr wrap="square" lIns="91440" tIns="45720" rIns="91440" bIns="45720">
            <a:spAutoFit/>
          </a:bodyPr>
          <a:lstStyle/>
          <a:p>
            <a:pPr algn="ctr"/>
            <a:r>
              <a:rPr lang="en-US" sz="4800" dirty="0">
                <a:ln w="0"/>
                <a:solidFill>
                  <a:schemeClr val="accent1"/>
                </a:solidFill>
                <a:effectLst>
                  <a:outerShdw blurRad="38100" dist="25400" dir="5400000" algn="ctr" rotWithShape="0">
                    <a:srgbClr val="6E747A">
                      <a:alpha val="43000"/>
                    </a:srgbClr>
                  </a:outerShdw>
                </a:effectLst>
              </a:rPr>
              <a:t>To be updated based on SR from Rapporteur</a:t>
            </a:r>
            <a:endParaRPr lang="en-US" sz="4800" b="0"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145586571"/>
      </p:ext>
    </p:extLst>
  </p:cSld>
  <p:clrMapOvr>
    <a:masterClrMapping/>
  </p:clrMapOvr>
</p:sld>
</file>

<file path=ppt/theme/theme1.xml><?xml version="1.0" encoding="utf-8"?>
<a:theme xmlns:a="http://schemas.openxmlformats.org/drawingml/2006/main" name="Light Subtle">
  <a:themeElements>
    <a:clrScheme name="BCW">
      <a:dk1>
        <a:sysClr val="windowText" lastClr="000000"/>
      </a:dk1>
      <a:lt1>
        <a:sysClr val="window" lastClr="FFFFFF"/>
      </a:lt1>
      <a:dk2>
        <a:srgbClr val="282828"/>
      </a:dk2>
      <a:lt2>
        <a:srgbClr val="E7E6E6"/>
      </a:lt2>
      <a:accent1>
        <a:srgbClr val="F66F6A"/>
      </a:accent1>
      <a:accent2>
        <a:srgbClr val="F7A655"/>
      </a:accent2>
      <a:accent3>
        <a:srgbClr val="FFDF4F"/>
      </a:accent3>
      <a:accent4>
        <a:srgbClr val="15B0E8"/>
      </a:accent4>
      <a:accent5>
        <a:srgbClr val="59C8D5"/>
      </a:accent5>
      <a:accent6>
        <a:srgbClr val="84D0A2"/>
      </a:accent6>
      <a:hlink>
        <a:srgbClr val="15B0E8"/>
      </a:hlink>
      <a:folHlink>
        <a:srgbClr val="59C8D5"/>
      </a:folHlink>
    </a:clrScheme>
    <a:fontScheme name="Huawei BCW">
      <a:majorFont>
        <a:latin typeface="Arial"/>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078D84E2-D460-4AB6-8B43-40114194EF81}" vid="{6B2F28CB-027F-4546-8493-09FD28C78C89}"/>
    </a:ext>
  </a:extLst>
</a:theme>
</file>

<file path=ppt/theme/theme2.xml><?xml version="1.0" encoding="utf-8"?>
<a:theme xmlns:a="http://schemas.openxmlformats.org/drawingml/2006/main" name="1_Light Subtle">
  <a:themeElements>
    <a:clrScheme name="BCW">
      <a:dk1>
        <a:sysClr val="windowText" lastClr="000000"/>
      </a:dk1>
      <a:lt1>
        <a:sysClr val="window" lastClr="FFFFFF"/>
      </a:lt1>
      <a:dk2>
        <a:srgbClr val="282828"/>
      </a:dk2>
      <a:lt2>
        <a:srgbClr val="E7E6E6"/>
      </a:lt2>
      <a:accent1>
        <a:srgbClr val="F66F6A"/>
      </a:accent1>
      <a:accent2>
        <a:srgbClr val="F7A655"/>
      </a:accent2>
      <a:accent3>
        <a:srgbClr val="FFDF4F"/>
      </a:accent3>
      <a:accent4>
        <a:srgbClr val="15B0E8"/>
      </a:accent4>
      <a:accent5>
        <a:srgbClr val="59C8D5"/>
      </a:accent5>
      <a:accent6>
        <a:srgbClr val="84D0A2"/>
      </a:accent6>
      <a:hlink>
        <a:srgbClr val="15B0E8"/>
      </a:hlink>
      <a:folHlink>
        <a:srgbClr val="59C8D5"/>
      </a:folHlink>
    </a:clrScheme>
    <a:fontScheme name="Huawei BCW">
      <a:majorFont>
        <a:latin typeface="Arial"/>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078D84E2-D460-4AB6-8B43-40114194EF81}" vid="{A26BDF53-5369-4BA9-865F-953149C6A2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D5025611D9E3F44B03A61BEF9BD9BCC" ma:contentTypeVersion="2" ma:contentTypeDescription="Create a new document." ma:contentTypeScope="" ma:versionID="37aa938b4a077935162efb46826a2877">
  <xsd:schema xmlns:xsd="http://www.w3.org/2001/XMLSchema" xmlns:xs="http://www.w3.org/2001/XMLSchema" xmlns:p="http://schemas.microsoft.com/office/2006/metadata/properties" targetNamespace="http://schemas.microsoft.com/office/2006/metadata/properties" ma:root="true" ma:fieldsID="04ea406deab3b3fd3b4cd009fdbc55a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8"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ED241D-3C30-447B-A261-613AF9E5C6AE}">
  <ds:schemaRefs>
    <ds:schemaRef ds:uri="http://schemas.microsoft.com/sharepoint/v3/contenttype/forms"/>
  </ds:schemaRefs>
</ds:datastoreItem>
</file>

<file path=customXml/itemProps2.xml><?xml version="1.0" encoding="utf-8"?>
<ds:datastoreItem xmlns:ds="http://schemas.openxmlformats.org/officeDocument/2006/customXml" ds:itemID="{824F0CCB-5FE2-45AA-8634-01E977EA2DDA}">
  <ds:schemaRefs>
    <ds:schemaRef ds:uri="http://schemas.microsoft.com/office/2006/metadata/properties"/>
    <ds:schemaRef ds:uri="http://purl.org/dc/dcmitype/"/>
    <ds:schemaRef ds:uri="http://purl.org/dc/elements/1.1/"/>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1816CFD-53BF-4B58-A612-3EF8A5E83C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FW_R18_Workshop_Aug2021_v1</Template>
  <TotalTime>107128</TotalTime>
  <Words>6167</Words>
  <Application>Microsoft Office PowerPoint</Application>
  <PresentationFormat>Widescreen</PresentationFormat>
  <Paragraphs>493</Paragraphs>
  <Slides>26</Slides>
  <Notes>1</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26</vt:i4>
      </vt:variant>
    </vt:vector>
  </HeadingPairs>
  <TitlesOfParts>
    <vt:vector size="41" baseType="lpstr">
      <vt:lpstr>Batang</vt:lpstr>
      <vt:lpstr>DengXian</vt:lpstr>
      <vt:lpstr>Malgun Gothic</vt:lpstr>
      <vt:lpstr>MS Mincho</vt:lpstr>
      <vt:lpstr>SimSun</vt:lpstr>
      <vt:lpstr>.AppleSystemUIFont</vt:lpstr>
      <vt:lpstr>Arial</vt:lpstr>
      <vt:lpstr>Calibri</vt:lpstr>
      <vt:lpstr>Courier New</vt:lpstr>
      <vt:lpstr>Symbol</vt:lpstr>
      <vt:lpstr>Times</vt:lpstr>
      <vt:lpstr>Times New Roman</vt:lpstr>
      <vt:lpstr>Wingdings</vt:lpstr>
      <vt:lpstr>Light Subtle</vt:lpstr>
      <vt:lpstr>1_Light Subtle</vt:lpstr>
      <vt:lpstr>R19 AI/ML for NR air interface study objective checkpoint discussion</vt:lpstr>
      <vt:lpstr>PowerPoint Presentation</vt:lpstr>
      <vt:lpstr>NR_AIML_Air Study objectives for September Checkpoint</vt:lpstr>
      <vt:lpstr>NR_AIML_Air Study Objectives for September Checkpoint and Status</vt:lpstr>
      <vt:lpstr>Key factors to consider for the checkpoint</vt:lpstr>
      <vt:lpstr>Continued work of R19: focused areas</vt:lpstr>
      <vt:lpstr>Proposal of AI/ML for Air Interface for Release 19</vt:lpstr>
      <vt:lpstr>Appendix</vt:lpstr>
      <vt:lpstr>Major Remaining RAN1 Issues (as of RAN1 #118) on AI/ML model and data</vt:lpstr>
      <vt:lpstr>Major Remaining RAN2 Issues (as of RAN2 #125)</vt:lpstr>
      <vt:lpstr>Major Remaining RAN4 Issues (as of RAN4 #112)</vt:lpstr>
      <vt:lpstr>Summary of Observations for RAN1 progress (1/4)</vt:lpstr>
      <vt:lpstr>Summary of Observations for RAN1 progress (2/4)</vt:lpstr>
      <vt:lpstr>Summary of Observations for RAN1 progress (3/4)</vt:lpstr>
      <vt:lpstr>Summary of Observations for RAN1 progress (4/4)</vt:lpstr>
      <vt:lpstr>Summary of Observations for RAN1 progress (4/4)</vt:lpstr>
      <vt:lpstr>Summary of Observations for RAN2 progress</vt:lpstr>
      <vt:lpstr>Related Agreements for Other Aspects of AI/ML Model and Data: RAN1#118</vt:lpstr>
      <vt:lpstr>Related Agreements for CSI Compression: RAN1#118</vt:lpstr>
      <vt:lpstr>Related Agreements for CSI Compression: RAN1#118</vt:lpstr>
      <vt:lpstr>Related Agreements for CSI Compression: RAN1#116</vt:lpstr>
      <vt:lpstr>Related Agreements for CSI Compression: RAN1#116</vt:lpstr>
      <vt:lpstr>Related Agreements for CSI Compression: RAN1#116</vt:lpstr>
      <vt:lpstr>Table 7.2.1.3.2-1. Analysis of different data collection options for UE-side model training.</vt:lpstr>
      <vt:lpstr>References</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Report for September 2020</dc:title>
  <dc:creator>Weimin Xiao</dc:creator>
  <cp:keywords>ST Meeting</cp:keywords>
  <cp:lastModifiedBy>Baoling Sheen</cp:lastModifiedBy>
  <cp:revision>995</cp:revision>
  <dcterms:created xsi:type="dcterms:W3CDTF">2021-08-13T18:15:35Z</dcterms:created>
  <dcterms:modified xsi:type="dcterms:W3CDTF">2024-08-28T17:25:32Z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0x010100ED5025611D9E3F44B03A61BEF9BD9BCC</vt:lpwstr>
  </property>
  <property fmtid="{D5CDD505-2E9C-101B-9397-08002B2CF9AE}" pid="3" name="_2015_ms_pID_725343">
    <vt:lpwstr>(3)Pd0V59X6y5Mr/jRNamfQDK4MGilCGrTjjwmTmes3tl6r+JLD3W39bdPWXMvfmg6sgrWWgiYU
AhbdDYYUeGQEfwgiYi9UVeGEbCnFL2FZL1Yw1YsPwNAAxbwdjkk0GUY2AvfifUb1DNVnb4TD
2zJc1KuPNnVmEsd7Pj7omP4uQo2nSPSmuJJoVMRpKjKfLnmgFcTC+YdxBPUmQVblgA+VL44s
h2isEUv+iFMyyDqIjP</vt:lpwstr>
  </property>
  <property fmtid="{D5CDD505-2E9C-101B-9397-08002B2CF9AE}" pid="4" name="_2015_ms_pID_7253431">
    <vt:lpwstr>BJjxB0B/sE577zyTlCupQh79HN9ZyQH+QQ5WXmvMIS97/jTbEYjOS2
txqJCzSYIVlssNkHVayD39/aUmX6SXbDTGrwAIoIuDtJi5idB2/2YKmRvQAVsUeaoUkRE2W/
tu4Oo7uaLjHbhYL1UWeeZqXuP8fteB/bdGhOyuNsPko/NBGw3n3tHG2xZS2mKzLsm+PgbE0g
JgT/Qelud/eMt9jcZyF5T65YeV3ZmMde/DP+</vt:lpwstr>
  </property>
  <property fmtid="{D5CDD505-2E9C-101B-9397-08002B2CF9AE}" pid="5" name="_2015_ms_pID_7253432">
    <vt:lpwstr>Nw==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1585694585</vt:lpwstr>
  </property>
</Properties>
</file>