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4"/>
  </p:notesMasterIdLst>
  <p:handoutMasterIdLst>
    <p:handoutMasterId r:id="rId25"/>
  </p:handoutMasterIdLst>
  <p:sldIdLst>
    <p:sldId id="934" r:id="rId5"/>
    <p:sldId id="928" r:id="rId6"/>
    <p:sldId id="1058" r:id="rId7"/>
    <p:sldId id="1130" r:id="rId8"/>
    <p:sldId id="1139" r:id="rId9"/>
    <p:sldId id="979" r:id="rId10"/>
    <p:sldId id="1114" r:id="rId11"/>
    <p:sldId id="1140" r:id="rId12"/>
    <p:sldId id="1134" r:id="rId13"/>
    <p:sldId id="1136" r:id="rId14"/>
    <p:sldId id="1122" r:id="rId15"/>
    <p:sldId id="1141" r:id="rId16"/>
    <p:sldId id="1142" r:id="rId17"/>
    <p:sldId id="1143" r:id="rId18"/>
    <p:sldId id="1112" r:id="rId19"/>
    <p:sldId id="1030" r:id="rId20"/>
    <p:sldId id="985" r:id="rId21"/>
    <p:sldId id="1144" r:id="rId22"/>
    <p:sldId id="1145" r:id="rId2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zeng Dai" initials="XzD" lastIdx="13" clrIdx="0">
    <p:extLst>
      <p:ext uri="{19B8F6BF-5375-455C-9EA6-DF929625EA0E}">
        <p15:presenceInfo xmlns:p15="http://schemas.microsoft.com/office/powerpoint/2012/main" userId="Xizeng Dai" providerId="None"/>
      </p:ext>
    </p:extLst>
  </p:cmAuthor>
  <p:cmAuthor id="2" name="Andrey Chervyakov" initials="CA" lastIdx="13" clrIdx="1">
    <p:extLst>
      <p:ext uri="{19B8F6BF-5375-455C-9EA6-DF929625EA0E}">
        <p15:presenceInfo xmlns:p15="http://schemas.microsoft.com/office/powerpoint/2012/main" userId="Andrey Chervyakov" providerId="None"/>
      </p:ext>
    </p:extLst>
  </p:cmAuthor>
  <p:cmAuthor id="3" name="Haijie Qiu_Samsung" initials="1" lastIdx="1" clrIdx="2">
    <p:extLst>
      <p:ext uri="{19B8F6BF-5375-455C-9EA6-DF929625EA0E}">
        <p15:presenceInfo xmlns:p15="http://schemas.microsoft.com/office/powerpoint/2012/main" userId="Haijie Qiu_Samsu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66"/>
    <a:srgbClr val="9BBB59"/>
    <a:srgbClr val="EFF3EA"/>
    <a:srgbClr val="FFFFFF"/>
    <a:srgbClr val="BEC6B4"/>
    <a:srgbClr val="D0D8E8"/>
    <a:srgbClr val="DEE7D1"/>
    <a:srgbClr val="E9EDF4"/>
    <a:srgbClr val="00CC99"/>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53FD9F-09BD-4327-A32A-3B6B3E5A5CD5}" v="20" dt="2021-12-01T08:34:12.9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755" autoAdjust="0"/>
    <p:restoredTop sz="96091" autoAdjust="0"/>
  </p:normalViewPr>
  <p:slideViewPr>
    <p:cSldViewPr snapToGrid="0">
      <p:cViewPr varScale="1">
        <p:scale>
          <a:sx n="99" d="100"/>
          <a:sy n="99" d="100"/>
        </p:scale>
        <p:origin x="51" y="17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8653FD9F-09BD-4327-A32A-3B6B3E5A5CD5}"/>
    <pc:docChg chg="undo custSel modSld">
      <pc:chgData name="Chervyakov, Andrey" userId="dbdfc4e7-c505-4785-a117-c03dfe609c52" providerId="ADAL" clId="{8653FD9F-09BD-4327-A32A-3B6B3E5A5CD5}" dt="2021-12-01T08:34:12.922" v="593"/>
      <pc:docMkLst>
        <pc:docMk/>
      </pc:docMkLst>
      <pc:sldChg chg="modSp mod">
        <pc:chgData name="Chervyakov, Andrey" userId="dbdfc4e7-c505-4785-a117-c03dfe609c52" providerId="ADAL" clId="{8653FD9F-09BD-4327-A32A-3B6B3E5A5CD5}" dt="2021-12-01T08:00:36.342" v="1" actId="20577"/>
        <pc:sldMkLst>
          <pc:docMk/>
          <pc:sldMk cId="2634616571" sldId="984"/>
        </pc:sldMkLst>
        <pc:spChg chg="mod">
          <ac:chgData name="Chervyakov, Andrey" userId="dbdfc4e7-c505-4785-a117-c03dfe609c52" providerId="ADAL" clId="{8653FD9F-09BD-4327-A32A-3B6B3E5A5CD5}" dt="2021-12-01T08:00:36.342" v="1" actId="20577"/>
          <ac:spMkLst>
            <pc:docMk/>
            <pc:sldMk cId="2634616571" sldId="984"/>
            <ac:spMk id="3" creationId="{B1BE6906-4FA3-42DA-8E86-BA4DD12F41A6}"/>
          </ac:spMkLst>
        </pc:spChg>
      </pc:sldChg>
      <pc:sldChg chg="addCm modCm">
        <pc:chgData name="Chervyakov, Andrey" userId="dbdfc4e7-c505-4785-a117-c03dfe609c52" providerId="ADAL" clId="{8653FD9F-09BD-4327-A32A-3B6B3E5A5CD5}" dt="2021-12-01T08:03:03.413" v="12"/>
        <pc:sldMkLst>
          <pc:docMk/>
          <pc:sldMk cId="439314775" sldId="995"/>
        </pc:sldMkLst>
      </pc:sldChg>
      <pc:sldChg chg="modSp mod addCm modCm">
        <pc:chgData name="Chervyakov, Andrey" userId="dbdfc4e7-c505-4785-a117-c03dfe609c52" providerId="ADAL" clId="{8653FD9F-09BD-4327-A32A-3B6B3E5A5CD5}" dt="2021-12-01T08:18:35.154" v="465"/>
        <pc:sldMkLst>
          <pc:docMk/>
          <pc:sldMk cId="1657490726" sldId="1025"/>
        </pc:sldMkLst>
        <pc:spChg chg="mod">
          <ac:chgData name="Chervyakov, Andrey" userId="dbdfc4e7-c505-4785-a117-c03dfe609c52" providerId="ADAL" clId="{8653FD9F-09BD-4327-A32A-3B6B3E5A5CD5}" dt="2021-12-01T08:01:46.891" v="5" actId="20577"/>
          <ac:spMkLst>
            <pc:docMk/>
            <pc:sldMk cId="1657490726" sldId="1025"/>
            <ac:spMk id="2" creationId="{4653FC17-6DDA-4C90-8331-B521BC2ADE4B}"/>
          </ac:spMkLst>
        </pc:spChg>
        <pc:spChg chg="mod">
          <ac:chgData name="Chervyakov, Andrey" userId="dbdfc4e7-c505-4785-a117-c03dfe609c52" providerId="ADAL" clId="{8653FD9F-09BD-4327-A32A-3B6B3E5A5CD5}" dt="2021-12-01T08:07:20.284" v="112" actId="207"/>
          <ac:spMkLst>
            <pc:docMk/>
            <pc:sldMk cId="1657490726" sldId="1025"/>
            <ac:spMk id="3" creationId="{B1BE6906-4FA3-42DA-8E86-BA4DD12F41A6}"/>
          </ac:spMkLst>
        </pc:spChg>
      </pc:sldChg>
      <pc:sldChg chg="modSp mod addCm delCm modCm">
        <pc:chgData name="Chervyakov, Andrey" userId="dbdfc4e7-c505-4785-a117-c03dfe609c52" providerId="ADAL" clId="{8653FD9F-09BD-4327-A32A-3B6B3E5A5CD5}" dt="2021-12-01T08:34:12.922" v="593"/>
        <pc:sldMkLst>
          <pc:docMk/>
          <pc:sldMk cId="3799247832" sldId="1034"/>
        </pc:sldMkLst>
        <pc:spChg chg="mod">
          <ac:chgData name="Chervyakov, Andrey" userId="dbdfc4e7-c505-4785-a117-c03dfe609c52" providerId="ADAL" clId="{8653FD9F-09BD-4327-A32A-3B6B3E5A5CD5}" dt="2021-12-01T08:02:12.651" v="8"/>
          <ac:spMkLst>
            <pc:docMk/>
            <pc:sldMk cId="3799247832" sldId="1034"/>
            <ac:spMk id="2" creationId="{4653FC17-6DDA-4C90-8331-B521BC2ADE4B}"/>
          </ac:spMkLst>
        </pc:spChg>
        <pc:spChg chg="mod">
          <ac:chgData name="Chervyakov, Andrey" userId="dbdfc4e7-c505-4785-a117-c03dfe609c52" providerId="ADAL" clId="{8653FD9F-09BD-4327-A32A-3B6B3E5A5CD5}" dt="2021-12-01T08:33:30.708" v="581" actId="13926"/>
          <ac:spMkLst>
            <pc:docMk/>
            <pc:sldMk cId="3799247832" sldId="1034"/>
            <ac:spMk id="3" creationId="{B1BE6906-4FA3-42DA-8E86-BA4DD12F41A6}"/>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900"/>
          </a:pPr>
          <a:endParaRPr lang="zh-CN"/>
        </a:p>
      </c:txPr>
    </c:title>
    <c:autoTitleDeleted val="0"/>
    <c:plotArea>
      <c:layout/>
      <c:barChart>
        <c:barDir val="col"/>
        <c:grouping val="clustered"/>
        <c:varyColors val="0"/>
        <c:ser>
          <c:idx val="0"/>
          <c:order val="0"/>
          <c:tx>
            <c:strRef>
              <c:f>Sheet1!$B$1</c:f>
              <c:strCache>
                <c:ptCount val="1"/>
                <c:pt idx="0">
                  <c:v>Uploaded Contributions</c:v>
                </c:pt>
              </c:strCache>
            </c:strRef>
          </c:tx>
          <c:invertIfNegative val="0"/>
          <c:cat>
            <c:strRef>
              <c:f>Sheet1!$A$2:$A$29</c:f>
              <c:strCache>
                <c:ptCount val="28"/>
                <c:pt idx="0">
                  <c:v>#91</c:v>
                </c:pt>
                <c:pt idx="1">
                  <c:v>#92</c:v>
                </c:pt>
                <c:pt idx="2">
                  <c:v>#92bis</c:v>
                </c:pt>
                <c:pt idx="3">
                  <c:v>#93</c:v>
                </c:pt>
                <c:pt idx="4">
                  <c:v>#94-e</c:v>
                </c:pt>
                <c:pt idx="5">
                  <c:v>#95-e</c:v>
                </c:pt>
                <c:pt idx="6">
                  <c:v>#96-e</c:v>
                </c:pt>
                <c:pt idx="7">
                  <c:v>#97-e</c:v>
                </c:pt>
                <c:pt idx="8">
                  <c:v>#98-e</c:v>
                </c:pt>
                <c:pt idx="9">
                  <c:v>#98-bis-e</c:v>
                </c:pt>
                <c:pt idx="10">
                  <c:v>#99-e</c:v>
                </c:pt>
                <c:pt idx="11">
                  <c:v>#100-e</c:v>
                </c:pt>
                <c:pt idx="12">
                  <c:v>#101-e</c:v>
                </c:pt>
                <c:pt idx="13">
                  <c:v>#101-bis-e</c:v>
                </c:pt>
                <c:pt idx="14">
                  <c:v>#102-e</c:v>
                </c:pt>
                <c:pt idx="15">
                  <c:v>#103-e</c:v>
                </c:pt>
                <c:pt idx="16">
                  <c:v>#104-e</c:v>
                </c:pt>
                <c:pt idx="17">
                  <c:v>#104-bis-e</c:v>
                </c:pt>
                <c:pt idx="18">
                  <c:v>#105</c:v>
                </c:pt>
                <c:pt idx="19">
                  <c:v>#106</c:v>
                </c:pt>
                <c:pt idx="20">
                  <c:v>#106bis-e</c:v>
                </c:pt>
                <c:pt idx="21">
                  <c:v>#107</c:v>
                </c:pt>
                <c:pt idx="22">
                  <c:v>#108</c:v>
                </c:pt>
                <c:pt idx="23">
                  <c:v>#108bis</c:v>
                </c:pt>
                <c:pt idx="24">
                  <c:v>#109</c:v>
                </c:pt>
                <c:pt idx="25">
                  <c:v>#110</c:v>
                </c:pt>
                <c:pt idx="26">
                  <c:v>#110bis</c:v>
                </c:pt>
                <c:pt idx="27">
                  <c:v>#111</c:v>
                </c:pt>
              </c:strCache>
            </c:strRef>
          </c:cat>
          <c:val>
            <c:numRef>
              <c:f>Sheet1!$B$2:$B$29</c:f>
              <c:numCache>
                <c:formatCode>General</c:formatCode>
                <c:ptCount val="28"/>
                <c:pt idx="0">
                  <c:v>2337</c:v>
                </c:pt>
                <c:pt idx="1">
                  <c:v>2576</c:v>
                </c:pt>
                <c:pt idx="2">
                  <c:v>2230</c:v>
                </c:pt>
                <c:pt idx="3">
                  <c:v>2886</c:v>
                </c:pt>
                <c:pt idx="4">
                  <c:v>2883</c:v>
                </c:pt>
                <c:pt idx="5">
                  <c:v>3297</c:v>
                </c:pt>
                <c:pt idx="6">
                  <c:v>2971</c:v>
                </c:pt>
                <c:pt idx="7">
                  <c:v>3736</c:v>
                </c:pt>
                <c:pt idx="8">
                  <c:v>3740</c:v>
                </c:pt>
                <c:pt idx="9">
                  <c:v>2460</c:v>
                </c:pt>
                <c:pt idx="10">
                  <c:v>3622</c:v>
                </c:pt>
                <c:pt idx="11">
                  <c:v>3903</c:v>
                </c:pt>
                <c:pt idx="12">
                  <c:v>3450</c:v>
                </c:pt>
                <c:pt idx="13">
                  <c:v>2663</c:v>
                </c:pt>
                <c:pt idx="14">
                  <c:v>3690</c:v>
                </c:pt>
                <c:pt idx="15">
                  <c:v>3628</c:v>
                </c:pt>
                <c:pt idx="16">
                  <c:v>3619</c:v>
                </c:pt>
                <c:pt idx="17">
                  <c:v>2231</c:v>
                </c:pt>
                <c:pt idx="18">
                  <c:v>2647</c:v>
                </c:pt>
                <c:pt idx="19">
                  <c:v>2881</c:v>
                </c:pt>
                <c:pt idx="20">
                  <c:v>2084</c:v>
                </c:pt>
                <c:pt idx="21">
                  <c:v>2816</c:v>
                </c:pt>
                <c:pt idx="22">
                  <c:v>3464</c:v>
                </c:pt>
                <c:pt idx="23">
                  <c:v>2451</c:v>
                </c:pt>
                <c:pt idx="24">
                  <c:v>3533</c:v>
                </c:pt>
                <c:pt idx="25">
                  <c:v>2854</c:v>
                </c:pt>
                <c:pt idx="26">
                  <c:v>2348</c:v>
                </c:pt>
                <c:pt idx="27">
                  <c:v>3368</c:v>
                </c:pt>
              </c:numCache>
            </c:numRef>
          </c:val>
          <c:extLst xmlns:c16r2="http://schemas.microsoft.com/office/drawing/2015/06/chart">
            <c:ext xmlns:c16="http://schemas.microsoft.com/office/drawing/2014/chart" uri="{C3380CC4-5D6E-409C-BE32-E72D297353CC}">
              <c16:uniqueId val="{00000000-9DFF-400B-85C1-29ACCAC54A87}"/>
            </c:ext>
          </c:extLst>
        </c:ser>
        <c:dLbls>
          <c:showLegendKey val="0"/>
          <c:showVal val="0"/>
          <c:showCatName val="0"/>
          <c:showSerName val="0"/>
          <c:showPercent val="0"/>
          <c:showBubbleSize val="0"/>
        </c:dLbls>
        <c:gapWidth val="150"/>
        <c:axId val="-743074288"/>
        <c:axId val="-743065584"/>
      </c:barChart>
      <c:catAx>
        <c:axId val="-743074288"/>
        <c:scaling>
          <c:orientation val="minMax"/>
        </c:scaling>
        <c:delete val="0"/>
        <c:axPos val="b"/>
        <c:numFmt formatCode="General" sourceLinked="0"/>
        <c:majorTickMark val="none"/>
        <c:minorTickMark val="none"/>
        <c:tickLblPos val="nextTo"/>
        <c:crossAx val="-743065584"/>
        <c:crosses val="autoZero"/>
        <c:auto val="1"/>
        <c:lblAlgn val="ctr"/>
        <c:lblOffset val="100"/>
        <c:noMultiLvlLbl val="0"/>
      </c:catAx>
      <c:valAx>
        <c:axId val="-743065584"/>
        <c:scaling>
          <c:orientation val="minMax"/>
        </c:scaling>
        <c:delete val="0"/>
        <c:axPos val="l"/>
        <c:majorGridlines/>
        <c:numFmt formatCode="General" sourceLinked="1"/>
        <c:majorTickMark val="none"/>
        <c:minorTickMark val="none"/>
        <c:tickLblPos val="nextTo"/>
        <c:txPr>
          <a:bodyPr/>
          <a:lstStyle/>
          <a:p>
            <a:pPr>
              <a:defRPr sz="700"/>
            </a:pPr>
            <a:endParaRPr lang="zh-CN"/>
          </a:p>
        </c:txPr>
        <c:crossAx val="-743074288"/>
        <c:crosses val="autoZero"/>
        <c:crossBetween val="between"/>
      </c:valAx>
      <c:dTable>
        <c:showHorzBorder val="1"/>
        <c:showVertBorder val="1"/>
        <c:showOutline val="1"/>
        <c:showKeys val="1"/>
      </c:dTable>
    </c:plotArea>
    <c:plotVisOnly val="1"/>
    <c:dispBlanksAs val="gap"/>
    <c:showDLblsOverMax val="0"/>
  </c:chart>
  <c:txPr>
    <a:bodyPr/>
    <a:lstStyle/>
    <a:p>
      <a:pPr>
        <a:defRPr sz="6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900"/>
          </a:pPr>
          <a:endParaRPr lang="zh-CN"/>
        </a:p>
      </c:txPr>
    </c:title>
    <c:autoTitleDeleted val="0"/>
    <c:plotArea>
      <c:layout/>
      <c:barChart>
        <c:barDir val="col"/>
        <c:grouping val="clustered"/>
        <c:varyColors val="0"/>
        <c:ser>
          <c:idx val="0"/>
          <c:order val="0"/>
          <c:tx>
            <c:strRef>
              <c:f>Sheet1!$B$1</c:f>
              <c:strCache>
                <c:ptCount val="1"/>
                <c:pt idx="0">
                  <c:v>Attendees</c:v>
                </c:pt>
              </c:strCache>
            </c:strRef>
          </c:tx>
          <c:invertIfNegative val="0"/>
          <c:cat>
            <c:strRef>
              <c:f>Sheet1!$A$2:$A$29</c:f>
              <c:strCache>
                <c:ptCount val="28"/>
                <c:pt idx="0">
                  <c:v>#91</c:v>
                </c:pt>
                <c:pt idx="1">
                  <c:v>#92</c:v>
                </c:pt>
                <c:pt idx="2">
                  <c:v>#92bis</c:v>
                </c:pt>
                <c:pt idx="3">
                  <c:v>#93</c:v>
                </c:pt>
                <c:pt idx="4">
                  <c:v>#94-e</c:v>
                </c:pt>
                <c:pt idx="5">
                  <c:v>#95-e</c:v>
                </c:pt>
                <c:pt idx="6">
                  <c:v>#96-e</c:v>
                </c:pt>
                <c:pt idx="7">
                  <c:v>#97-e</c:v>
                </c:pt>
                <c:pt idx="8">
                  <c:v>#98-e</c:v>
                </c:pt>
                <c:pt idx="9">
                  <c:v>#98-bis-e</c:v>
                </c:pt>
                <c:pt idx="10">
                  <c:v>#99-e</c:v>
                </c:pt>
                <c:pt idx="11">
                  <c:v>#100-e</c:v>
                </c:pt>
                <c:pt idx="12">
                  <c:v>#101-e</c:v>
                </c:pt>
                <c:pt idx="13">
                  <c:v>#101-bis-e</c:v>
                </c:pt>
                <c:pt idx="14">
                  <c:v>#102-e</c:v>
                </c:pt>
                <c:pt idx="15">
                  <c:v>#103-e</c:v>
                </c:pt>
                <c:pt idx="16">
                  <c:v>#104-e</c:v>
                </c:pt>
                <c:pt idx="17">
                  <c:v>#104-bis-e</c:v>
                </c:pt>
                <c:pt idx="18">
                  <c:v>#105</c:v>
                </c:pt>
                <c:pt idx="19">
                  <c:v>#106</c:v>
                </c:pt>
                <c:pt idx="20">
                  <c:v>#106bis-e</c:v>
                </c:pt>
                <c:pt idx="21">
                  <c:v>#107</c:v>
                </c:pt>
                <c:pt idx="22">
                  <c:v>#108</c:v>
                </c:pt>
                <c:pt idx="23">
                  <c:v>#108bis</c:v>
                </c:pt>
                <c:pt idx="24">
                  <c:v>#109</c:v>
                </c:pt>
                <c:pt idx="25">
                  <c:v>#110</c:v>
                </c:pt>
                <c:pt idx="26">
                  <c:v>#110bis</c:v>
                </c:pt>
                <c:pt idx="27">
                  <c:v>#111</c:v>
                </c:pt>
              </c:strCache>
            </c:strRef>
          </c:cat>
          <c:val>
            <c:numRef>
              <c:f>Sheet1!$B$2:$B$29</c:f>
              <c:numCache>
                <c:formatCode>General</c:formatCode>
                <c:ptCount val="28"/>
                <c:pt idx="0">
                  <c:v>387</c:v>
                </c:pt>
                <c:pt idx="1">
                  <c:v>266</c:v>
                </c:pt>
                <c:pt idx="2">
                  <c:v>298</c:v>
                </c:pt>
                <c:pt idx="3">
                  <c:v>382</c:v>
                </c:pt>
                <c:pt idx="4">
                  <c:v>226</c:v>
                </c:pt>
                <c:pt idx="5">
                  <c:v>308</c:v>
                </c:pt>
                <c:pt idx="6">
                  <c:v>349</c:v>
                </c:pt>
                <c:pt idx="7">
                  <c:v>367</c:v>
                </c:pt>
                <c:pt idx="8">
                  <c:v>400</c:v>
                </c:pt>
                <c:pt idx="9">
                  <c:v>527</c:v>
                </c:pt>
                <c:pt idx="10">
                  <c:v>401</c:v>
                </c:pt>
                <c:pt idx="11">
                  <c:v>403</c:v>
                </c:pt>
                <c:pt idx="12">
                  <c:v>396</c:v>
                </c:pt>
                <c:pt idx="13">
                  <c:v>404</c:v>
                </c:pt>
                <c:pt idx="14">
                  <c:v>444</c:v>
                </c:pt>
                <c:pt idx="15">
                  <c:v>382</c:v>
                </c:pt>
                <c:pt idx="16">
                  <c:v>452</c:v>
                </c:pt>
                <c:pt idx="17">
                  <c:v>441</c:v>
                </c:pt>
                <c:pt idx="18">
                  <c:v>457</c:v>
                </c:pt>
                <c:pt idx="19">
                  <c:v>466</c:v>
                </c:pt>
                <c:pt idx="20">
                  <c:v>493</c:v>
                </c:pt>
                <c:pt idx="21">
                  <c:v>572</c:v>
                </c:pt>
                <c:pt idx="22">
                  <c:v>574</c:v>
                </c:pt>
                <c:pt idx="23">
                  <c:v>427</c:v>
                </c:pt>
                <c:pt idx="24">
                  <c:v>421</c:v>
                </c:pt>
                <c:pt idx="25">
                  <c:v>383</c:v>
                </c:pt>
                <c:pt idx="26">
                  <c:v>301</c:v>
                </c:pt>
                <c:pt idx="27">
                  <c:v>457</c:v>
                </c:pt>
              </c:numCache>
            </c:numRef>
          </c:val>
          <c:extLst xmlns:c16r2="http://schemas.microsoft.com/office/drawing/2015/06/chart">
            <c:ext xmlns:c16="http://schemas.microsoft.com/office/drawing/2014/chart" uri="{C3380CC4-5D6E-409C-BE32-E72D297353CC}">
              <c16:uniqueId val="{00000000-D63E-483D-8DF8-A1FF20310CD7}"/>
            </c:ext>
          </c:extLst>
        </c:ser>
        <c:dLbls>
          <c:showLegendKey val="0"/>
          <c:showVal val="0"/>
          <c:showCatName val="0"/>
          <c:showSerName val="0"/>
          <c:showPercent val="0"/>
          <c:showBubbleSize val="0"/>
        </c:dLbls>
        <c:gapWidth val="150"/>
        <c:axId val="-743080272"/>
        <c:axId val="-743071568"/>
      </c:barChart>
      <c:catAx>
        <c:axId val="-743080272"/>
        <c:scaling>
          <c:orientation val="minMax"/>
        </c:scaling>
        <c:delete val="0"/>
        <c:axPos val="b"/>
        <c:numFmt formatCode="General" sourceLinked="0"/>
        <c:majorTickMark val="none"/>
        <c:minorTickMark val="none"/>
        <c:tickLblPos val="nextTo"/>
        <c:crossAx val="-743071568"/>
        <c:crosses val="autoZero"/>
        <c:auto val="1"/>
        <c:lblAlgn val="ctr"/>
        <c:lblOffset val="100"/>
        <c:noMultiLvlLbl val="0"/>
      </c:catAx>
      <c:valAx>
        <c:axId val="-743071568"/>
        <c:scaling>
          <c:orientation val="minMax"/>
        </c:scaling>
        <c:delete val="0"/>
        <c:axPos val="l"/>
        <c:majorGridlines/>
        <c:numFmt formatCode="General" sourceLinked="1"/>
        <c:majorTickMark val="none"/>
        <c:minorTickMark val="none"/>
        <c:tickLblPos val="nextTo"/>
        <c:txPr>
          <a:bodyPr/>
          <a:lstStyle/>
          <a:p>
            <a:pPr>
              <a:defRPr sz="700"/>
            </a:pPr>
            <a:endParaRPr lang="zh-CN"/>
          </a:p>
        </c:txPr>
        <c:crossAx val="-743080272"/>
        <c:crosses val="autoZero"/>
        <c:crossBetween val="between"/>
      </c:valAx>
      <c:dTable>
        <c:showHorzBorder val="1"/>
        <c:showVertBorder val="1"/>
        <c:showOutline val="1"/>
        <c:showKeys val="1"/>
        <c:txPr>
          <a:bodyPr/>
          <a:lstStyle/>
          <a:p>
            <a:pPr rtl="0">
              <a:defRPr sz="600"/>
            </a:pPr>
            <a:endParaRPr lang="zh-CN"/>
          </a:p>
        </c:txPr>
      </c:dTable>
    </c:plotArea>
    <c:plotVisOnly val="1"/>
    <c:dispBlanksAs val="gap"/>
    <c:showDLblsOverMax val="0"/>
  </c:chart>
  <c:txPr>
    <a:bodyPr/>
    <a:lstStyle/>
    <a:p>
      <a:pPr>
        <a:defRPr sz="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a:t>
            </a:fld>
            <a:endParaRPr lang="en-GB" altLang="en-US" dirty="0"/>
          </a:p>
        </p:txBody>
      </p:sp>
    </p:spTree>
    <p:extLst>
      <p:ext uri="{BB962C8B-B14F-4D97-AF65-F5344CB8AC3E}">
        <p14:creationId xmlns:p14="http://schemas.microsoft.com/office/powerpoint/2010/main" val="3158975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11</a:t>
            </a:fld>
            <a:endParaRPr lang="en-GB" altLang="en-US" dirty="0"/>
          </a:p>
        </p:txBody>
      </p:sp>
    </p:spTree>
    <p:extLst>
      <p:ext uri="{BB962C8B-B14F-4D97-AF65-F5344CB8AC3E}">
        <p14:creationId xmlns:p14="http://schemas.microsoft.com/office/powerpoint/2010/main" val="1159100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12</a:t>
            </a:fld>
            <a:endParaRPr lang="en-GB" altLang="en-US" dirty="0"/>
          </a:p>
        </p:txBody>
      </p:sp>
    </p:spTree>
    <p:extLst>
      <p:ext uri="{BB962C8B-B14F-4D97-AF65-F5344CB8AC3E}">
        <p14:creationId xmlns:p14="http://schemas.microsoft.com/office/powerpoint/2010/main" val="4071600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13</a:t>
            </a:fld>
            <a:endParaRPr lang="en-GB" altLang="en-US" dirty="0"/>
          </a:p>
        </p:txBody>
      </p:sp>
    </p:spTree>
    <p:extLst>
      <p:ext uri="{BB962C8B-B14F-4D97-AF65-F5344CB8AC3E}">
        <p14:creationId xmlns:p14="http://schemas.microsoft.com/office/powerpoint/2010/main" val="741935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14</a:t>
            </a:fld>
            <a:endParaRPr lang="en-GB" altLang="en-US" dirty="0"/>
          </a:p>
        </p:txBody>
      </p:sp>
    </p:spTree>
    <p:extLst>
      <p:ext uri="{BB962C8B-B14F-4D97-AF65-F5344CB8AC3E}">
        <p14:creationId xmlns:p14="http://schemas.microsoft.com/office/powerpoint/2010/main" val="1889631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15</a:t>
            </a:fld>
            <a:endParaRPr lang="en-GB" altLang="en-US" dirty="0"/>
          </a:p>
        </p:txBody>
      </p:sp>
    </p:spTree>
    <p:extLst>
      <p:ext uri="{BB962C8B-B14F-4D97-AF65-F5344CB8AC3E}">
        <p14:creationId xmlns:p14="http://schemas.microsoft.com/office/powerpoint/2010/main" val="22983172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16</a:t>
            </a:fld>
            <a:endParaRPr lang="en-GB" altLang="en-US" dirty="0"/>
          </a:p>
        </p:txBody>
      </p:sp>
    </p:spTree>
    <p:extLst>
      <p:ext uri="{BB962C8B-B14F-4D97-AF65-F5344CB8AC3E}">
        <p14:creationId xmlns:p14="http://schemas.microsoft.com/office/powerpoint/2010/main" val="5241027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17</a:t>
            </a:fld>
            <a:endParaRPr lang="en-GB" altLang="en-US" dirty="0"/>
          </a:p>
        </p:txBody>
      </p:sp>
    </p:spTree>
    <p:extLst>
      <p:ext uri="{BB962C8B-B14F-4D97-AF65-F5344CB8AC3E}">
        <p14:creationId xmlns:p14="http://schemas.microsoft.com/office/powerpoint/2010/main" val="2642934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18</a:t>
            </a:fld>
            <a:endParaRPr lang="en-GB" altLang="en-US" dirty="0"/>
          </a:p>
        </p:txBody>
      </p:sp>
    </p:spTree>
    <p:extLst>
      <p:ext uri="{BB962C8B-B14F-4D97-AF65-F5344CB8AC3E}">
        <p14:creationId xmlns:p14="http://schemas.microsoft.com/office/powerpoint/2010/main" val="31216383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19</a:t>
            </a:fld>
            <a:endParaRPr lang="en-GB" altLang="en-US" dirty="0"/>
          </a:p>
        </p:txBody>
      </p:sp>
    </p:spTree>
    <p:extLst>
      <p:ext uri="{BB962C8B-B14F-4D97-AF65-F5344CB8AC3E}">
        <p14:creationId xmlns:p14="http://schemas.microsoft.com/office/powerpoint/2010/main" val="3449802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2056159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3</a:t>
            </a:fld>
            <a:endParaRPr lang="en-GB" altLang="en-US" dirty="0"/>
          </a:p>
        </p:txBody>
      </p:sp>
    </p:spTree>
    <p:extLst>
      <p:ext uri="{BB962C8B-B14F-4D97-AF65-F5344CB8AC3E}">
        <p14:creationId xmlns:p14="http://schemas.microsoft.com/office/powerpoint/2010/main" val="19591058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4</a:t>
            </a:fld>
            <a:endParaRPr lang="en-GB" altLang="en-US" dirty="0"/>
          </a:p>
        </p:txBody>
      </p:sp>
    </p:spTree>
    <p:extLst>
      <p:ext uri="{BB962C8B-B14F-4D97-AF65-F5344CB8AC3E}">
        <p14:creationId xmlns:p14="http://schemas.microsoft.com/office/powerpoint/2010/main" val="3677881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5</a:t>
            </a:fld>
            <a:endParaRPr lang="en-GB" altLang="en-US" dirty="0"/>
          </a:p>
        </p:txBody>
      </p:sp>
    </p:spTree>
    <p:extLst>
      <p:ext uri="{BB962C8B-B14F-4D97-AF65-F5344CB8AC3E}">
        <p14:creationId xmlns:p14="http://schemas.microsoft.com/office/powerpoint/2010/main" val="1207050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sz="1200" kern="1200" dirty="0" smtClean="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7</a:t>
            </a:fld>
            <a:endParaRPr lang="en-GB" altLang="en-US" dirty="0"/>
          </a:p>
        </p:txBody>
      </p:sp>
    </p:spTree>
    <p:extLst>
      <p:ext uri="{BB962C8B-B14F-4D97-AF65-F5344CB8AC3E}">
        <p14:creationId xmlns:p14="http://schemas.microsoft.com/office/powerpoint/2010/main" val="31954743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sz="1200" kern="1200" dirty="0" smtClean="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8</a:t>
            </a:fld>
            <a:endParaRPr lang="en-GB" altLang="en-US" dirty="0"/>
          </a:p>
        </p:txBody>
      </p:sp>
    </p:spTree>
    <p:extLst>
      <p:ext uri="{BB962C8B-B14F-4D97-AF65-F5344CB8AC3E}">
        <p14:creationId xmlns:p14="http://schemas.microsoft.com/office/powerpoint/2010/main" val="24022950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sz="1200" kern="1200" dirty="0" smtClean="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9</a:t>
            </a:fld>
            <a:endParaRPr lang="en-GB" altLang="en-US" dirty="0"/>
          </a:p>
        </p:txBody>
      </p:sp>
    </p:spTree>
    <p:extLst>
      <p:ext uri="{BB962C8B-B14F-4D97-AF65-F5344CB8AC3E}">
        <p14:creationId xmlns:p14="http://schemas.microsoft.com/office/powerpoint/2010/main" val="83959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sz="1200" kern="1200" dirty="0" smtClean="0">
              <a:solidFill>
                <a:schemeClr val="tx1"/>
              </a:solidFill>
              <a:effectLst/>
              <a:latin typeface="Times New Roman" pitchFamily="18" charset="0"/>
              <a:ea typeface="+mn-ea"/>
              <a:cs typeface="+mn-cs"/>
            </a:endParaRPr>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3127629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RAN/WG4_Radio/TSGR4_111/Docs/R4-2410742.zip"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s://portal.3gpp.org/desktopmodules/WorkItem/WorkItemDetails.aspx?workitemId=920042" TargetMode="External"/><Relationship Id="rId5" Type="http://schemas.openxmlformats.org/officeDocument/2006/relationships/hyperlink" Target="https://portal.3gpp.org/desktopmodules/Specifications/SpecificationDetails.aspx?specificationId=3283" TargetMode="External"/><Relationship Id="rId4" Type="http://schemas.openxmlformats.org/officeDocument/2006/relationships/hyperlink" Target="https://portal.3gpp.org/desktopmodules/Release/ReleaseDetails.aspx?releaseId=193"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10.10.10.10/ftp/RAN/RAN4/Inbox/R4-2406709.zip"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10.10.10.10/ftp/RAN/RAN4/Inbox/R4-2410715.zip" TargetMode="External"/><Relationship Id="rId5" Type="http://schemas.openxmlformats.org/officeDocument/2006/relationships/hyperlink" Target="http://10.10.10.10/ftp/RAN/RAN4/Inbox/R4-2410714.zip" TargetMode="External"/><Relationship Id="rId4" Type="http://schemas.openxmlformats.org/officeDocument/2006/relationships/hyperlink" Target="http://10.10.10.10/ftp/RAN/RAN4/Inbox/R4-2406710.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a:t>Status Report RAN WG4 </a:t>
            </a:r>
            <a:endParaRPr lang="en-US" b="1" dirty="0">
              <a:latin typeface="+mj-ea"/>
            </a:endParaRP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828800" y="4629683"/>
            <a:ext cx="8534400" cy="1036178"/>
          </a:xfrm>
        </p:spPr>
        <p:txBody>
          <a:bodyPr/>
          <a:lstStyle/>
          <a:p>
            <a:r>
              <a:rPr lang="en-US" sz="2000" dirty="0">
                <a:latin typeface="微软雅黑" panose="020B0503020204020204" pitchFamily="34" charset="-122"/>
                <a:ea typeface="微软雅黑" panose="020B0503020204020204" pitchFamily="34" charset="-122"/>
              </a:rPr>
              <a:t>3GPP RAN WG4 </a:t>
            </a:r>
            <a:r>
              <a:rPr lang="en-US" sz="2000" dirty="0" smtClean="0">
                <a:latin typeface="微软雅黑" panose="020B0503020204020204" pitchFamily="34" charset="-122"/>
                <a:ea typeface="微软雅黑" panose="020B0503020204020204" pitchFamily="34" charset="-122"/>
              </a:rPr>
              <a:t>Chair: Xizeng Dai</a:t>
            </a:r>
          </a:p>
          <a:p>
            <a:r>
              <a:rPr lang="en-US" sz="2000" dirty="0" smtClean="0">
                <a:latin typeface="微软雅黑" panose="020B0503020204020204" pitchFamily="34" charset="-122"/>
                <a:ea typeface="微软雅黑" panose="020B0503020204020204" pitchFamily="34" charset="-122"/>
              </a:rPr>
              <a:t>3GPP RAN WG4 Vice Chairs: </a:t>
            </a:r>
            <a:r>
              <a:rPr lang="en-US" altLang="zh-CN" sz="2000" dirty="0" smtClean="0">
                <a:latin typeface="微软雅黑" panose="020B0503020204020204" pitchFamily="34" charset="-122"/>
                <a:ea typeface="微软雅黑" panose="020B0503020204020204" pitchFamily="34" charset="-122"/>
              </a:rPr>
              <a:t>Gene Fong,  </a:t>
            </a:r>
            <a:r>
              <a:rPr lang="en-US" altLang="zh-CN" sz="2000" dirty="0">
                <a:latin typeface="微软雅黑" panose="020B0503020204020204" pitchFamily="34" charset="-122"/>
                <a:ea typeface="微软雅黑" panose="020B0503020204020204" pitchFamily="34" charset="-122"/>
              </a:rPr>
              <a:t>Shan Yang</a:t>
            </a:r>
            <a:endParaRPr lang="en-US" sz="2000" dirty="0" smtClean="0">
              <a:latin typeface="微软雅黑" panose="020B0503020204020204" pitchFamily="34" charset="-122"/>
              <a:ea typeface="微软雅黑" panose="020B0503020204020204" pitchFamily="34" charset="-122"/>
            </a:endParaRP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403239" cy="830997"/>
          </a:xfrm>
          <a:prstGeom prst="rect">
            <a:avLst/>
          </a:prstGeom>
          <a:noFill/>
        </p:spPr>
        <p:txBody>
          <a:bodyPr wrap="square" rtlCol="0">
            <a:spAutoFit/>
          </a:bodyPr>
          <a:lstStyle/>
          <a:p>
            <a:r>
              <a:rPr lang="en-US" altLang="zh-CN" sz="1600" b="1" dirty="0">
                <a:latin typeface="微软雅黑" panose="020B0503020204020204" pitchFamily="34" charset="-122"/>
                <a:ea typeface="微软雅黑" panose="020B0503020204020204" pitchFamily="34" charset="-122"/>
              </a:rPr>
              <a:t>3GPP TSG-RAN Meeting #104</a:t>
            </a:r>
          </a:p>
          <a:p>
            <a:r>
              <a:rPr lang="nl-NL" altLang="zh-CN" sz="1600" b="1" dirty="0">
                <a:latin typeface="微软雅黑" panose="020B0503020204020204" pitchFamily="34" charset="-122"/>
                <a:ea typeface="微软雅黑" panose="020B0503020204020204" pitchFamily="34" charset="-122"/>
              </a:rPr>
              <a:t>Shanghai, China, June 17-20, 2024</a:t>
            </a:r>
          </a:p>
          <a:p>
            <a:r>
              <a:rPr lang="en-US" altLang="zh-CN" sz="1600" b="1" dirty="0">
                <a:latin typeface="微软雅黑" panose="020B0503020204020204" pitchFamily="34" charset="-122"/>
                <a:ea typeface="微软雅黑" panose="020B0503020204020204" pitchFamily="34" charset="-122"/>
              </a:rPr>
              <a:t>Agenda Item: </a:t>
            </a:r>
            <a:r>
              <a:rPr lang="en-US" altLang="zh-CN" sz="1600" b="1" dirty="0" smtClean="0">
                <a:latin typeface="微软雅黑" panose="020B0503020204020204" pitchFamily="34" charset="-122"/>
                <a:ea typeface="微软雅黑" panose="020B0503020204020204" pitchFamily="34" charset="-122"/>
              </a:rPr>
              <a:t>5.4</a:t>
            </a:r>
            <a:endParaRPr lang="en-US" altLang="zh-CN" sz="1600" b="1"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30857" y="274551"/>
            <a:ext cx="2519149" cy="338554"/>
          </a:xfrm>
          <a:prstGeom prst="rect">
            <a:avLst/>
          </a:prstGeom>
          <a:noFill/>
        </p:spPr>
        <p:txBody>
          <a:bodyPr wrap="square" rtlCol="0">
            <a:spAutoFit/>
          </a:bodyPr>
          <a:lstStyle/>
          <a:p>
            <a:pPr algn="r"/>
            <a:r>
              <a:rPr lang="en-US" sz="1600" b="1" dirty="0" smtClean="0">
                <a:latin typeface="微软雅黑" panose="020B0503020204020204" pitchFamily="34" charset="-122"/>
                <a:ea typeface="微软雅黑" panose="020B0503020204020204" pitchFamily="34" charset="-122"/>
              </a:rPr>
              <a:t>RP-241628</a:t>
            </a:r>
            <a:r>
              <a:rPr lang="en-US" sz="1600" b="1" dirty="0">
                <a:latin typeface="微软雅黑" panose="020B0503020204020204" pitchFamily="34" charset="-122"/>
                <a:ea typeface="微软雅黑" panose="020B0503020204020204" pitchFamily="34" charset="-122"/>
              </a:rPr>
              <a:t>	</a:t>
            </a:r>
            <a:endParaRPr 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t>RAN tasks and other open issues</a:t>
            </a:r>
            <a:endParaRPr lang="ru-RU" dirty="0"/>
          </a:p>
        </p:txBody>
      </p:sp>
      <p:sp>
        <p:nvSpPr>
          <p:cNvPr id="10"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507319" cy="5095171"/>
          </a:xfrm>
        </p:spPr>
        <p:txBody>
          <a:bodyPr/>
          <a:lstStyle/>
          <a:p>
            <a:pPr>
              <a:lnSpc>
                <a:spcPct val="150000"/>
              </a:lnSpc>
              <a:spcBef>
                <a:spcPts val="0"/>
              </a:spcBef>
              <a:spcAft>
                <a:spcPts val="0"/>
              </a:spcAft>
            </a:pPr>
            <a:r>
              <a:rPr lang="en-GB" sz="1400" dirty="0" smtClean="0"/>
              <a:t>Release independent issues</a:t>
            </a:r>
          </a:p>
          <a:p>
            <a:pPr lvl="1">
              <a:lnSpc>
                <a:spcPct val="150000"/>
              </a:lnSpc>
              <a:spcBef>
                <a:spcPts val="0"/>
              </a:spcBef>
              <a:spcAft>
                <a:spcPts val="0"/>
              </a:spcAft>
            </a:pPr>
            <a:r>
              <a:rPr lang="en-US" altLang="zh-CN" sz="1200" dirty="0" smtClean="0"/>
              <a:t>The current structure of release independency specifications </a:t>
            </a:r>
            <a:r>
              <a:rPr lang="en-US" altLang="zh-CN" sz="1200" dirty="0"/>
              <a:t>of </a:t>
            </a:r>
            <a:r>
              <a:rPr lang="en-US" altLang="zh-CN" sz="1200" dirty="0" smtClean="0"/>
              <a:t>38.307</a:t>
            </a:r>
            <a:endParaRPr lang="en-GB" altLang="zh-CN" sz="1200" dirty="0"/>
          </a:p>
          <a:p>
            <a:pPr lvl="2">
              <a:lnSpc>
                <a:spcPct val="150000"/>
              </a:lnSpc>
              <a:spcBef>
                <a:spcPts val="0"/>
              </a:spcBef>
              <a:spcAft>
                <a:spcPts val="0"/>
              </a:spcAft>
            </a:pPr>
            <a:r>
              <a:rPr lang="en-GB" sz="1200" dirty="0"/>
              <a:t>I</a:t>
            </a:r>
            <a:r>
              <a:rPr lang="en-GB" sz="1200" dirty="0" smtClean="0"/>
              <a:t>f </a:t>
            </a:r>
            <a:r>
              <a:rPr lang="en-GB" sz="1200" dirty="0"/>
              <a:t>a </a:t>
            </a:r>
            <a:r>
              <a:rPr lang="en-GB" sz="1200" dirty="0" smtClean="0"/>
              <a:t>Rel-18 RAN4 requirement is specified in the release independent manner, only CR for Rel-18 38.307 is needed with the clarification from which release such RAN4 requirement will be applied, and no CR for the previous release 38.307 is needed.</a:t>
            </a:r>
          </a:p>
          <a:p>
            <a:pPr lvl="1">
              <a:lnSpc>
                <a:spcPct val="150000"/>
              </a:lnSpc>
              <a:spcBef>
                <a:spcPts val="0"/>
              </a:spcBef>
              <a:spcAft>
                <a:spcPts val="0"/>
              </a:spcAft>
            </a:pPr>
            <a:r>
              <a:rPr lang="en-GB" sz="1200" dirty="0"/>
              <a:t>MCC think it is not aligned with draft rule and more discussions are needed.</a:t>
            </a:r>
          </a:p>
        </p:txBody>
      </p:sp>
    </p:spTree>
    <p:extLst>
      <p:ext uri="{BB962C8B-B14F-4D97-AF65-F5344CB8AC3E}">
        <p14:creationId xmlns:p14="http://schemas.microsoft.com/office/powerpoint/2010/main" val="39256261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proposals: Basket WIDs</a:t>
            </a:r>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5" name="表格 4"/>
          <p:cNvGraphicFramePr>
            <a:graphicFrameLocks noGrp="1"/>
          </p:cNvGraphicFramePr>
          <p:nvPr>
            <p:extLst>
              <p:ext uri="{D42A27DB-BD31-4B8C-83A1-F6EECF244321}">
                <p14:modId xmlns:p14="http://schemas.microsoft.com/office/powerpoint/2010/main" val="443983323"/>
              </p:ext>
            </p:extLst>
          </p:nvPr>
        </p:nvGraphicFramePr>
        <p:xfrm>
          <a:off x="176254" y="1712978"/>
          <a:ext cx="11705314" cy="4546800"/>
        </p:xfrm>
        <a:graphic>
          <a:graphicData uri="http://schemas.openxmlformats.org/drawingml/2006/table">
            <a:tbl>
              <a:tblPr firstRow="1" bandRow="1">
                <a:tableStyleId>{5C22544A-7EE6-4342-B048-85BDC9FD1C3A}</a:tableStyleId>
              </a:tblPr>
              <a:tblGrid>
                <a:gridCol w="810216"/>
                <a:gridCol w="888762"/>
                <a:gridCol w="6310502"/>
                <a:gridCol w="1568349"/>
                <a:gridCol w="2127485"/>
              </a:tblGrid>
              <a:tr h="0">
                <a:tc>
                  <a:txBody>
                    <a:bodyPr/>
                    <a:lstStyle/>
                    <a:p>
                      <a:r>
                        <a:rPr lang="en-US" altLang="zh-CN" sz="900" dirty="0" smtClean="0">
                          <a:latin typeface="微软雅黑" panose="020B0503020204020204" pitchFamily="34" charset="-122"/>
                          <a:ea typeface="微软雅黑" panose="020B0503020204020204" pitchFamily="34" charset="-122"/>
                        </a:rPr>
                        <a:t>Category</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err="1" smtClean="0">
                          <a:latin typeface="微软雅黑" panose="020B0503020204020204" pitchFamily="34" charset="-122"/>
                          <a:ea typeface="微软雅黑" panose="020B0503020204020204" pitchFamily="34" charset="-122"/>
                        </a:rPr>
                        <a:t>Tdoc</a:t>
                      </a:r>
                      <a:r>
                        <a:rPr lang="en-US" altLang="zh-CN" sz="900" baseline="0" dirty="0" smtClean="0">
                          <a:latin typeface="微软雅黑" panose="020B0503020204020204" pitchFamily="34" charset="-122"/>
                          <a:ea typeface="微软雅黑" panose="020B0503020204020204" pitchFamily="34" charset="-122"/>
                        </a:rPr>
                        <a:t> number</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Title</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Sources</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Suggestions</a:t>
                      </a:r>
                      <a:r>
                        <a:rPr lang="en-US" altLang="zh-CN" sz="900" baseline="0" dirty="0" smtClean="0">
                          <a:latin typeface="微软雅黑" panose="020B0503020204020204" pitchFamily="34" charset="-122"/>
                          <a:ea typeface="微软雅黑" panose="020B0503020204020204" pitchFamily="34" charset="-122"/>
                        </a:rPr>
                        <a:t> on consolidation</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r>
              <a:tr h="0">
                <a:tc rowSpan="5">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EN-DC basket</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nchor="ct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RP-241218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Dual Connectivity (DC) of 1 band LTE (1DL/1UL) and 1 NR band (1DL/1UL)</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CHTTL</a:t>
                      </a:r>
                    </a:p>
                  </a:txBody>
                  <a:tcPr marL="46800" marR="46800" marT="10800" marB="10800"/>
                </a:tc>
                <a:tc rowSpan="5">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Merge into 1 item DC_R19_xBLTE_yBNR with  3 objectives</a:t>
                      </a: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RP-241246</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Dual Connectivity (DC) of 2 bands LTE inter-band CA (2DL/1UL) and 1 NR band (1DL/1UL)</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RP-241167</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DC of x bands LTE inter-band CA (x345) and 1 NR band</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Nokia</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RP-241331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Rel-19 Dual Connectivity (DC) of x bands (x=1,2,3,4) LTE inter-band CA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xDL</a:t>
                      </a:r>
                      <a:r>
                        <a:rPr lang="en-US" sz="900" b="0" i="0" u="none" strike="noStrike" dirty="0">
                          <a:solidFill>
                            <a:srgbClr val="000000"/>
                          </a:solidFill>
                          <a:effectLst/>
                          <a:latin typeface="微软雅黑" panose="020B0503020204020204" pitchFamily="34" charset="-122"/>
                          <a:ea typeface="微软雅黑" panose="020B0503020204020204" pitchFamily="34" charset="-122"/>
                        </a:rPr>
                        <a:t>/1UL) and 2 bands NR inter-band CA (2DL/1UL)</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LG Electronics Deutschland</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RP-241228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Dual Connectivity (DC) of x bands (x=1,2,3) LTE inter-band CA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xDL</a:t>
                      </a:r>
                      <a:r>
                        <a:rPr lang="en-US" sz="900" b="0" i="0" u="none" strike="noStrike" dirty="0">
                          <a:solidFill>
                            <a:srgbClr val="000000"/>
                          </a:solidFill>
                          <a:effectLst/>
                          <a:latin typeface="微软雅黑" panose="020B0503020204020204" pitchFamily="34" charset="-122"/>
                          <a:ea typeface="微软雅黑" panose="020B0503020204020204" pitchFamily="34" charset="-122"/>
                        </a:rPr>
                        <a:t>/1UL) and y bands (3&lt;=y&lt;=5 and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x+y</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&lt;= 6) NR inter-band CA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yDL</a:t>
                      </a:r>
                      <a:r>
                        <a:rPr lang="en-US" sz="900" b="0" i="0" u="none" strike="noStrike" dirty="0">
                          <a:solidFill>
                            <a:srgbClr val="000000"/>
                          </a:solidFill>
                          <a:effectLst/>
                          <a:latin typeface="微软雅黑" panose="020B0503020204020204" pitchFamily="34" charset="-122"/>
                          <a:ea typeface="微软雅黑" panose="020B0503020204020204" pitchFamily="34" charset="-122"/>
                        </a:rPr>
                        <a:t>/1UL)</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ZTE Corporation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rowSpan="6">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NR CA/DC/SUL basket</a:t>
                      </a:r>
                      <a:endParaRPr lang="zh-CN" altLang="en-US" sz="900" dirty="0" smtClean="0">
                        <a:latin typeface="微软雅黑" panose="020B0503020204020204" pitchFamily="34" charset="-122"/>
                        <a:ea typeface="微软雅黑" panose="020B0503020204020204" pitchFamily="34" charset="-122"/>
                      </a:endParaRPr>
                    </a:p>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nchor="ct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RP-241141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Basket Rel-19 WID NR_CA_R18_Intra</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Ericsson</a:t>
                      </a:r>
                    </a:p>
                  </a:txBody>
                  <a:tcPr marL="46800" marR="46800" marT="10800" marB="10800"/>
                </a:tc>
                <a:tc rowSpan="6">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smtClean="0">
                          <a:solidFill>
                            <a:schemeClr val="tx1"/>
                          </a:solidFill>
                          <a:effectLst/>
                          <a:latin typeface="微软雅黑" panose="020B0503020204020204" pitchFamily="34" charset="-122"/>
                          <a:ea typeface="微软雅黑" panose="020B0503020204020204" pitchFamily="34" charset="-122"/>
                        </a:rPr>
                        <a:t>Merged into 1 item </a:t>
                      </a:r>
                      <a:r>
                        <a:rPr lang="en-US" altLang="zh-CN" sz="900" b="1" i="0" u="none" strike="noStrike" smtClean="0">
                          <a:solidFill>
                            <a:schemeClr val="tx1"/>
                          </a:solidFill>
                          <a:effectLst/>
                          <a:latin typeface="微软雅黑" panose="020B0503020204020204" pitchFamily="34" charset="-122"/>
                          <a:ea typeface="微软雅黑" panose="020B0503020204020204" pitchFamily="34" charset="-122"/>
                        </a:rPr>
                        <a:t>NR_CADC_SUL_R19</a:t>
                      </a:r>
                      <a:r>
                        <a:rPr lang="en-US" altLang="zh-CN" sz="900" b="0" i="0" u="none" strike="noStrike" baseline="0" smtClean="0">
                          <a:solidFill>
                            <a:schemeClr val="tx1"/>
                          </a:solidFill>
                          <a:effectLst/>
                          <a:latin typeface="微软雅黑" panose="020B0503020204020204" pitchFamily="34" charset="-122"/>
                          <a:ea typeface="微软雅黑" panose="020B0503020204020204" pitchFamily="34" charset="-122"/>
                        </a:rPr>
                        <a:t> with 4 objectives</a:t>
                      </a:r>
                      <a:endParaRPr lang="en-US" altLang="zh-CN" sz="900" b="1" i="0" u="none" strike="noStrike"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RP-241227</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NR Inter-band Carrier Aggregation/Dual Connectivity for 2 bands DL with x bands UL (x=1,2)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ZTE Corporation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RP-241092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NR Inter-band CA DC for 3 bands DL with x bands UL (x=1,2)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ZTE Corporation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RP-241329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NR inter-band Carrier Aggregation/Dual Connectivity for y bands DL (y=4, 5, 6) with x bands UL (x=1, 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Ericsson GmbH,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Eurolab</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RP-241249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Band combinations for SA NR supplementary uplink (SUL), NSA NR SUL, NSA NR SUL with UL sharing from the UE perspective (ULSUP)</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smtClean="0">
                          <a:solidFill>
                            <a:srgbClr val="000000"/>
                          </a:solidFill>
                          <a:effectLst/>
                          <a:latin typeface="微软雅黑" panose="020B0503020204020204" pitchFamily="34" charset="-122"/>
                          <a:ea typeface="微软雅黑" panose="020B0503020204020204" pitchFamily="34" charset="-122"/>
                        </a:rPr>
                        <a:t>RP-241204</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NR CA band combinations with two SUL cells in Rel-19</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CMCC, China Telecom</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LTE basket</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nchor="ct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RP-241243</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 Rel-19 LTE-Advanced Carrier Aggregation for x bands (2&lt;=x&lt;= 6) DL with y bands (y=1, 2) UL</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1 item </a:t>
                      </a:r>
                      <a:r>
                        <a:rPr lang="zh-CN" altLang="zh-CN" sz="900" b="1"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LTE_CA_R1</a:t>
                      </a:r>
                      <a:r>
                        <a:rPr lang="en-US" altLang="zh-CN" sz="900" b="1"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9</a:t>
                      </a:r>
                      <a:r>
                        <a:rPr lang="zh-CN" altLang="zh-CN" sz="900" b="1"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_xBDL_yBUL</a:t>
                      </a:r>
                    </a:p>
                  </a:txBody>
                  <a:tcPr marL="46800" marR="46800" marT="10800" marB="10800"/>
                </a:tc>
              </a:tr>
              <a:tr h="0">
                <a:tc rowSpan="7">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HPUE basket</a:t>
                      </a:r>
                      <a:endParaRPr lang="zh-CN" altLang="en-US" sz="900" dirty="0" smtClean="0">
                        <a:latin typeface="微软雅黑" panose="020B0503020204020204" pitchFamily="34" charset="-122"/>
                        <a:ea typeface="微软雅黑" panose="020B0503020204020204" pitchFamily="34" charset="-122"/>
                      </a:endParaRPr>
                    </a:p>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nchor="ct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RP-241203</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High power UE (power class 1.5) for NR FR1 TDD single band</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CMCC</a:t>
                      </a:r>
                    </a:p>
                  </a:txBody>
                  <a:tcPr marL="46800" marR="46800" marT="10800" marB="10800"/>
                </a:tc>
                <a:tc rowSpan="2">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Merged into 1 item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HPUE_NR_FR1_bands_R19</a:t>
                      </a: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RP-241321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Rel-19 High power UE (power class 2) for NR FR1 FDD single band</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China Unicom</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RP-240944</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of High-power UE operation for fixed-wireless/vehicle-mounted use cases in LTE bands and NR bands Rel-19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Nokia</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NR part merged into above item and LTE into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HPUE_DC_LTE_NR_R19</a:t>
                      </a: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RP-241145</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Rel-19 High power UE (power class m with 1&lt;m&lt;3) for a single FR1 band in UL of Dual Connectivity (DC) combinations of x bands (x=1,2,3, 4 for y=1 or x=1, 2 for y=2) LTE inter-band CA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xDL</a:t>
                      </a:r>
                      <a:r>
                        <a:rPr lang="en-US" sz="900" b="0" i="0" u="none" strike="noStrike" dirty="0">
                          <a:solidFill>
                            <a:srgbClr val="000000"/>
                          </a:solidFill>
                          <a:effectLst/>
                          <a:latin typeface="微软雅黑" panose="020B0503020204020204" pitchFamily="34" charset="-122"/>
                          <a:ea typeface="微软雅黑" panose="020B0503020204020204" pitchFamily="34" charset="-122"/>
                        </a:rPr>
                        <a:t>/1UL) and y bands NR inter-band CA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yDL</a:t>
                      </a:r>
                      <a:r>
                        <a:rPr lang="en-US" sz="900" b="0" i="0" u="none" strike="noStrike" dirty="0">
                          <a:solidFill>
                            <a:srgbClr val="000000"/>
                          </a:solidFill>
                          <a:effectLst/>
                          <a:latin typeface="微软雅黑" panose="020B0503020204020204" pitchFamily="34" charset="-122"/>
                          <a:ea typeface="微软雅黑" panose="020B0503020204020204" pitchFamily="34" charset="-122"/>
                        </a:rPr>
                        <a:t>/1UL)</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Ericsson</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1 item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HPUE_DC_LTE_NR_R19 </a:t>
                      </a:r>
                      <a:endParaRPr lang="en-US" altLang="zh-CN" sz="900" b="1" i="0" u="none" strike="sngStrike"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RP-241255</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High power UE (power class 1.5 or 2) for intra-band Carrier Aggregation combinations of a single NR FR1 TDD band</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tc>
                <a:tc rowSpan="3">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Merged into 1 item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HPUE_NR_CADC_SUL_R19 </a:t>
                      </a:r>
                      <a:r>
                        <a:rPr lang="en-US" altLang="zh-CN" sz="900" b="0" i="0" u="none" strike="noStrike" dirty="0" smtClean="0">
                          <a:solidFill>
                            <a:schemeClr val="tx1"/>
                          </a:solidFill>
                          <a:effectLst/>
                          <a:latin typeface="微软雅黑" panose="020B0503020204020204" pitchFamily="34" charset="-122"/>
                          <a:ea typeface="微软雅黑" panose="020B0503020204020204" pitchFamily="34" charset="-122"/>
                        </a:rPr>
                        <a:t>with</a:t>
                      </a: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 potential multiple objectives</a:t>
                      </a: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RP-241310</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High power UE (power class 1,5 and 2) for a single FR1 NR TDD band in UL of NR inter-band CA/DC combinations with/without NR SUL (supplementary uplink) with y bands downlink (y=2,3,4,5,6) and x bands uplink (x=1,2)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China Telecom</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RP-241322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High power UE (power class 2) for FR1 NR FDD band in UL of NR CADC combinations</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China Unicom</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bl>
          </a:graphicData>
        </a:graphic>
      </p:graphicFrame>
    </p:spTree>
    <p:extLst>
      <p:ext uri="{BB962C8B-B14F-4D97-AF65-F5344CB8AC3E}">
        <p14:creationId xmlns:p14="http://schemas.microsoft.com/office/powerpoint/2010/main" val="5895929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proposals: Basket WIDs</a:t>
            </a:r>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6" name="表格 5"/>
          <p:cNvGraphicFramePr>
            <a:graphicFrameLocks noGrp="1"/>
          </p:cNvGraphicFramePr>
          <p:nvPr>
            <p:extLst>
              <p:ext uri="{D42A27DB-BD31-4B8C-83A1-F6EECF244321}">
                <p14:modId xmlns:p14="http://schemas.microsoft.com/office/powerpoint/2010/main" val="52474077"/>
              </p:ext>
            </p:extLst>
          </p:nvPr>
        </p:nvGraphicFramePr>
        <p:xfrm>
          <a:off x="196574" y="1738378"/>
          <a:ext cx="11705314" cy="3971460"/>
        </p:xfrm>
        <a:graphic>
          <a:graphicData uri="http://schemas.openxmlformats.org/drawingml/2006/table">
            <a:tbl>
              <a:tblPr firstRow="1" bandRow="1">
                <a:tableStyleId>{5C22544A-7EE6-4342-B048-85BDC9FD1C3A}</a:tableStyleId>
              </a:tblPr>
              <a:tblGrid>
                <a:gridCol w="810216"/>
                <a:gridCol w="888762"/>
                <a:gridCol w="6310502"/>
                <a:gridCol w="1568349"/>
                <a:gridCol w="2127485"/>
              </a:tblGrid>
              <a:tr h="0">
                <a:tc>
                  <a:txBody>
                    <a:bodyPr/>
                    <a:lstStyle/>
                    <a:p>
                      <a:r>
                        <a:rPr lang="en-US" altLang="zh-CN" sz="900" dirty="0" smtClean="0">
                          <a:latin typeface="微软雅黑" panose="020B0503020204020204" pitchFamily="34" charset="-122"/>
                          <a:ea typeface="微软雅黑" panose="020B0503020204020204" pitchFamily="34" charset="-122"/>
                        </a:rPr>
                        <a:t>Category</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err="1" smtClean="0">
                          <a:latin typeface="微软雅黑" panose="020B0503020204020204" pitchFamily="34" charset="-122"/>
                          <a:ea typeface="微软雅黑" panose="020B0503020204020204" pitchFamily="34" charset="-122"/>
                        </a:rPr>
                        <a:t>Tdoc</a:t>
                      </a:r>
                      <a:r>
                        <a:rPr lang="en-US" altLang="zh-CN" sz="900" baseline="0" dirty="0" smtClean="0">
                          <a:latin typeface="微软雅黑" panose="020B0503020204020204" pitchFamily="34" charset="-122"/>
                          <a:ea typeface="微软雅黑" panose="020B0503020204020204" pitchFamily="34" charset="-122"/>
                        </a:rPr>
                        <a:t> number</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Title</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Sources</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Suggestions</a:t>
                      </a:r>
                      <a:r>
                        <a:rPr lang="en-US" altLang="zh-CN" sz="900" baseline="0" dirty="0" smtClean="0">
                          <a:latin typeface="微软雅黑" panose="020B0503020204020204" pitchFamily="34" charset="-122"/>
                          <a:ea typeface="微软雅黑" panose="020B0503020204020204" pitchFamily="34" charset="-122"/>
                        </a:rPr>
                        <a:t> on consolidation</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r>
              <a:tr h="0">
                <a:tc rowSpan="14">
                  <a:txBody>
                    <a:bodyPr/>
                    <a:lstStyle/>
                    <a:p>
                      <a:pPr marL="0" marR="0" lvl="0" indent="0" algn="ctr"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Other</a:t>
                      </a:r>
                      <a:r>
                        <a:rPr lang="en-US" altLang="zh-CN" sz="900" baseline="0" dirty="0" smtClean="0">
                          <a:latin typeface="微软雅黑" panose="020B0503020204020204" pitchFamily="34" charset="-122"/>
                          <a:ea typeface="微软雅黑" panose="020B0503020204020204" pitchFamily="34" charset="-122"/>
                        </a:rPr>
                        <a:t> </a:t>
                      </a:r>
                      <a:r>
                        <a:rPr lang="en-US" altLang="zh-CN" sz="900" dirty="0" smtClean="0">
                          <a:latin typeface="微软雅黑" panose="020B0503020204020204" pitchFamily="34" charset="-122"/>
                          <a:ea typeface="微软雅黑" panose="020B0503020204020204" pitchFamily="34" charset="-122"/>
                        </a:rPr>
                        <a:t>basket</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nchor="ct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RP-241261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 Additional NR bands and intra-band contiguous UL CA band combinations for UL-MIMO in Rel-19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tc>
                <a:tc rowSpan="7">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Merged into 1 item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NR_bands_xFeature_R19</a:t>
                      </a: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 with potential multiple objectives</a:t>
                      </a:r>
                    </a:p>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Intra-band CA contiguous CA with UL-MIMO can be covered by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NR_CADC_SUL_R19</a:t>
                      </a: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RP-241231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on R19 basket WID on NR intra-band contiguous CA with UL MIMO</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ZTE Corporation,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Sanechips</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Samsung</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RP-241232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R19 NR intra-band contiguous CA with UL MIMO</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ZTE Corporation, Samsung</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RP-241332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for NR 3Tx HPUE inter-band ULCA with FDD UL MIMO</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SoftBank Corp., OPPO, Nokia, Huawei, HiSilicon, ZTE,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MediaTek</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RP-241229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on R19 WID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nRx</a:t>
                      </a:r>
                      <a:r>
                        <a:rPr lang="en-US" sz="900" b="0" i="0" u="none" strike="noStrike" dirty="0">
                          <a:solidFill>
                            <a:srgbClr val="000000"/>
                          </a:solidFill>
                          <a:effectLst/>
                          <a:latin typeface="微软雅黑" panose="020B0503020204020204" pitchFamily="34" charset="-122"/>
                          <a:ea typeface="微软雅黑" panose="020B0503020204020204" pitchFamily="34" charset="-122"/>
                        </a:rPr>
                        <a:t>(n=4, 8) for NR bands (&lt;2.6GHz)</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ZTE Corporation,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Sanechips</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China Telecom</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RP-241230</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Rel-19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nRx</a:t>
                      </a:r>
                      <a:r>
                        <a:rPr lang="en-US" sz="900" b="0" i="0" u="none" strike="noStrike" dirty="0">
                          <a:solidFill>
                            <a:srgbClr val="000000"/>
                          </a:solidFill>
                          <a:effectLst/>
                          <a:latin typeface="微软雅黑" panose="020B0503020204020204" pitchFamily="34" charset="-122"/>
                          <a:ea typeface="微软雅黑" panose="020B0503020204020204" pitchFamily="34" charset="-122"/>
                        </a:rPr>
                        <a:t>(n=4, 8) for NR bands (&lt;2.6GHz)</a:t>
                      </a:r>
                    </a:p>
                  </a:txBody>
                  <a:tcPr marL="46800" marR="46800" marT="10800" marB="10800"/>
                </a:tc>
                <a:tc>
                  <a:txBody>
                    <a:bodyPr/>
                    <a:lstStyle/>
                    <a:p>
                      <a:pPr algn="l" fontAlgn="b"/>
                      <a:r>
                        <a:rPr lang="en-US" sz="900" b="0" i="0" u="none" strike="noStrike" dirty="0" err="1" smtClean="0">
                          <a:solidFill>
                            <a:srgbClr val="000000"/>
                          </a:solidFill>
                          <a:effectLst/>
                          <a:latin typeface="微软雅黑" panose="020B0503020204020204" pitchFamily="34" charset="-122"/>
                          <a:ea typeface="微软雅黑" panose="020B0503020204020204" pitchFamily="34" charset="-122"/>
                        </a:rPr>
                        <a:t>ZTE,China</a:t>
                      </a:r>
                      <a:r>
                        <a:rPr lang="en-US" sz="900" b="0" i="0" u="none" strike="noStrike" dirty="0" smtClean="0">
                          <a:solidFill>
                            <a:srgbClr val="000000"/>
                          </a:solidFill>
                          <a:effectLst/>
                          <a:latin typeface="微软雅黑" panose="020B0503020204020204" pitchFamily="34" charset="-122"/>
                          <a:ea typeface="微软雅黑" panose="020B0503020204020204" pitchFamily="34" charset="-122"/>
                        </a:rPr>
                        <a:t> </a:t>
                      </a:r>
                      <a:r>
                        <a:rPr lang="en-US" sz="900" b="0" i="0" u="none" strike="noStrike" dirty="0">
                          <a:solidFill>
                            <a:srgbClr val="000000"/>
                          </a:solidFill>
                          <a:effectLst/>
                          <a:latin typeface="微软雅黑" panose="020B0503020204020204" pitchFamily="34" charset="-122"/>
                          <a:ea typeface="微软雅黑" panose="020B0503020204020204" pitchFamily="34" charset="-122"/>
                        </a:rPr>
                        <a:t>Telecom</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chemeClr val="bg1">
                              <a:lumMod val="50000"/>
                            </a:schemeClr>
                          </a:solidFill>
                          <a:effectLst/>
                          <a:latin typeface="微软雅黑" panose="020B0503020204020204" pitchFamily="34" charset="-122"/>
                          <a:ea typeface="微软雅黑" panose="020B0503020204020204" pitchFamily="34" charset="-122"/>
                        </a:rPr>
                        <a:t>RP-241048</a:t>
                      </a:r>
                    </a:p>
                  </a:txBody>
                  <a:tcPr marL="46800" marR="46800" marT="10800" marB="10800"/>
                </a:tc>
                <a:tc>
                  <a:txBody>
                    <a:bodyPr/>
                    <a:lstStyle/>
                    <a:p>
                      <a:pPr algn="l" fontAlgn="b"/>
                      <a:r>
                        <a:rPr lang="en-US" sz="900" b="0" i="0" u="none" strike="noStrike" dirty="0">
                          <a:solidFill>
                            <a:schemeClr val="bg1">
                              <a:lumMod val="50000"/>
                            </a:schemeClr>
                          </a:solidFill>
                          <a:effectLst/>
                          <a:latin typeface="微软雅黑" panose="020B0503020204020204" pitchFamily="34" charset="-122"/>
                          <a:ea typeface="微软雅黑" panose="020B0503020204020204" pitchFamily="34" charset="-122"/>
                        </a:rPr>
                        <a:t>Discussion on 8Rx receiver</a:t>
                      </a:r>
                    </a:p>
                  </a:txBody>
                  <a:tcPr marL="46800" marR="46800" marT="10800" marB="10800"/>
                </a:tc>
                <a:tc>
                  <a:txBody>
                    <a:bodyPr/>
                    <a:lstStyle/>
                    <a:p>
                      <a:pPr algn="l" fontAlgn="b"/>
                      <a:r>
                        <a:rPr lang="en-US" sz="900" b="0" i="0" u="none" strike="noStrike" dirty="0">
                          <a:solidFill>
                            <a:schemeClr val="bg1">
                              <a:lumMod val="50000"/>
                            </a:schemeClr>
                          </a:solidFill>
                          <a:effectLst/>
                          <a:latin typeface="微软雅黑" panose="020B0503020204020204" pitchFamily="34" charset="-122"/>
                          <a:ea typeface="微软雅黑" panose="020B0503020204020204" pitchFamily="34" charset="-122"/>
                        </a:rPr>
                        <a:t>vivo</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RP-241311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Rel-19 downlink interruption for NR and EN-DC band combinations at dynamic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Tx</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Switching in Uplink</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China Telecom</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1 item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DL_intrpt_combos_TxSW_R19</a:t>
                      </a: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RP-241252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 Simultaneous Rx/</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Tx</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band combinations for NR CA/DC, NR SUL and LTE/NR DC in Rel-19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1 item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LTE_NR_Simult_RxTx_R19</a:t>
                      </a: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RP-241176</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Basket WID on adding channel bandwidth support to existing NR bands</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Ericsson Limited</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1 item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NR_bands_R19_BWs</a:t>
                      </a: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RP-241086</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for R19 3Tx basket WI</a:t>
                      </a:r>
                    </a:p>
                  </a:txBody>
                  <a:tcPr marL="46800" marR="46800" marT="10800" marB="10800"/>
                </a:tc>
                <a:tc>
                  <a:txBody>
                    <a:bodyPr/>
                    <a:lstStyle/>
                    <a:p>
                      <a:pPr algn="l" fontAlgn="b"/>
                      <a:r>
                        <a:rPr lang="en-US" sz="900" b="0" i="0" u="none" strike="noStrike" dirty="0" err="1">
                          <a:solidFill>
                            <a:srgbClr val="000000"/>
                          </a:solidFill>
                          <a:effectLst/>
                          <a:latin typeface="微软雅黑" panose="020B0503020204020204" pitchFamily="34" charset="-122"/>
                          <a:ea typeface="微软雅黑" panose="020B0503020204020204" pitchFamily="34" charset="-122"/>
                        </a:rPr>
                        <a:t>OPPO,Samsung,MediaTek</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rowSpan="2">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Covered by </a:t>
                      </a:r>
                      <a:r>
                        <a:rPr lang="en-US" altLang="zh-CN" sz="900" b="1" i="0" u="none" strike="noStrike" baseline="0" dirty="0" smtClean="0">
                          <a:solidFill>
                            <a:schemeClr val="tx1"/>
                          </a:solidFill>
                          <a:effectLst/>
                          <a:latin typeface="微软雅黑" panose="020B0503020204020204" pitchFamily="34" charset="-122"/>
                          <a:ea typeface="微软雅黑" panose="020B0503020204020204" pitchFamily="34" charset="-122"/>
                        </a:rPr>
                        <a:t>DC_R19_xBLTE_yBNR</a:t>
                      </a: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 and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NR_CADC_SUL_R19</a:t>
                      </a: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RP-241085</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Rel-19 basket WI for NR inter-band UL CA and EN-DC with 3Tx</a:t>
                      </a:r>
                    </a:p>
                  </a:txBody>
                  <a:tcPr marL="46800" marR="46800" marT="10800" marB="10800"/>
                </a:tc>
                <a:tc>
                  <a:txBody>
                    <a:bodyPr/>
                    <a:lstStyle/>
                    <a:p>
                      <a:pPr algn="l" fontAlgn="b"/>
                      <a:r>
                        <a:rPr lang="en-US" sz="900" b="0" i="0" u="none" strike="noStrike" dirty="0" err="1">
                          <a:solidFill>
                            <a:srgbClr val="000000"/>
                          </a:solidFill>
                          <a:effectLst/>
                          <a:latin typeface="微软雅黑" panose="020B0503020204020204" pitchFamily="34" charset="-122"/>
                          <a:ea typeface="微软雅黑" panose="020B0503020204020204" pitchFamily="34" charset="-122"/>
                        </a:rPr>
                        <a:t>OPPO,Samsung,MediaTek</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RP-241336</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for R19 Low-Low inter-band CA basket WI</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CATT, China Telecom, Spark</a:t>
                      </a:r>
                    </a:p>
                  </a:txBody>
                  <a:tcPr marL="46800" marR="46800" marT="10800" marB="10800"/>
                </a:tc>
                <a:tc rowSpan="2">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Covered by </a:t>
                      </a:r>
                      <a:r>
                        <a:rPr lang="en-US" altLang="zh-CN" sz="900" b="1" i="0" u="none" strike="noStrike" dirty="0" smtClean="0">
                          <a:solidFill>
                            <a:schemeClr val="tx1"/>
                          </a:solidFill>
                          <a:effectLst/>
                          <a:latin typeface="微软雅黑" panose="020B0503020204020204" pitchFamily="34" charset="-122"/>
                          <a:ea typeface="微软雅黑" panose="020B0503020204020204" pitchFamily="34" charset="-122"/>
                        </a:rPr>
                        <a:t>NR_CADC_SUL_R19</a:t>
                      </a: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RP-241337</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Rel-19 NR inter-band Carrier Aggregation for Low-Low bands</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CATT, China Telecom, Spark</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rowSpan="4">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General papers</a:t>
                      </a:r>
                      <a:endParaRPr lang="zh-CN" altLang="en-US" sz="900" dirty="0" smtClean="0">
                        <a:latin typeface="微软雅黑" panose="020B0503020204020204" pitchFamily="34" charset="-122"/>
                        <a:ea typeface="微软雅黑" panose="020B0503020204020204" pitchFamily="34" charset="-122"/>
                      </a:endParaRPr>
                    </a:p>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RP-240894</a:t>
                      </a:r>
                    </a:p>
                  </a:txBody>
                  <a:tcPr marL="46800" marR="46800" marT="9525"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Proposed RAN4 REL-19 basket WIs</a:t>
                      </a:r>
                    </a:p>
                  </a:txBody>
                  <a:tcPr marL="46800" marR="46800" marT="9525"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RAN4 chair (Huawei)</a:t>
                      </a:r>
                    </a:p>
                  </a:txBody>
                  <a:tcPr marL="46800" marR="46800" marT="9525" marB="10800" anchor="b"/>
                </a:tc>
                <a:tc rowSpan="4">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N/A</a:t>
                      </a: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marL="0" algn="l" defTabSz="914354" rtl="0" eaLnBrk="1" fontAlgn="b" latinLnBrk="0" hangingPunct="1"/>
                      <a:r>
                        <a:rPr lang="en-US" sz="900" b="0" i="0" u="none" strike="noStrike" kern="1200">
                          <a:solidFill>
                            <a:srgbClr val="000000"/>
                          </a:solidFill>
                          <a:effectLst/>
                          <a:latin typeface="微软雅黑" panose="020B0503020204020204" pitchFamily="34" charset="-122"/>
                          <a:ea typeface="微软雅黑" panose="020B0503020204020204" pitchFamily="34" charset="-122"/>
                          <a:cs typeface="+mn-cs"/>
                        </a:rPr>
                        <a:t>RP-241168</a:t>
                      </a:r>
                    </a:p>
                  </a:txBody>
                  <a:tcPr marL="46800" marR="46800" marT="9525"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On RAN4 basket WI planning</a:t>
                      </a:r>
                    </a:p>
                  </a:txBody>
                  <a:tcPr marL="46800" marR="46800" marT="9525"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Nokia, Ericsson</a:t>
                      </a:r>
                    </a:p>
                  </a:txBody>
                  <a:tcPr marL="46800" marR="46800" marT="9525" marB="10800" anchor="b"/>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marL="0" algn="l" defTabSz="914354" rtl="0" eaLnBrk="1" fontAlgn="b" latinLnBrk="0" hangingPunct="1"/>
                      <a:r>
                        <a:rPr lang="en-US" sz="900" b="0" i="0" u="none" strike="noStrike" kern="1200">
                          <a:solidFill>
                            <a:srgbClr val="000000"/>
                          </a:solidFill>
                          <a:effectLst/>
                          <a:latin typeface="微软雅黑" panose="020B0503020204020204" pitchFamily="34" charset="-122"/>
                          <a:ea typeface="微软雅黑" panose="020B0503020204020204" pitchFamily="34" charset="-122"/>
                          <a:cs typeface="+mn-cs"/>
                        </a:rPr>
                        <a:t>RP-241309</a:t>
                      </a:r>
                    </a:p>
                  </a:txBody>
                  <a:tcPr marL="46800" marR="46800" marT="9525" marB="10800" anchor="b"/>
                </a:tc>
                <a:tc>
                  <a:txBody>
                    <a:bodyPr/>
                    <a:lstStyle/>
                    <a:p>
                      <a:pPr marL="0" algn="l" defTabSz="914354" rtl="0" eaLnBrk="1" fontAlgn="b" latinLnBrk="0" hangingPunct="1"/>
                      <a:r>
                        <a:rPr lang="en-US" sz="900" b="0" i="0" u="none" strike="noStrike" kern="1200">
                          <a:solidFill>
                            <a:srgbClr val="000000"/>
                          </a:solidFill>
                          <a:effectLst/>
                          <a:latin typeface="微软雅黑" panose="020B0503020204020204" pitchFamily="34" charset="-122"/>
                          <a:ea typeface="微软雅黑" panose="020B0503020204020204" pitchFamily="34" charset="-122"/>
                          <a:cs typeface="+mn-cs"/>
                        </a:rPr>
                        <a:t>Discussion on RAN4 basket WI plan</a:t>
                      </a:r>
                    </a:p>
                  </a:txBody>
                  <a:tcPr marL="46800" marR="46800" marT="9525"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China Telecom</a:t>
                      </a:r>
                    </a:p>
                  </a:txBody>
                  <a:tcPr marL="46800" marR="46800" marT="9525" marB="10800" anchor="b"/>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algn="l" fontAlgn="b"/>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tc>
                <a:tc>
                  <a:txBody>
                    <a:bodyPr/>
                    <a:lstStyle/>
                    <a:p>
                      <a:pPr marL="0" algn="l" defTabSz="914354" rtl="0" eaLnBrk="1" fontAlgn="b" latinLnBrk="0" hangingPunct="1"/>
                      <a:r>
                        <a:rPr lang="en-US" sz="900" b="0" i="0" u="none" strike="noStrike" kern="1200">
                          <a:solidFill>
                            <a:srgbClr val="000000"/>
                          </a:solidFill>
                          <a:effectLst/>
                          <a:latin typeface="微软雅黑" panose="020B0503020204020204" pitchFamily="34" charset="-122"/>
                          <a:ea typeface="微软雅黑" panose="020B0503020204020204" pitchFamily="34" charset="-122"/>
                          <a:cs typeface="+mn-cs"/>
                        </a:rPr>
                        <a:t>RP-241335</a:t>
                      </a:r>
                    </a:p>
                  </a:txBody>
                  <a:tcPr marL="46800" marR="46800" marT="9525"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Considerations for potential improvements in Rel-19 RAN4 basket work</a:t>
                      </a:r>
                    </a:p>
                  </a:txBody>
                  <a:tcPr marL="46800" marR="46800" marT="9525"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CATT</a:t>
                      </a:r>
                    </a:p>
                  </a:txBody>
                  <a:tcPr marL="46800" marR="46800" marT="9525" marB="10800" anchor="b"/>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bl>
          </a:graphicData>
        </a:graphic>
      </p:graphicFrame>
    </p:spTree>
    <p:extLst>
      <p:ext uri="{BB962C8B-B14F-4D97-AF65-F5344CB8AC3E}">
        <p14:creationId xmlns:p14="http://schemas.microsoft.com/office/powerpoint/2010/main" val="19127354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proposals: Other spectrum and non spectrum related items</a:t>
            </a:r>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5" name="表格 4"/>
          <p:cNvGraphicFramePr>
            <a:graphicFrameLocks noGrp="1"/>
          </p:cNvGraphicFramePr>
          <p:nvPr>
            <p:extLst>
              <p:ext uri="{D42A27DB-BD31-4B8C-83A1-F6EECF244321}">
                <p14:modId xmlns:p14="http://schemas.microsoft.com/office/powerpoint/2010/main" val="1537085655"/>
              </p:ext>
            </p:extLst>
          </p:nvPr>
        </p:nvGraphicFramePr>
        <p:xfrm>
          <a:off x="191494" y="1728932"/>
          <a:ext cx="11705314" cy="1111320"/>
        </p:xfrm>
        <a:graphic>
          <a:graphicData uri="http://schemas.openxmlformats.org/drawingml/2006/table">
            <a:tbl>
              <a:tblPr firstRow="1" bandRow="1">
                <a:tableStyleId>{5C22544A-7EE6-4342-B048-85BDC9FD1C3A}</a:tableStyleId>
              </a:tblPr>
              <a:tblGrid>
                <a:gridCol w="810216"/>
                <a:gridCol w="888762"/>
                <a:gridCol w="6310502"/>
                <a:gridCol w="1568349"/>
                <a:gridCol w="2127485"/>
              </a:tblGrid>
              <a:tr h="0">
                <a:tc>
                  <a:txBody>
                    <a:bodyPr/>
                    <a:lstStyle/>
                    <a:p>
                      <a:r>
                        <a:rPr lang="en-US" altLang="zh-CN" sz="900" dirty="0" smtClean="0">
                          <a:latin typeface="微软雅黑" panose="020B0503020204020204" pitchFamily="34" charset="-122"/>
                          <a:ea typeface="微软雅黑" panose="020B0503020204020204" pitchFamily="34" charset="-122"/>
                        </a:rPr>
                        <a:t>Category</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err="1" smtClean="0">
                          <a:latin typeface="微软雅黑" panose="020B0503020204020204" pitchFamily="34" charset="-122"/>
                          <a:ea typeface="微软雅黑" panose="020B0503020204020204" pitchFamily="34" charset="-122"/>
                        </a:rPr>
                        <a:t>Tdoc</a:t>
                      </a:r>
                      <a:r>
                        <a:rPr lang="en-US" altLang="zh-CN" sz="900" baseline="0" dirty="0" smtClean="0">
                          <a:latin typeface="微软雅黑" panose="020B0503020204020204" pitchFamily="34" charset="-122"/>
                          <a:ea typeface="微软雅黑" panose="020B0503020204020204" pitchFamily="34" charset="-122"/>
                        </a:rPr>
                        <a:t> number</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Title</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Sources</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Suggestions</a:t>
                      </a:r>
                      <a:r>
                        <a:rPr lang="en-US" altLang="zh-CN" sz="900" baseline="0" dirty="0" smtClean="0">
                          <a:latin typeface="微软雅黑" panose="020B0503020204020204" pitchFamily="34" charset="-122"/>
                          <a:ea typeface="微软雅黑" panose="020B0503020204020204" pitchFamily="34" charset="-122"/>
                        </a:rPr>
                        <a:t> on consolidation</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r>
              <a:tr h="0">
                <a:tc rowSpan="2">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CDL</a:t>
                      </a:r>
                      <a:r>
                        <a:rPr lang="en-US" altLang="zh-CN" sz="900" baseline="0" dirty="0" smtClean="0">
                          <a:latin typeface="微软雅黑" panose="020B0503020204020204" pitchFamily="34" charset="-122"/>
                          <a:ea typeface="微软雅黑" panose="020B0503020204020204" pitchFamily="34" charset="-122"/>
                        </a:rPr>
                        <a:t> modeling</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RP-241178</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SID: Study on spatial channel model for demodulation performance requirements</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Nokia</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RP-241258</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Discussion on the scope of RAN4 study on Spatial Channel Modelling in Rel-19</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rowSpan="4">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Fragmented DL</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RP-241360</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SI: Study on Fragmented Carriers in FR1</a:t>
                      </a:r>
                    </a:p>
                  </a:txBody>
                  <a:tcPr marL="46800" marR="46800" marT="10800" marB="10800" anchor="b"/>
                </a:tc>
                <a:tc>
                  <a:txBody>
                    <a:bodyPr/>
                    <a:lstStyle/>
                    <a:p>
                      <a:pPr algn="l" fontAlgn="b"/>
                      <a:r>
                        <a:rPr lang="en-US" sz="900" b="0" i="0" u="none" strike="noStrike" dirty="0" err="1">
                          <a:solidFill>
                            <a:srgbClr val="000000"/>
                          </a:solidFill>
                          <a:effectLst/>
                          <a:latin typeface="微软雅黑" panose="020B0503020204020204" pitchFamily="34" charset="-122"/>
                          <a:ea typeface="微软雅黑" panose="020B0503020204020204" pitchFamily="34" charset="-122"/>
                        </a:rPr>
                        <a:t>MediaTek</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Inc. et al.</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RP-241361</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Recommended WF on Fragmented Carriers</a:t>
                      </a:r>
                    </a:p>
                  </a:txBody>
                  <a:tcPr marL="46800" marR="46800" marT="10800" marB="10800" anchor="b"/>
                </a:tc>
                <a:tc>
                  <a:txBody>
                    <a:bodyPr/>
                    <a:lstStyle/>
                    <a:p>
                      <a:pPr algn="l" fontAlgn="b"/>
                      <a:r>
                        <a:rPr lang="en-US" sz="900" b="0" i="0" u="none" strike="noStrike" dirty="0" err="1">
                          <a:solidFill>
                            <a:srgbClr val="000000"/>
                          </a:solidFill>
                          <a:effectLst/>
                          <a:latin typeface="微软雅黑" panose="020B0503020204020204" pitchFamily="34" charset="-122"/>
                          <a:ea typeface="微软雅黑" panose="020B0503020204020204" pitchFamily="34" charset="-122"/>
                        </a:rPr>
                        <a:t>MediaTek</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Inc.</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RP-241257</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Discussion on the scope of RAN4 study on fragmented carriers in Rel-19</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RP-241269</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On Fragmented Carriers in Rel-19</a:t>
                      </a:r>
                    </a:p>
                  </a:txBody>
                  <a:tcPr marL="46800" marR="46800" marT="10800" marB="10800" anchor="b"/>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Apple</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3534780556"/>
              </p:ext>
            </p:extLst>
          </p:nvPr>
        </p:nvGraphicFramePr>
        <p:xfrm>
          <a:off x="191494" y="2840252"/>
          <a:ext cx="11705314" cy="3659040"/>
        </p:xfrm>
        <a:graphic>
          <a:graphicData uri="http://schemas.openxmlformats.org/drawingml/2006/table">
            <a:tbl>
              <a:tblPr firstRow="1" bandRow="1">
                <a:tableStyleId>{5C22544A-7EE6-4342-B048-85BDC9FD1C3A}</a:tableStyleId>
              </a:tblPr>
              <a:tblGrid>
                <a:gridCol w="810216"/>
                <a:gridCol w="888762"/>
                <a:gridCol w="6310502"/>
                <a:gridCol w="1568349"/>
                <a:gridCol w="2127485"/>
              </a:tblGrid>
              <a:tr h="135128">
                <a:tc>
                  <a:txBody>
                    <a:bodyPr/>
                    <a:lstStyle/>
                    <a:p>
                      <a:r>
                        <a:rPr lang="en-US" altLang="zh-CN" sz="900" dirty="0" smtClean="0">
                          <a:latin typeface="微软雅黑" panose="020B0503020204020204" pitchFamily="34" charset="-122"/>
                          <a:ea typeface="微软雅黑" panose="020B0503020204020204" pitchFamily="34" charset="-122"/>
                        </a:rPr>
                        <a:t>Category</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err="1" smtClean="0">
                          <a:latin typeface="微软雅黑" panose="020B0503020204020204" pitchFamily="34" charset="-122"/>
                          <a:ea typeface="微软雅黑" panose="020B0503020204020204" pitchFamily="34" charset="-122"/>
                        </a:rPr>
                        <a:t>Tdoc</a:t>
                      </a:r>
                      <a:r>
                        <a:rPr lang="en-US" altLang="zh-CN" sz="900" baseline="0" dirty="0" smtClean="0">
                          <a:latin typeface="微软雅黑" panose="020B0503020204020204" pitchFamily="34" charset="-122"/>
                          <a:ea typeface="微软雅黑" panose="020B0503020204020204" pitchFamily="34" charset="-122"/>
                        </a:rPr>
                        <a:t> number</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Title</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Sources</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Suggestions</a:t>
                      </a:r>
                      <a:r>
                        <a:rPr lang="en-US" altLang="zh-CN" sz="900" baseline="0" dirty="0" smtClean="0">
                          <a:latin typeface="微软雅黑" panose="020B0503020204020204" pitchFamily="34" charset="-122"/>
                          <a:ea typeface="微软雅黑" panose="020B0503020204020204" pitchFamily="34" charset="-122"/>
                        </a:rPr>
                        <a:t> on consolidation</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r>
              <a:tr h="251871">
                <a:tc rowSpan="2">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LTE new bands</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RP-241518</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New WID: Introduction of LTE FDD band in 1800 – 1830 MHz for Canada</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NOVAMINT, Sequans, Semtech, Telit, Ubiik</a:t>
                      </a:r>
                    </a:p>
                  </a:txBody>
                  <a:tcPr marL="46800" marR="46800" marT="10800" marB="10800"/>
                </a:tc>
                <a:tc rowSpan="5">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Pure spectrum related WI proposal.</a:t>
                      </a:r>
                    </a:p>
                  </a:txBody>
                  <a:tcPr marL="46800" marR="46800" marT="10800" marB="10800"/>
                </a:tc>
              </a:tr>
              <a:tr h="368614">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RP-241519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for introduction of LTE FDD band in 1800 – 1830 MHz for Canada</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NOVAMINT, Sequans, Semtech, Telit, Ubiik, EDF, EUTC</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135128">
                <a:tc rowSpan="5">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NR new bands</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RP-240943</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introduction of NR bands n87 and n88</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Nokia</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135128">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RP-241050</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introduction of NR band n68</a:t>
                      </a: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Ericsson Limited</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135128">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chemeClr val="tx1"/>
                          </a:solidFill>
                          <a:effectLst/>
                          <a:latin typeface="微软雅黑" panose="020B0503020204020204" pitchFamily="34" charset="-122"/>
                          <a:ea typeface="微软雅黑" panose="020B0503020204020204" pitchFamily="34" charset="-122"/>
                        </a:rPr>
                        <a:t>RP-241216</a:t>
                      </a:r>
                    </a:p>
                  </a:txBody>
                  <a:tcPr marL="46800" marR="46800" marT="10800" marB="10800"/>
                </a:tc>
                <a:tc>
                  <a:txBody>
                    <a:bodyPr/>
                    <a:lstStyle/>
                    <a:p>
                      <a:pPr algn="l" fontAlgn="b"/>
                      <a:r>
                        <a:rPr lang="en-US" sz="900" b="0" i="0" u="none" strike="noStrike" dirty="0">
                          <a:solidFill>
                            <a:schemeClr val="tx1"/>
                          </a:solidFill>
                          <a:effectLst/>
                          <a:latin typeface="微软雅黑" panose="020B0503020204020204" pitchFamily="34" charset="-122"/>
                          <a:ea typeface="微软雅黑" panose="020B0503020204020204" pitchFamily="34" charset="-122"/>
                        </a:rPr>
                        <a:t>Introduction of the 1.4 GHz Band</a:t>
                      </a:r>
                    </a:p>
                  </a:txBody>
                  <a:tcPr marL="46800" marR="46800" marT="10800" marB="10800"/>
                </a:tc>
                <a:tc>
                  <a:txBody>
                    <a:bodyPr/>
                    <a:lstStyle/>
                    <a:p>
                      <a:pPr algn="l" fontAlgn="b"/>
                      <a:r>
                        <a:rPr lang="en-US" sz="900" b="0" i="0" u="none" strike="noStrike" dirty="0" err="1">
                          <a:solidFill>
                            <a:srgbClr val="000000"/>
                          </a:solidFill>
                          <a:effectLst/>
                          <a:latin typeface="微软雅黑" panose="020B0503020204020204" pitchFamily="34" charset="-122"/>
                          <a:ea typeface="微软雅黑" panose="020B0503020204020204" pitchFamily="34" charset="-122"/>
                        </a:rPr>
                        <a:t>MidWave</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Wireless</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251871">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RP-241511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of introduction of NR based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AeroMacs</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system</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ZTE Corporation,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Sanechips</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rowSpan="2">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Compared to </a:t>
                      </a:r>
                      <a:r>
                        <a:rPr lang="en-US" altLang="zh-CN" sz="900" b="0" i="0" u="none" strike="noStrike" baseline="0" dirty="0" err="1" smtClean="0">
                          <a:solidFill>
                            <a:schemeClr val="tx1"/>
                          </a:solidFill>
                          <a:effectLst/>
                          <a:latin typeface="微软雅黑" panose="020B0503020204020204" pitchFamily="34" charset="-122"/>
                          <a:ea typeface="微软雅黑" panose="020B0503020204020204" pitchFamily="34" charset="-122"/>
                        </a:rPr>
                        <a:t>tdoc</a:t>
                      </a: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 submitted to RAN4, it looks like pure new band proposal.</a:t>
                      </a:r>
                    </a:p>
                  </a:txBody>
                  <a:tcPr marL="46800" marR="46800" marT="10800" marB="10800"/>
                </a:tc>
              </a:tr>
              <a:tr h="135128">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RP-241512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NR based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AeroMACS</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ZTE Corporation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135128">
                <a:tc rowSpan="9">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NTN bands</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RP-240938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Introduction of Ku Band for NR NTN</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Intelsat</a:t>
                      </a:r>
                    </a:p>
                  </a:txBody>
                  <a:tcPr marL="46800" marR="46800" marT="10800" marB="10800"/>
                </a:tc>
                <a:tc rowSpan="3">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Ku NTN band</a:t>
                      </a:r>
                    </a:p>
                  </a:txBody>
                  <a:tcPr marL="46800" marR="46800" marT="10800" marB="10800"/>
                </a:tc>
              </a:tr>
              <a:tr h="135128">
                <a:tc vMerge="1">
                  <a:txBody>
                    <a:bodyPr/>
                    <a:lstStyle/>
                    <a:p>
                      <a:endParaRPr 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RP-241077</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for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Standardising</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the Ku Band</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Intelsat</a:t>
                      </a:r>
                    </a:p>
                  </a:txBody>
                  <a:tcPr marL="46800" marR="46800" marT="10800" marB="10800"/>
                </a:tc>
                <a:tc vMerge="1">
                  <a:txBody>
                    <a:bodyPr/>
                    <a:lstStyle/>
                    <a:p>
                      <a:endParaRPr lang="en-US"/>
                    </a:p>
                  </a:txBody>
                  <a:tcPr/>
                </a:tc>
              </a:tr>
              <a:tr h="135128">
                <a:tc vMerge="1">
                  <a:txBody>
                    <a:bodyPr/>
                    <a:lstStyle/>
                    <a:p>
                      <a:endParaRPr lang="zh-CN" altLang="en-US"/>
                    </a:p>
                  </a:txBody>
                  <a:tcPr/>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RP-240896</a:t>
                      </a:r>
                    </a:p>
                  </a:txBody>
                  <a:tcPr marL="46800" marR="46800" marT="10800"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LS on Support of the Ku Band Standardization Activity in 3GPP (GSOA_LS240607; to: RAN; cc: -; contact: Intelsat)</a:t>
                      </a:r>
                    </a:p>
                  </a:txBody>
                  <a:tcPr marL="46800" marR="46800" marT="10800" marB="10800" anchor="b"/>
                </a:tc>
                <a:tc>
                  <a:txBody>
                    <a:bodyPr/>
                    <a:lstStyle/>
                    <a:p>
                      <a:pPr marL="0" algn="l" defTabSz="914354" rtl="0" eaLnBrk="1" fontAlgn="b" latinLnBrk="0" hangingPunct="1"/>
                      <a:r>
                        <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GSOA</a:t>
                      </a:r>
                    </a:p>
                  </a:txBody>
                  <a:tcPr marL="46800" marR="46800" marT="10800" marB="10800" anchor="b"/>
                </a:tc>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endParaRPr>
                    </a:p>
                  </a:txBody>
                  <a:tcPr marL="46800" marR="46800" marT="10800" marB="10800"/>
                </a:tc>
              </a:tr>
              <a:tr h="135128">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RP-241078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on new 3GPP NTN S-band definition (UL 2000 – 2020 MHz, DL 2180 – 2200 MHz)</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Dish Network, EchoStar</a:t>
                      </a:r>
                    </a:p>
                  </a:txBody>
                  <a:tcPr marL="46800" marR="46800" marT="10800" marB="10800"/>
                </a:tc>
                <a:tc rowSpan="3">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S-bands</a:t>
                      </a:r>
                      <a:r>
                        <a:rPr lang="zh-CN" altLang="en-US" sz="900" b="0" i="0" u="none" strike="noStrike" baseline="0" dirty="0" smtClean="0">
                          <a:solidFill>
                            <a:schemeClr val="tx1"/>
                          </a:solidFill>
                          <a:effectLst/>
                          <a:latin typeface="微软雅黑" panose="020B0503020204020204" pitchFamily="34" charset="-122"/>
                          <a:ea typeface="微软雅黑" panose="020B0503020204020204" pitchFamily="34" charset="-122"/>
                        </a:rPr>
                        <a:t>：</a:t>
                      </a: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one NR, one LTE</a:t>
                      </a:r>
                    </a:p>
                  </a:txBody>
                  <a:tcPr marL="46800" marR="46800" marT="10800" marB="10800"/>
                </a:tc>
              </a:tr>
              <a:tr h="135128">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RP-241079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Introduction of NR-NTN S-band (MSS band 2000-2020 MHz UL and 2180-2200 MHz DL)</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Dish Network, EchoStar</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135128">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RP-241080</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Introduction of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IoT</a:t>
                      </a:r>
                      <a:r>
                        <a:rPr lang="en-US" sz="900" b="0" i="0" u="none" strike="noStrike" dirty="0">
                          <a:solidFill>
                            <a:srgbClr val="000000"/>
                          </a:solidFill>
                          <a:effectLst/>
                          <a:latin typeface="微软雅黑" panose="020B0503020204020204" pitchFamily="34" charset="-122"/>
                          <a:ea typeface="微软雅黑" panose="020B0503020204020204" pitchFamily="34" charset="-122"/>
                        </a:rPr>
                        <a:t>-NTN S-band (MSS band 2000-2020 MHz UL and 2180-2200 MHz DL)</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Dish Network, EchoStar</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135128">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RP-241528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proposal: Introduction of the Extended L-band (UL 1668-1675MHz, DL 1518-1525MHz) for NR NTN</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Inmarsat, Viasat,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Thuraya</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rowSpan="3">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New L-bands</a:t>
                      </a:r>
                    </a:p>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One approach: two separate WIs</a:t>
                      </a:r>
                    </a:p>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Another approach: one WI</a:t>
                      </a:r>
                    </a:p>
                  </a:txBody>
                  <a:tcPr marL="46800" marR="46800" marT="10800" marB="10800"/>
                </a:tc>
              </a:tr>
              <a:tr h="251871">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RP-241530</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proposal: Introduction of a new NR NTN band to support the combined MSS L-band ranges (DL 1518-1559 MHz, UL 1626.5-1660 MHz and 1668-1675 MHz)</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Inmarsat, Viasat,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Thuraya</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368614">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RP-241532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proposal: Introduction of new NR NTN bands to support the Extended L-band (UL 1668-1675MHz, DL 1518-1525MHz) and the combined MSS L-band and Extended L-band ranges (DL 1518-1559 MHz, UL 1626.5-1660 MHz and 1668-1675 MHz)</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Inmarsat, Viasat,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Thuraya</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bl>
          </a:graphicData>
        </a:graphic>
      </p:graphicFrame>
    </p:spTree>
    <p:extLst>
      <p:ext uri="{BB962C8B-B14F-4D97-AF65-F5344CB8AC3E}">
        <p14:creationId xmlns:p14="http://schemas.microsoft.com/office/powerpoint/2010/main" val="7139770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t>RAN4 new WI/SI proposals (</a:t>
            </a:r>
            <a:r>
              <a:rPr lang="en-US" altLang="zh-CN" b="1" dirty="0" smtClean="0"/>
              <a:t>Rel-19)</a:t>
            </a:r>
            <a:endParaRPr lang="ru-RU" b="1"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298929"/>
          </a:xfrm>
        </p:spPr>
        <p:txBody>
          <a:bodyPr/>
          <a:lstStyle/>
          <a:p>
            <a:pPr marL="342882" lvl="1" indent="-342882">
              <a:lnSpc>
                <a:spcPct val="150000"/>
              </a:lnSpc>
              <a:spcBef>
                <a:spcPts val="0"/>
              </a:spcBef>
              <a:spcAft>
                <a:spcPts val="0"/>
              </a:spcAft>
              <a:buBlip>
                <a:blip r:embed="rId3"/>
              </a:buBlip>
            </a:pPr>
            <a:r>
              <a:rPr lang="en-US" altLang="zh-CN" sz="1400" dirty="0" smtClean="0"/>
              <a:t>New Rel-19 RAN4-led WI proposals: Other spectrum and non spectrum related items</a:t>
            </a:r>
          </a:p>
          <a:p>
            <a:pPr marL="742912" lvl="2" indent="-342882">
              <a:lnSpc>
                <a:spcPct val="150000"/>
              </a:lnSpc>
              <a:spcBef>
                <a:spcPts val="0"/>
              </a:spcBef>
              <a:spcAft>
                <a:spcPts val="0"/>
              </a:spcAft>
              <a:buBlip>
                <a:blip r:embed="rId3"/>
              </a:buBlip>
            </a:pPr>
            <a:endParaRPr lang="en-US" altLang="zh-CN" sz="1000" dirty="0" smtClean="0"/>
          </a:p>
        </p:txBody>
      </p:sp>
      <p:graphicFrame>
        <p:nvGraphicFramePr>
          <p:cNvPr id="6" name="表格 5"/>
          <p:cNvGraphicFramePr>
            <a:graphicFrameLocks noGrp="1"/>
          </p:cNvGraphicFramePr>
          <p:nvPr>
            <p:extLst>
              <p:ext uri="{D42A27DB-BD31-4B8C-83A1-F6EECF244321}">
                <p14:modId xmlns:p14="http://schemas.microsoft.com/office/powerpoint/2010/main" val="628340615"/>
              </p:ext>
            </p:extLst>
          </p:nvPr>
        </p:nvGraphicFramePr>
        <p:xfrm>
          <a:off x="196574" y="1715542"/>
          <a:ext cx="11705314" cy="4200120"/>
        </p:xfrm>
        <a:graphic>
          <a:graphicData uri="http://schemas.openxmlformats.org/drawingml/2006/table">
            <a:tbl>
              <a:tblPr firstRow="1" bandRow="1">
                <a:tableStyleId>{5C22544A-7EE6-4342-B048-85BDC9FD1C3A}</a:tableStyleId>
              </a:tblPr>
              <a:tblGrid>
                <a:gridCol w="810216"/>
                <a:gridCol w="888762"/>
                <a:gridCol w="6310502"/>
                <a:gridCol w="1568349"/>
                <a:gridCol w="2127485"/>
              </a:tblGrid>
              <a:tr h="0">
                <a:tc>
                  <a:txBody>
                    <a:bodyPr/>
                    <a:lstStyle/>
                    <a:p>
                      <a:r>
                        <a:rPr lang="en-US" altLang="zh-CN" sz="900" dirty="0" smtClean="0">
                          <a:latin typeface="微软雅黑" panose="020B0503020204020204" pitchFamily="34" charset="-122"/>
                          <a:ea typeface="微软雅黑" panose="020B0503020204020204" pitchFamily="34" charset="-122"/>
                        </a:rPr>
                        <a:t>Category</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err="1" smtClean="0">
                          <a:latin typeface="微软雅黑" panose="020B0503020204020204" pitchFamily="34" charset="-122"/>
                          <a:ea typeface="微软雅黑" panose="020B0503020204020204" pitchFamily="34" charset="-122"/>
                        </a:rPr>
                        <a:t>Tdoc</a:t>
                      </a:r>
                      <a:r>
                        <a:rPr lang="en-US" altLang="zh-CN" sz="900" baseline="0" dirty="0" smtClean="0">
                          <a:latin typeface="微软雅黑" panose="020B0503020204020204" pitchFamily="34" charset="-122"/>
                          <a:ea typeface="微软雅黑" panose="020B0503020204020204" pitchFamily="34" charset="-122"/>
                        </a:rPr>
                        <a:t> number</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Title</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Sources</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c>
                  <a:txBody>
                    <a:bodyPr/>
                    <a:lstStyle/>
                    <a:p>
                      <a:r>
                        <a:rPr lang="en-US" altLang="zh-CN" sz="900" dirty="0" smtClean="0">
                          <a:latin typeface="微软雅黑" panose="020B0503020204020204" pitchFamily="34" charset="-122"/>
                          <a:ea typeface="微软雅黑" panose="020B0503020204020204" pitchFamily="34" charset="-122"/>
                        </a:rPr>
                        <a:t>Suggestions</a:t>
                      </a:r>
                      <a:r>
                        <a:rPr lang="en-US" altLang="zh-CN" sz="900" baseline="0" dirty="0" smtClean="0">
                          <a:latin typeface="微软雅黑" panose="020B0503020204020204" pitchFamily="34" charset="-122"/>
                          <a:ea typeface="微软雅黑" panose="020B0503020204020204" pitchFamily="34" charset="-122"/>
                        </a:rPr>
                        <a:t> on consolidation</a:t>
                      </a:r>
                      <a:endParaRPr lang="zh-CN" altLang="en-US" sz="900" dirty="0">
                        <a:latin typeface="微软雅黑" panose="020B0503020204020204" pitchFamily="34" charset="-122"/>
                        <a:ea typeface="微软雅黑" panose="020B0503020204020204" pitchFamily="34" charset="-122"/>
                      </a:endParaRPr>
                    </a:p>
                  </a:txBody>
                  <a:tcPr marL="46800" marR="46800" marT="10800" marB="10800"/>
                </a:tc>
              </a:tr>
              <a:tr h="0">
                <a:tc rowSpan="7">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700MHz n28 wider BW</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RP-240931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Discussion on Support of 700MHz wider channel bandwidth</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KDDI Corporation</a:t>
                      </a:r>
                    </a:p>
                  </a:txBody>
                  <a:tcPr marL="46800" marR="46800" marT="10800" marB="10800"/>
                </a:tc>
                <a:tc rowSpan="7">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Discussions on full band duplexer, introduction of 40MHz UE BW, and high power</a:t>
                      </a: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RP-240932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Support of 700MHz wider channel bandwidth</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KDDI Corporation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RP-241192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Discussion on Band n28 full duplexer</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Nokia, KDDI Corporation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RP-241205</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Introduction of Power Class 2 and UE 40MHz Channel Bandwidth in NR band n28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CMCC, CBN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RP-241275</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Views on b28 n28 full band duplex for PC3</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Samsung, KDDI</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RP-241502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Views on next steps for band n28 specifications</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Apple</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RP-241524</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PC2 and wider channel bandwidths in band n28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Ericsson</a:t>
                      </a:r>
                    </a:p>
                  </a:txBody>
                  <a:tcPr marL="46800" marR="46800" marT="10800" marB="10800"/>
                </a:tc>
                <a:tc vMerge="1">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rowSpan="4">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Other</a:t>
                      </a:r>
                      <a:r>
                        <a:rPr lang="en-US" altLang="zh-CN" sz="900" baseline="0" dirty="0" smtClean="0">
                          <a:latin typeface="微软雅黑" panose="020B0503020204020204" pitchFamily="34" charset="-122"/>
                          <a:ea typeface="微软雅黑" panose="020B0503020204020204" pitchFamily="34" charset="-122"/>
                        </a:rPr>
                        <a:t> spectrum related</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RP-241256</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Discussion on SUL for 2.6 GHz TDD band (n41) and 4.9 GHz TDD band (n79)</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RP-241312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NR power class 2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RedCap</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(Reduced Capability) UE in FR1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China Telecom,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MediaTek</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RP-241313</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on NR PC2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RedCap</a:t>
                      </a:r>
                      <a:r>
                        <a:rPr lang="en-US" sz="900" b="0" i="0" u="none" strike="noStrike" dirty="0">
                          <a:solidFill>
                            <a:srgbClr val="000000"/>
                          </a:solidFill>
                          <a:effectLst/>
                          <a:latin typeface="微软雅黑" panose="020B0503020204020204" pitchFamily="34" charset="-122"/>
                          <a:ea typeface="微软雅黑" panose="020B0503020204020204" pitchFamily="34" charset="-122"/>
                        </a:rPr>
                        <a:t> UE (Practical network test for </a:t>
                      </a:r>
                      <a:r>
                        <a:rPr lang="en-US" sz="900" b="0" i="0" u="none" strike="noStrike" dirty="0" err="1">
                          <a:solidFill>
                            <a:srgbClr val="000000"/>
                          </a:solidFill>
                          <a:effectLst/>
                          <a:latin typeface="微软雅黑" panose="020B0503020204020204" pitchFamily="34" charset="-122"/>
                          <a:ea typeface="微软雅黑" panose="020B0503020204020204" pitchFamily="34" charset="-122"/>
                        </a:rPr>
                        <a:t>RedCap</a:t>
                      </a:r>
                      <a:r>
                        <a:rPr lang="en-US" sz="9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China Telecom</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RP-241541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Support 50 – 100 MHz uplink BW for band n48</a:t>
                      </a:r>
                    </a:p>
                  </a:txBody>
                  <a:tcPr marL="46800" marR="46800" marT="10800" marB="10800"/>
                </a:tc>
                <a:tc>
                  <a:txBody>
                    <a:bodyPr/>
                    <a:lstStyle/>
                    <a:p>
                      <a:pPr algn="l" fontAlgn="b"/>
                      <a:r>
                        <a:rPr lang="en-US" sz="900" b="0" i="0" u="none" strike="noStrike" dirty="0" err="1">
                          <a:solidFill>
                            <a:srgbClr val="000000"/>
                          </a:solidFill>
                          <a:effectLst/>
                          <a:latin typeface="微软雅黑" panose="020B0503020204020204" pitchFamily="34" charset="-122"/>
                          <a:ea typeface="微软雅黑" panose="020B0503020204020204" pitchFamily="34" charset="-122"/>
                        </a:rPr>
                        <a:t>CableLabs</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rPr>
                        <a:t>It can be covered in CBW basket WI</a:t>
                      </a:r>
                    </a:p>
                  </a:txBody>
                  <a:tcPr marL="46800" marR="46800" marT="10800" marB="10800"/>
                </a:tc>
              </a:tr>
              <a:tr h="0">
                <a:tc rowSpan="11">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900" dirty="0" smtClean="0">
                          <a:latin typeface="微软雅黑" panose="020B0503020204020204" pitchFamily="34" charset="-122"/>
                          <a:ea typeface="微软雅黑" panose="020B0503020204020204" pitchFamily="34" charset="-122"/>
                        </a:rPr>
                        <a:t>Non-spectrum</a:t>
                      </a:r>
                      <a:r>
                        <a:rPr lang="en-US" altLang="zh-CN" sz="900" baseline="0" dirty="0" smtClean="0">
                          <a:latin typeface="微软雅黑" panose="020B0503020204020204" pitchFamily="34" charset="-122"/>
                          <a:ea typeface="微软雅黑" panose="020B0503020204020204" pitchFamily="34" charset="-122"/>
                        </a:rPr>
                        <a:t> related</a:t>
                      </a: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RP-241362</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Evolution path of 3Tx UEs</a:t>
                      </a:r>
                    </a:p>
                  </a:txBody>
                  <a:tcPr marL="46800" marR="46800" marT="10800" marB="10800"/>
                </a:tc>
                <a:tc>
                  <a:txBody>
                    <a:bodyPr/>
                    <a:lstStyle/>
                    <a:p>
                      <a:pPr algn="l" fontAlgn="b"/>
                      <a:r>
                        <a:rPr lang="it-IT" sz="900" b="0" i="0" u="none" strike="noStrike" dirty="0">
                          <a:solidFill>
                            <a:srgbClr val="000000"/>
                          </a:solidFill>
                          <a:effectLst/>
                          <a:latin typeface="微软雅黑" panose="020B0503020204020204" pitchFamily="34" charset="-122"/>
                          <a:ea typeface="微软雅黑" panose="020B0503020204020204" pitchFamily="34" charset="-122"/>
                        </a:rPr>
                        <a:t>MediaTek Inc., China Telecom, China Unicom, OPPO, Softbank, T-Mobile USA, Verizon</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RP-241537</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Switching based low-low carrier aggregation</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TELUS</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RP-241538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Switching based low-low carrier aggregation</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TELUS, Bell Mobility</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RP-241188</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Objectives for SCS</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Verizon Denmark</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RP-241500</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paper for band plan for satellite communication in terrestrial bands</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Apple</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RP-241501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SID on band plan for satellite communication in terrestrial bands</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Apple</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RP-241531</a:t>
                      </a: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for new L-band definitions and possible Carrier Aggregation (CA) combinations for NR NTN</a:t>
                      </a:r>
                    </a:p>
                  </a:txBody>
                  <a:tcPr marL="46800" marR="46800" marT="10800" marB="10800"/>
                </a:tc>
                <a:tc>
                  <a:txBody>
                    <a:bodyPr/>
                    <a:lstStyle/>
                    <a:p>
                      <a:pPr algn="l" fontAlgn="b"/>
                      <a:r>
                        <a:rPr lang="sv-SE" sz="900" b="0" i="0" u="none" strike="noStrike" dirty="0">
                          <a:solidFill>
                            <a:srgbClr val="000000"/>
                          </a:solidFill>
                          <a:effectLst/>
                          <a:latin typeface="微软雅黑" panose="020B0503020204020204" pitchFamily="34" charset="-122"/>
                          <a:ea typeface="微软雅黑" panose="020B0503020204020204" pitchFamily="34" charset="-122"/>
                        </a:rPr>
                        <a:t>Inmarsat, Viasat, Thuraya, Terrestar Solutions</a:t>
                      </a:r>
                    </a:p>
                  </a:txBody>
                  <a:tcPr marL="46800" marR="46800" marT="10800" marB="10800"/>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endParaRPr lang="zh-CN" altLang="en-US"/>
                    </a:p>
                  </a:txBody>
                  <a:tcPr/>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RP-241533</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Intra-SAN Carrier Aggregation (CA) and fragmented carrier aspects for NR NTN</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Inmarsat, Viasat</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RP-241171</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SID on VSAT test methods</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Eutelsat Group</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RP-241259</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Motivation on new power class for FR2</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r h="0">
                <a:tc vMerge="1">
                  <a:txBody>
                    <a:bodyPr/>
                    <a:lstStyle/>
                    <a:p>
                      <a:pPr marL="0" marR="0" lvl="0" indent="0" algn="l" defTabSz="914354" rtl="0" eaLnBrk="1" fontAlgn="b" latinLnBrk="0" hangingPunct="1">
                        <a:lnSpc>
                          <a:spcPct val="100000"/>
                        </a:lnSpc>
                        <a:spcBef>
                          <a:spcPts val="0"/>
                        </a:spcBef>
                        <a:spcAft>
                          <a:spcPts val="0"/>
                        </a:spcAft>
                        <a:buClrTx/>
                        <a:buSzTx/>
                        <a:buFontTx/>
                        <a:buNone/>
                        <a:tabLst/>
                        <a:defRPr/>
                      </a:pPr>
                      <a:endParaRPr lang="zh-CN" altLang="en-US" sz="900" dirty="0" smtClean="0">
                        <a:latin typeface="微软雅黑" panose="020B0503020204020204" pitchFamily="34" charset="-122"/>
                        <a:ea typeface="微软雅黑" panose="020B0503020204020204" pitchFamily="34" charset="-122"/>
                      </a:endParaRPr>
                    </a:p>
                  </a:txBody>
                  <a:tcPr marL="46800" marR="46800" marT="10800" marB="10800"/>
                </a:tc>
                <a:tc>
                  <a:txBody>
                    <a:bodyPr/>
                    <a:lstStyle/>
                    <a:p>
                      <a:pPr algn="l" fontAlgn="b"/>
                      <a:r>
                        <a:rPr lang="en-US" sz="900" b="0" i="0" u="none" strike="noStrike">
                          <a:solidFill>
                            <a:srgbClr val="000000"/>
                          </a:solidFill>
                          <a:effectLst/>
                          <a:latin typeface="微软雅黑" panose="020B0503020204020204" pitchFamily="34" charset="-122"/>
                          <a:ea typeface="微软雅黑" panose="020B0503020204020204" pitchFamily="34" charset="-122"/>
                        </a:rPr>
                        <a:t>RP-241260</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New WID on introduction of new Power Class for FR2</a:t>
                      </a:r>
                    </a:p>
                  </a:txBody>
                  <a:tcPr marL="46800" marR="46800" marT="10800" marB="10800" anchor="b"/>
                </a:tc>
                <a:tc>
                  <a:txBody>
                    <a:bodyPr/>
                    <a:lstStyle/>
                    <a:p>
                      <a:pPr algn="l" fontAlgn="b"/>
                      <a:r>
                        <a:rPr lang="en-US" sz="900" b="0" i="0" u="none" strike="noStrike" dirty="0">
                          <a:solidFill>
                            <a:srgbClr val="000000"/>
                          </a:solidFill>
                          <a:effectLst/>
                          <a:latin typeface="微软雅黑" panose="020B0503020204020204" pitchFamily="34" charset="-122"/>
                          <a:ea typeface="微软雅黑" panose="020B0503020204020204" pitchFamily="34" charset="-122"/>
                        </a:rPr>
                        <a:t>Huawei, HiSilicon</a:t>
                      </a:r>
                    </a:p>
                  </a:txBody>
                  <a:tcPr marL="46800" marR="46800" marT="10800" marB="10800" anchor="b"/>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endParaRPr lang="en-US" altLang="zh-CN" sz="900" b="0" i="0" u="none" strike="noStrike" baseline="0" dirty="0" smtClean="0">
                        <a:solidFill>
                          <a:schemeClr val="tx1"/>
                        </a:solidFill>
                        <a:effectLst/>
                        <a:latin typeface="微软雅黑" panose="020B0503020204020204" pitchFamily="34" charset="-122"/>
                        <a:ea typeface="微软雅黑" panose="020B0503020204020204" pitchFamily="34" charset="-122"/>
                      </a:endParaRPr>
                    </a:p>
                  </a:txBody>
                  <a:tcPr marL="46800" marR="46800" marT="10800" marB="10800"/>
                </a:tc>
              </a:tr>
            </a:tbl>
          </a:graphicData>
        </a:graphic>
      </p:graphicFrame>
    </p:spTree>
    <p:extLst>
      <p:ext uri="{BB962C8B-B14F-4D97-AF65-F5344CB8AC3E}">
        <p14:creationId xmlns:p14="http://schemas.microsoft.com/office/powerpoint/2010/main" val="38820361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RAN4 </a:t>
            </a:r>
            <a:r>
              <a:rPr lang="en-US" b="1" dirty="0" smtClean="0">
                <a:latin typeface="微软雅黑" panose="020B0503020204020204" pitchFamily="34" charset="-122"/>
                <a:ea typeface="微软雅黑" panose="020B0503020204020204" pitchFamily="34" charset="-122"/>
              </a:rPr>
              <a:t>TU Planning</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a:t>The </a:t>
            </a:r>
            <a:r>
              <a:rPr lang="en-US" altLang="zh-CN" sz="1400" dirty="0" smtClean="0"/>
              <a:t>RAN4 TU budget: (available TUs for RAN4-led items: RF ~1.5TU, RD ~1.75TU)</a:t>
            </a:r>
          </a:p>
          <a:p>
            <a:pPr lvl="1">
              <a:lnSpc>
                <a:spcPct val="150000"/>
              </a:lnSpc>
              <a:spcBef>
                <a:spcPts val="0"/>
              </a:spcBef>
              <a:spcAft>
                <a:spcPts val="0"/>
              </a:spcAft>
            </a:pPr>
            <a:r>
              <a:rPr lang="en-US" altLang="zh-CN" sz="1200" dirty="0"/>
              <a:t>Update TU </a:t>
            </a:r>
            <a:r>
              <a:rPr lang="en-US" altLang="zh-CN" sz="1200" dirty="0" smtClean="0"/>
              <a:t>table is based </a:t>
            </a:r>
            <a:r>
              <a:rPr lang="en-US" altLang="zh-CN" sz="1200" dirty="0"/>
              <a:t>on </a:t>
            </a:r>
            <a:r>
              <a:rPr lang="en-US" altLang="zh-CN" sz="1200" dirty="0" smtClean="0"/>
              <a:t>RP-240860</a:t>
            </a:r>
          </a:p>
          <a:p>
            <a:pPr lvl="2">
              <a:lnSpc>
                <a:spcPct val="150000"/>
              </a:lnSpc>
              <a:spcBef>
                <a:spcPts val="0"/>
              </a:spcBef>
              <a:spcAft>
                <a:spcPts val="0"/>
              </a:spcAft>
            </a:pPr>
            <a:r>
              <a:rPr lang="en-US" altLang="zh-CN" sz="1200" dirty="0" smtClean="0"/>
              <a:t>6.5TU is reserved to accommodate all the Rel-19 spectrum related </a:t>
            </a:r>
            <a:r>
              <a:rPr lang="en-US" altLang="zh-CN" sz="1200" dirty="0" err="1" smtClean="0"/>
              <a:t>WIs.</a:t>
            </a:r>
            <a:endParaRPr lang="en-US" altLang="zh-CN" sz="1200" dirty="0" smtClean="0"/>
          </a:p>
          <a:p>
            <a:pPr lvl="2">
              <a:lnSpc>
                <a:spcPct val="150000"/>
              </a:lnSpc>
              <a:spcBef>
                <a:spcPts val="0"/>
              </a:spcBef>
              <a:spcAft>
                <a:spcPts val="0"/>
              </a:spcAft>
            </a:pPr>
            <a:r>
              <a:rPr lang="en-US" altLang="zh-CN" sz="1200" dirty="0"/>
              <a:t>The available TUs are shown below</a:t>
            </a:r>
            <a:r>
              <a:rPr lang="en-US" altLang="zh-CN" sz="1200" dirty="0" smtClean="0"/>
              <a:t>.</a:t>
            </a:r>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smtClean="0"/>
          </a:p>
          <a:p>
            <a:pPr>
              <a:lnSpc>
                <a:spcPct val="150000"/>
              </a:lnSpc>
              <a:spcBef>
                <a:spcPts val="0"/>
              </a:spcBef>
              <a:spcAft>
                <a:spcPts val="0"/>
              </a:spcAft>
            </a:pPr>
            <a:endParaRPr lang="en-US" altLang="zh-CN" sz="1400" dirty="0"/>
          </a:p>
          <a:p>
            <a:pPr>
              <a:lnSpc>
                <a:spcPct val="150000"/>
              </a:lnSpc>
              <a:spcBef>
                <a:spcPts val="0"/>
              </a:spcBef>
              <a:spcAft>
                <a:spcPts val="0"/>
              </a:spcAft>
            </a:pPr>
            <a:endParaRPr lang="en-US" altLang="zh-CN" sz="1400" dirty="0" smtClean="0"/>
          </a:p>
        </p:txBody>
      </p:sp>
      <p:graphicFrame>
        <p:nvGraphicFramePr>
          <p:cNvPr id="5" name="表格 4"/>
          <p:cNvGraphicFramePr>
            <a:graphicFrameLocks noGrp="1"/>
          </p:cNvGraphicFramePr>
          <p:nvPr>
            <p:extLst>
              <p:ext uri="{D42A27DB-BD31-4B8C-83A1-F6EECF244321}">
                <p14:modId xmlns:p14="http://schemas.microsoft.com/office/powerpoint/2010/main" val="3257471366"/>
              </p:ext>
            </p:extLst>
          </p:nvPr>
        </p:nvGraphicFramePr>
        <p:xfrm>
          <a:off x="250456" y="2847852"/>
          <a:ext cx="11719574" cy="1463040"/>
        </p:xfrm>
        <a:graphic>
          <a:graphicData uri="http://schemas.openxmlformats.org/drawingml/2006/table">
            <a:tbl>
              <a:tblPr/>
              <a:tblGrid>
                <a:gridCol w="1772714"/>
                <a:gridCol w="497343"/>
                <a:gridCol w="497343"/>
                <a:gridCol w="497343"/>
                <a:gridCol w="497343"/>
                <a:gridCol w="497343"/>
                <a:gridCol w="497343"/>
                <a:gridCol w="497343"/>
                <a:gridCol w="497343"/>
                <a:gridCol w="497343"/>
                <a:gridCol w="497343"/>
                <a:gridCol w="497343"/>
                <a:gridCol w="497343"/>
                <a:gridCol w="497343"/>
                <a:gridCol w="497343"/>
                <a:gridCol w="497343"/>
                <a:gridCol w="497343"/>
                <a:gridCol w="497343"/>
                <a:gridCol w="497343"/>
                <a:gridCol w="497343"/>
                <a:gridCol w="497343"/>
              </a:tblGrid>
              <a:tr h="323491">
                <a:tc>
                  <a:txBody>
                    <a:bodyPr/>
                    <a:lstStyle/>
                    <a:p>
                      <a:pPr algn="l" fontAlgn="t"/>
                      <a:r>
                        <a:rPr lang="en-US" sz="1200" b="0" i="0" u="none" strike="noStrike" dirty="0">
                          <a:solidFill>
                            <a:srgbClr val="000000"/>
                          </a:solidFill>
                          <a:effectLst/>
                          <a:latin typeface="微软雅黑" panose="020B0503020204020204" pitchFamily="34" charset="-122"/>
                          <a:ea typeface="微软雅黑" panose="020B0503020204020204" pitchFamily="34" charset="-122"/>
                        </a:rPr>
                        <a:t>1 TU = ~2h; RD: RRM/demodulation</a:t>
                      </a:r>
                    </a:p>
                  </a:txBody>
                  <a:tcPr marL="45720" marR="45720">
                    <a:lnL>
                      <a:noFill/>
                    </a:lnL>
                    <a:lnR>
                      <a:noFill/>
                    </a:lnR>
                    <a:lnT>
                      <a:noFill/>
                    </a:lnT>
                    <a:lnB>
                      <a:noFill/>
                    </a:lnB>
                  </a:tcPr>
                </a:tc>
                <a:tc>
                  <a:txBody>
                    <a:bodyPr/>
                    <a:lstStyle/>
                    <a:p>
                      <a:pPr algn="l" fontAlgn="t"/>
                      <a:r>
                        <a:rPr lang="en-US" sz="1200" b="0" i="0" u="none" strike="noStrike" dirty="0">
                          <a:solidFill>
                            <a:srgbClr val="000000"/>
                          </a:solidFill>
                          <a:effectLst/>
                          <a:latin typeface="微软雅黑" panose="020B0503020204020204" pitchFamily="34" charset="-122"/>
                          <a:ea typeface="微软雅黑" panose="020B0503020204020204" pitchFamily="34" charset="-122"/>
                        </a:rPr>
                        <a:t>RAN</a:t>
                      </a:r>
                    </a:p>
                  </a:txBody>
                  <a:tcPr marL="45720" marR="45720">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R4RF</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R4RD</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RAN</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R4RF</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R4RD</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R4RF</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R4RD</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RAN</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R4RF</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R4RD</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RAN</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R4RF</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R4RD</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R4RF</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R4RD</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RAN</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R4RF</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R4RD</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RAN</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r>
              <a:tr h="142336">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total used capacity</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24.75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20.25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24.25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19.25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24.25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19.25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23</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19.25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18.75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18.75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18.5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t"/>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r>
              <a:tr h="142336">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available capacity</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24.5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20.5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24.5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20.5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24.5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20.5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24.5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20.5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24.5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20.5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24.5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20.5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24.5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20.5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t"/>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r>
              <a:tr h="142336">
                <a:tc>
                  <a:txBody>
                    <a:bodyPr/>
                    <a:lstStyle/>
                    <a:p>
                      <a:pPr algn="l" fontAlgn="t"/>
                      <a:r>
                        <a:rPr lang="en-US" sz="1200" b="0" i="0" u="none" strike="noStrike">
                          <a:solidFill>
                            <a:srgbClr val="000000"/>
                          </a:solidFill>
                          <a:effectLst/>
                          <a:latin typeface="微软雅黑" panose="020B0503020204020204" pitchFamily="34" charset="-122"/>
                          <a:ea typeface="微软雅黑" panose="020B0503020204020204" pitchFamily="34" charset="-122"/>
                        </a:rPr>
                        <a:t>remaining/exceeded capacity</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-0.25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0.25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endParaRPr lang="en-US" altLang="zh-CN" sz="1200" b="1" i="0" u="none" strike="noStrike" dirty="0">
                        <a:solidFill>
                          <a:srgbClr val="C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0.25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1.25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0.25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1.25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endParaRPr lang="en-US" altLang="zh-CN" sz="1200" b="1" i="0" u="none" strike="noStrike" dirty="0">
                        <a:solidFill>
                          <a:srgbClr val="C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1.5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1.25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endParaRPr lang="en-US" altLang="zh-CN" sz="1200" b="1" i="0" u="none" strike="noStrike" dirty="0">
                        <a:solidFill>
                          <a:srgbClr val="C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2</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1.75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2</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1.75</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endParaRPr lang="en-US" altLang="zh-CN" sz="1200" b="1" i="0" u="none" strike="noStrike" dirty="0">
                        <a:solidFill>
                          <a:srgbClr val="C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2</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r>
                        <a:rPr lang="en-US" altLang="zh-CN" sz="1200" b="1" i="0" u="none" strike="noStrike" dirty="0">
                          <a:solidFill>
                            <a:srgbClr val="C00000"/>
                          </a:solidFill>
                          <a:effectLst/>
                          <a:latin typeface="微软雅黑" panose="020B0503020204020204" pitchFamily="34" charset="-122"/>
                          <a:ea typeface="微软雅黑" panose="020B0503020204020204" pitchFamily="34" charset="-122"/>
                        </a:rPr>
                        <a:t>2</a:t>
                      </a: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l" fontAlgn="t"/>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5720" marR="4572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bl>
          </a:graphicData>
        </a:graphic>
      </p:graphicFrame>
    </p:spTree>
    <p:extLst>
      <p:ext uri="{BB962C8B-B14F-4D97-AF65-F5344CB8AC3E}">
        <p14:creationId xmlns:p14="http://schemas.microsoft.com/office/powerpoint/2010/main" val="34462170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TEI CR</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smtClean="0"/>
              <a:t>A set of TEI Cat-B CR were agreed in RAN4 this quarter (RAN4#111) for </a:t>
            </a:r>
            <a:endParaRPr lang="en-US" altLang="zh-CN" sz="1200" dirty="0" smtClean="0"/>
          </a:p>
          <a:p>
            <a:pPr lvl="1">
              <a:lnSpc>
                <a:spcPct val="150000"/>
              </a:lnSpc>
              <a:spcBef>
                <a:spcPts val="0"/>
              </a:spcBef>
              <a:spcAft>
                <a:spcPts val="0"/>
              </a:spcAft>
            </a:pPr>
            <a:r>
              <a:rPr lang="en-US" altLang="zh-CN" sz="1200" dirty="0" smtClean="0"/>
              <a:t>Uplink </a:t>
            </a:r>
            <a:r>
              <a:rPr lang="en-US" altLang="zh-CN" sz="1200" dirty="0" err="1" smtClean="0"/>
              <a:t>Tx</a:t>
            </a:r>
            <a:r>
              <a:rPr lang="en-US" altLang="zh-CN" sz="1200" dirty="0" smtClean="0"/>
              <a:t> switching between 4 CC on 2 bands</a:t>
            </a:r>
            <a:endParaRPr lang="en-US" altLang="zh-CN" sz="1200" dirty="0"/>
          </a:p>
          <a:p>
            <a:pPr lvl="1">
              <a:lnSpc>
                <a:spcPct val="150000"/>
              </a:lnSpc>
              <a:spcBef>
                <a:spcPts val="0"/>
              </a:spcBef>
              <a:spcAft>
                <a:spcPts val="0"/>
              </a:spcAft>
            </a:pPr>
            <a:endParaRPr lang="en-US" altLang="zh-CN" sz="1400" dirty="0"/>
          </a:p>
        </p:txBody>
      </p:sp>
      <p:sp>
        <p:nvSpPr>
          <p:cNvPr id="10" name="矩形 9"/>
          <p:cNvSpPr/>
          <p:nvPr/>
        </p:nvSpPr>
        <p:spPr>
          <a:xfrm>
            <a:off x="3048000" y="2274838"/>
            <a:ext cx="6096000" cy="461665"/>
          </a:xfrm>
          <a:prstGeom prst="rect">
            <a:avLst/>
          </a:prstGeom>
        </p:spPr>
        <p:txBody>
          <a:bodyPr>
            <a:spAutoFit/>
          </a:bodyPr>
          <a:lstStyle/>
          <a:p>
            <a:endParaRPr lang="en-US" dirty="0"/>
          </a:p>
        </p:txBody>
      </p:sp>
      <p:graphicFrame>
        <p:nvGraphicFramePr>
          <p:cNvPr id="11" name="表格 10"/>
          <p:cNvGraphicFramePr>
            <a:graphicFrameLocks noGrp="1"/>
          </p:cNvGraphicFramePr>
          <p:nvPr>
            <p:extLst>
              <p:ext uri="{D42A27DB-BD31-4B8C-83A1-F6EECF244321}">
                <p14:modId xmlns:p14="http://schemas.microsoft.com/office/powerpoint/2010/main" val="2618434221"/>
              </p:ext>
            </p:extLst>
          </p:nvPr>
        </p:nvGraphicFramePr>
        <p:xfrm>
          <a:off x="289560" y="2124551"/>
          <a:ext cx="11597639" cy="1028700"/>
        </p:xfrm>
        <a:graphic>
          <a:graphicData uri="http://schemas.openxmlformats.org/drawingml/2006/table">
            <a:tbl>
              <a:tblPr firstRow="1" firstCol="1" bandRow="1">
                <a:tableStyleId>{5940675A-B579-460E-94D1-54222C63F5DA}</a:tableStyleId>
              </a:tblPr>
              <a:tblGrid>
                <a:gridCol w="1092200"/>
                <a:gridCol w="5349240"/>
                <a:gridCol w="1117600"/>
                <a:gridCol w="513080"/>
                <a:gridCol w="792480"/>
                <a:gridCol w="863600"/>
                <a:gridCol w="838200"/>
                <a:gridCol w="650240"/>
                <a:gridCol w="380999"/>
              </a:tblGrid>
              <a:tr h="1028700">
                <a:tc>
                  <a:txBody>
                    <a:bodyPr/>
                    <a:lstStyle/>
                    <a:p>
                      <a:pPr algn="l">
                        <a:spcAft>
                          <a:spcPts val="0"/>
                        </a:spcAft>
                      </a:pPr>
                      <a:r>
                        <a:rPr lang="en-US" sz="1200" u="sng" kern="0" dirty="0">
                          <a:effectLst/>
                          <a:hlinkClick r:id="rId3"/>
                        </a:rPr>
                        <a:t>R4-2410742</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l">
                        <a:spcAft>
                          <a:spcPts val="0"/>
                        </a:spcAft>
                      </a:pPr>
                      <a:r>
                        <a:rPr lang="en-US" sz="1200" kern="0" dirty="0">
                          <a:effectLst/>
                        </a:rPr>
                        <a:t>CR to support uplink </a:t>
                      </a:r>
                      <a:r>
                        <a:rPr lang="en-US" sz="1200" kern="0" dirty="0" err="1">
                          <a:effectLst/>
                        </a:rPr>
                        <a:t>Tx</a:t>
                      </a:r>
                      <a:r>
                        <a:rPr lang="en-US" sz="1200" kern="0" dirty="0">
                          <a:effectLst/>
                        </a:rPr>
                        <a:t> switching for CA with two contiguous aggregated carriers in each band [2CC-2CC_ULTx_switching]</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l">
                        <a:spcAft>
                          <a:spcPts val="0"/>
                        </a:spcAft>
                      </a:pPr>
                      <a:r>
                        <a:rPr lang="en-US" sz="1200" kern="0" dirty="0">
                          <a:effectLst/>
                        </a:rPr>
                        <a:t>CMCC, CBN</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l">
                        <a:spcAft>
                          <a:spcPts val="0"/>
                        </a:spcAft>
                      </a:pPr>
                      <a:r>
                        <a:rPr lang="en-US" sz="1200" kern="0" dirty="0">
                          <a:effectLst/>
                        </a:rPr>
                        <a:t>CR</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l">
                        <a:spcAft>
                          <a:spcPts val="0"/>
                        </a:spcAft>
                      </a:pPr>
                      <a:r>
                        <a:rPr lang="en-US" sz="1200" u="sng" kern="0" dirty="0">
                          <a:effectLst/>
                          <a:hlinkClick r:id="rId4"/>
                        </a:rPr>
                        <a:t>Rel-18</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l">
                        <a:spcAft>
                          <a:spcPts val="0"/>
                        </a:spcAft>
                      </a:pPr>
                      <a:r>
                        <a:rPr lang="en-US" sz="1200" u="sng" kern="0" dirty="0">
                          <a:effectLst/>
                          <a:hlinkClick r:id="rId5"/>
                        </a:rPr>
                        <a:t>38.101-1</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l">
                        <a:spcAft>
                          <a:spcPts val="0"/>
                        </a:spcAft>
                      </a:pPr>
                      <a:r>
                        <a:rPr lang="en-US" sz="1200" kern="0" dirty="0">
                          <a:effectLst/>
                        </a:rPr>
                        <a:t>18.5.0</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l">
                        <a:spcAft>
                          <a:spcPts val="0"/>
                        </a:spcAft>
                      </a:pPr>
                      <a:r>
                        <a:rPr lang="en-US" sz="1200" u="sng" kern="0" dirty="0">
                          <a:effectLst/>
                          <a:hlinkClick r:id="rId6"/>
                        </a:rPr>
                        <a:t>TEI18</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c>
                  <a:txBody>
                    <a:bodyPr/>
                    <a:lstStyle/>
                    <a:p>
                      <a:pPr algn="l">
                        <a:spcAft>
                          <a:spcPts val="0"/>
                        </a:spcAft>
                      </a:pPr>
                      <a:r>
                        <a:rPr lang="en-US" sz="1200" kern="0" dirty="0">
                          <a:effectLst/>
                        </a:rPr>
                        <a:t>B</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4357250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Thank </a:t>
            </a:r>
            <a:r>
              <a:rPr lang="en-US" b="1" dirty="0" smtClean="0"/>
              <a:t>You All!</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0" indent="0">
              <a:lnSpc>
                <a:spcPct val="150000"/>
              </a:lnSpc>
              <a:spcBef>
                <a:spcPts val="0"/>
              </a:spcBef>
              <a:spcAft>
                <a:spcPts val="0"/>
              </a:spcAft>
              <a:buNone/>
            </a:pPr>
            <a:r>
              <a:rPr lang="en-US" altLang="zh-CN" sz="1400" b="1" dirty="0" smtClean="0"/>
              <a:t>Many thanks to</a:t>
            </a:r>
            <a:r>
              <a:rPr lang="zh-CN" altLang="en-US" sz="1400" b="1" dirty="0" smtClean="0"/>
              <a:t>：</a:t>
            </a:r>
            <a:endParaRPr lang="en-US" altLang="zh-CN" sz="1400" b="1" dirty="0" smtClean="0"/>
          </a:p>
          <a:p>
            <a:pPr>
              <a:lnSpc>
                <a:spcPct val="150000"/>
              </a:lnSpc>
              <a:spcBef>
                <a:spcPts val="0"/>
              </a:spcBef>
              <a:spcAft>
                <a:spcPts val="0"/>
              </a:spcAft>
            </a:pPr>
            <a:r>
              <a:rPr lang="en-US" altLang="zh-CN" sz="1400" dirty="0" smtClean="0"/>
              <a:t>Vice chair Gene Fong, Shan Yang for chairing </a:t>
            </a:r>
            <a:r>
              <a:rPr lang="en-US" altLang="zh-CN" sz="1400" dirty="0"/>
              <a:t>sessions</a:t>
            </a:r>
          </a:p>
          <a:p>
            <a:pPr>
              <a:lnSpc>
                <a:spcPct val="150000"/>
              </a:lnSpc>
              <a:spcBef>
                <a:spcPts val="0"/>
              </a:spcBef>
              <a:spcAft>
                <a:spcPts val="0"/>
              </a:spcAft>
            </a:pPr>
            <a:r>
              <a:rPr lang="en-US" altLang="zh-CN" sz="1400" dirty="0" smtClean="0"/>
              <a:t>Carolyn </a:t>
            </a:r>
            <a:r>
              <a:rPr lang="en-US" altLang="zh-CN" sz="1400" dirty="0"/>
              <a:t>Taylor and Achraf Khsiba</a:t>
            </a:r>
            <a:r>
              <a:rPr lang="en-US" altLang="en-US" sz="1400" dirty="0" smtClean="0"/>
              <a:t> </a:t>
            </a:r>
            <a:r>
              <a:rPr lang="en-US" altLang="en-US" sz="1400" dirty="0"/>
              <a:t>for </a:t>
            </a:r>
            <a:r>
              <a:rPr lang="en-US" altLang="en-US" sz="1400" dirty="0" smtClean="0"/>
              <a:t>excellent MCC supports</a:t>
            </a:r>
            <a:endParaRPr lang="en-US" altLang="zh-CN" sz="1400" dirty="0"/>
          </a:p>
          <a:p>
            <a:pPr>
              <a:lnSpc>
                <a:spcPct val="150000"/>
              </a:lnSpc>
              <a:spcBef>
                <a:spcPts val="0"/>
              </a:spcBef>
              <a:spcAft>
                <a:spcPts val="0"/>
              </a:spcAft>
            </a:pPr>
            <a:r>
              <a:rPr lang="sv-SE" altLang="en-US" sz="1400" dirty="0" smtClean="0"/>
              <a:t>All the moderators </a:t>
            </a:r>
            <a:r>
              <a:rPr lang="sv-SE" altLang="en-US" sz="1400" dirty="0"/>
              <a:t>for leading </a:t>
            </a:r>
            <a:r>
              <a:rPr lang="sv-SE" altLang="en-US" sz="1400" dirty="0" smtClean="0"/>
              <a:t>the discussions </a:t>
            </a:r>
            <a:r>
              <a:rPr lang="sv-SE" altLang="en-US" sz="1400" dirty="0"/>
              <a:t>and providing </a:t>
            </a:r>
            <a:r>
              <a:rPr lang="sv-SE" altLang="en-US" sz="1400" dirty="0" smtClean="0"/>
              <a:t>summaries</a:t>
            </a:r>
          </a:p>
          <a:p>
            <a:pPr lvl="1">
              <a:lnSpc>
                <a:spcPct val="150000"/>
              </a:lnSpc>
              <a:spcBef>
                <a:spcPts val="0"/>
              </a:spcBef>
              <a:spcAft>
                <a:spcPts val="0"/>
              </a:spcAft>
            </a:pPr>
            <a:r>
              <a:rPr lang="sv-SE" altLang="en-US" sz="1200" dirty="0"/>
              <a:t>Ada Wang, Aijun Cao, Alexander Hamilton, Andrey Chervyakov, Aurelian Bria, Bing Li, Axel Mueller, Basaier Jialade, Bin Han, Bo Liu, CH Park, Chenchen Zhang, Chunxia Guo, Dan Liu, Deep Shrestha, Dimitri Gold, Dominique Brunel, Dominique Everaere, Dorin Panaitopol, Fei Xue, </a:t>
            </a:r>
            <a:r>
              <a:rPr lang="sv-SE" altLang="en-US" sz="1200" dirty="0" smtClean="0"/>
              <a:t>Haijie Qiu, Han </a:t>
            </a:r>
            <a:r>
              <a:rPr lang="sv-SE" altLang="en-US" sz="1200" dirty="0"/>
              <a:t>Li, Hsuanli Lin, Iwo Angelow, Jackson Wang, Jahidur Rahman, Jerry Cui, Jiakai Shi, Jin Wang, Jing Han, Jingzhou Wu, Jinqiang Xing, Johan Sköld, Joongkwan Huh, Kazuyoshi Uesaka, Ke Li, Lars Dalsgaard, Lei Gao, Li Zhang, Licheng Lin, Lili Wang, Ling Lin, Lingyu Kong, Luca Llodigiani, Man Hung Ng, Meng Zhang, Mohammad Abdi Abyaneh, Mustafa Emara, Nicholas Pu, Peng(Henry) Zhang, Per Lindell, Petri J. Vasenkari, Qian Yang, Qiming Li, Ron Borsato, Roy Hu, Rui Zhou, Ruixin Wang, Sang Sun, Sanjun Feng, Santhan Thangarasa, Shiyuan Wang, Steven Chen, Suhwan Lim, Thomas Chapman, Thorsten Hertel, Toni Laehteensuo, Tricia Li, Valentin Gheorghiu, Venkat Gonuguntla, Ville Vintola, Waseem Ozan, Wubin Zhou, Xiang Gao, Xiaoran Zhang, Xuan Yi, Siting Zhu, Xusheng Wei, Yang Tang, Yanze Fu, Yao Kun, Yasuki Suzuki, Ye(Leo) Liu, Yiran Jin, Runsen Tang, Yoonoh Yang, Yuanyuan Zhang, Yuexia Song, Yunchuan Yang, Zhongyi Shen </a:t>
            </a:r>
          </a:p>
          <a:p>
            <a:pPr>
              <a:lnSpc>
                <a:spcPct val="150000"/>
              </a:lnSpc>
              <a:spcBef>
                <a:spcPts val="0"/>
              </a:spcBef>
              <a:spcAft>
                <a:spcPts val="0"/>
              </a:spcAft>
            </a:pPr>
            <a:r>
              <a:rPr lang="sv-SE" altLang="zh-CN" sz="1400" dirty="0" smtClean="0"/>
              <a:t>Delegates </a:t>
            </a:r>
            <a:r>
              <a:rPr lang="sv-SE" altLang="zh-CN" sz="1400" dirty="0"/>
              <a:t>for </a:t>
            </a:r>
            <a:r>
              <a:rPr lang="sv-SE" altLang="zh-CN" sz="1400" dirty="0" smtClean="0"/>
              <a:t>great contributions </a:t>
            </a:r>
            <a:r>
              <a:rPr lang="sv-SE" altLang="zh-CN" sz="1400" dirty="0"/>
              <a:t>and </a:t>
            </a:r>
            <a:r>
              <a:rPr lang="sv-SE" altLang="zh-CN" sz="1400" dirty="0" smtClean="0"/>
              <a:t>discussions.</a:t>
            </a:r>
            <a:endParaRPr lang="en-US" altLang="zh-CN" sz="1400" dirty="0"/>
          </a:p>
        </p:txBody>
      </p:sp>
    </p:spTree>
    <p:extLst>
      <p:ext uri="{BB962C8B-B14F-4D97-AF65-F5344CB8AC3E}">
        <p14:creationId xmlns:p14="http://schemas.microsoft.com/office/powerpoint/2010/main" val="28661743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t>Candy/Snack break in Fukuoka!</a:t>
            </a:r>
            <a:endParaRPr lang="ru-RU" dirty="0"/>
          </a:p>
        </p:txBody>
      </p:sp>
      <p:pic>
        <p:nvPicPr>
          <p:cNvPr id="5" name="Picture 2" descr="D:\documents\eSpace\f7d52cac1db758c4fcca1ddae6f52678c74bf2b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155" y="1396636"/>
            <a:ext cx="9357690" cy="4589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0121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t>Three experts left RAN4</a:t>
            </a:r>
            <a:br>
              <a:rPr lang="en-US" b="1" dirty="0" smtClean="0"/>
            </a:br>
            <a:r>
              <a:rPr lang="en-US" b="1" dirty="0" smtClean="0"/>
              <a:t>Many thanks to their great contributions!!</a:t>
            </a:r>
            <a:endParaRPr lang="ru-RU" dirty="0"/>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6702" y="1977886"/>
            <a:ext cx="3503546" cy="2335697"/>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82573" y="1977886"/>
            <a:ext cx="3503228" cy="2335697"/>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98126" y="1977886"/>
            <a:ext cx="3503259" cy="2335697"/>
          </a:xfrm>
          <a:prstGeom prst="rect">
            <a:avLst/>
          </a:prstGeom>
        </p:spPr>
      </p:pic>
      <p:sp>
        <p:nvSpPr>
          <p:cNvPr id="8" name="矩形 7"/>
          <p:cNvSpPr/>
          <p:nvPr/>
        </p:nvSpPr>
        <p:spPr>
          <a:xfrm>
            <a:off x="1204152" y="4483741"/>
            <a:ext cx="1641155" cy="923330"/>
          </a:xfrm>
          <a:prstGeom prst="rect">
            <a:avLst/>
          </a:prstGeom>
        </p:spPr>
        <p:txBody>
          <a:bodyPr wrap="none">
            <a:spAutoFit/>
          </a:bodyPr>
          <a:lstStyle/>
          <a:p>
            <a:pPr marL="0" indent="0">
              <a:lnSpc>
                <a:spcPct val="150000"/>
              </a:lnSpc>
              <a:spcBef>
                <a:spcPts val="0"/>
              </a:spcBef>
              <a:spcAft>
                <a:spcPts val="0"/>
              </a:spcAft>
              <a:buNone/>
            </a:pPr>
            <a:r>
              <a:rPr lang="en-US" altLang="zh-CN" sz="1800" b="1" dirty="0" smtClean="0">
                <a:latin typeface="微软雅黑" panose="020B0503020204020204" pitchFamily="34" charset="-122"/>
                <a:ea typeface="微软雅黑" panose="020B0503020204020204" pitchFamily="34" charset="-122"/>
              </a:rPr>
              <a:t>Olof Zander </a:t>
            </a:r>
            <a:endParaRPr lang="en-US" altLang="zh-CN" sz="1800" b="1" dirty="0">
              <a:latin typeface="微软雅黑" panose="020B0503020204020204" pitchFamily="34" charset="-122"/>
              <a:ea typeface="微软雅黑" panose="020B0503020204020204" pitchFamily="34" charset="-122"/>
            </a:endParaRPr>
          </a:p>
          <a:p>
            <a:pPr marL="0" indent="0" algn="ctr">
              <a:lnSpc>
                <a:spcPct val="150000"/>
              </a:lnSpc>
              <a:spcBef>
                <a:spcPts val="0"/>
              </a:spcBef>
              <a:spcAft>
                <a:spcPts val="0"/>
              </a:spcAft>
              <a:buNone/>
            </a:pPr>
            <a:r>
              <a:rPr lang="en-US" altLang="zh-CN" sz="1800" b="1" dirty="0" smtClean="0">
                <a:latin typeface="微软雅黑" panose="020B0503020204020204" pitchFamily="34" charset="-122"/>
                <a:ea typeface="微软雅黑" panose="020B0503020204020204" pitchFamily="34" charset="-122"/>
              </a:rPr>
              <a:t>Sony</a:t>
            </a:r>
            <a:endParaRPr lang="en-US" altLang="zh-CN" sz="1800" b="1" dirty="0">
              <a:latin typeface="微软雅黑" panose="020B0503020204020204" pitchFamily="34" charset="-122"/>
              <a:ea typeface="微软雅黑" panose="020B0503020204020204" pitchFamily="34" charset="-122"/>
            </a:endParaRPr>
          </a:p>
        </p:txBody>
      </p:sp>
      <p:sp>
        <p:nvSpPr>
          <p:cNvPr id="10" name="矩形 9"/>
          <p:cNvSpPr/>
          <p:nvPr/>
        </p:nvSpPr>
        <p:spPr>
          <a:xfrm>
            <a:off x="4456222" y="4483741"/>
            <a:ext cx="3155929" cy="874407"/>
          </a:xfrm>
          <a:prstGeom prst="rect">
            <a:avLst/>
          </a:prstGeom>
        </p:spPr>
        <p:txBody>
          <a:bodyPr wrap="none">
            <a:spAutoFit/>
          </a:bodyPr>
          <a:lstStyle/>
          <a:p>
            <a:pPr marL="0" indent="0" algn="ctr">
              <a:lnSpc>
                <a:spcPct val="150000"/>
              </a:lnSpc>
              <a:spcBef>
                <a:spcPts val="0"/>
              </a:spcBef>
              <a:spcAft>
                <a:spcPts val="0"/>
              </a:spcAft>
              <a:buNone/>
            </a:pPr>
            <a:r>
              <a:rPr lang="en-US" altLang="zh-CN" sz="1800" b="1" dirty="0">
                <a:latin typeface="微软雅黑" panose="020B0503020204020204" pitchFamily="34" charset="-122"/>
                <a:ea typeface="微软雅黑" panose="020B0503020204020204" pitchFamily="34" charset="-122"/>
              </a:rPr>
              <a:t>Carlos Cabrera-Mercader </a:t>
            </a:r>
            <a:endParaRPr lang="en-US" altLang="zh-CN" sz="1800" b="1" dirty="0" smtClean="0">
              <a:latin typeface="微软雅黑" panose="020B0503020204020204" pitchFamily="34" charset="-122"/>
              <a:ea typeface="微软雅黑" panose="020B0503020204020204" pitchFamily="34" charset="-122"/>
            </a:endParaRPr>
          </a:p>
          <a:p>
            <a:pPr marL="0" indent="0" algn="ctr">
              <a:lnSpc>
                <a:spcPct val="150000"/>
              </a:lnSpc>
              <a:spcBef>
                <a:spcPts val="0"/>
              </a:spcBef>
              <a:spcAft>
                <a:spcPts val="0"/>
              </a:spcAft>
              <a:buNone/>
            </a:pPr>
            <a:r>
              <a:rPr lang="en-US" altLang="zh-CN" sz="1800" b="1" dirty="0" smtClean="0">
                <a:latin typeface="微软雅黑" panose="020B0503020204020204" pitchFamily="34" charset="-122"/>
                <a:ea typeface="微软雅黑" panose="020B0503020204020204" pitchFamily="34" charset="-122"/>
              </a:rPr>
              <a:t>Qualcomm</a:t>
            </a:r>
            <a:endParaRPr lang="en-US" altLang="zh-CN" sz="1800" b="1" dirty="0">
              <a:latin typeface="微软雅黑" panose="020B0503020204020204" pitchFamily="34" charset="-122"/>
              <a:ea typeface="微软雅黑" panose="020B0503020204020204" pitchFamily="34" charset="-122"/>
            </a:endParaRPr>
          </a:p>
        </p:txBody>
      </p:sp>
      <p:sp>
        <p:nvSpPr>
          <p:cNvPr id="11" name="矩形 10"/>
          <p:cNvSpPr/>
          <p:nvPr/>
        </p:nvSpPr>
        <p:spPr>
          <a:xfrm>
            <a:off x="9134055" y="4483741"/>
            <a:ext cx="1831399" cy="874407"/>
          </a:xfrm>
          <a:prstGeom prst="rect">
            <a:avLst/>
          </a:prstGeom>
        </p:spPr>
        <p:txBody>
          <a:bodyPr wrap="none">
            <a:spAutoFit/>
          </a:bodyPr>
          <a:lstStyle/>
          <a:p>
            <a:pPr marL="0" indent="0" algn="ctr">
              <a:lnSpc>
                <a:spcPct val="150000"/>
              </a:lnSpc>
              <a:spcBef>
                <a:spcPts val="0"/>
              </a:spcBef>
              <a:spcAft>
                <a:spcPts val="0"/>
              </a:spcAft>
              <a:buNone/>
            </a:pPr>
            <a:r>
              <a:rPr lang="en-US" altLang="zh-CN" sz="1800" b="1" dirty="0" err="1">
                <a:latin typeface="微软雅黑" panose="020B0503020204020204" pitchFamily="34" charset="-122"/>
                <a:ea typeface="微软雅黑" panose="020B0503020204020204" pitchFamily="34" charset="-122"/>
              </a:rPr>
              <a:t>Hyunwoo</a:t>
            </a:r>
            <a:r>
              <a:rPr lang="en-US" altLang="zh-CN" sz="1800" b="1" dirty="0">
                <a:latin typeface="微软雅黑" panose="020B0503020204020204" pitchFamily="34" charset="-122"/>
                <a:ea typeface="微软雅黑" panose="020B0503020204020204" pitchFamily="34" charset="-122"/>
              </a:rPr>
              <a:t> </a:t>
            </a:r>
            <a:r>
              <a:rPr lang="en-US" altLang="zh-CN" sz="1800" b="1" dirty="0" smtClean="0">
                <a:latin typeface="微软雅黑" panose="020B0503020204020204" pitchFamily="34" charset="-122"/>
                <a:ea typeface="微软雅黑" panose="020B0503020204020204" pitchFamily="34" charset="-122"/>
              </a:rPr>
              <a:t>Cho</a:t>
            </a:r>
          </a:p>
          <a:p>
            <a:pPr marL="0" indent="0" algn="ctr">
              <a:lnSpc>
                <a:spcPct val="150000"/>
              </a:lnSpc>
              <a:spcBef>
                <a:spcPts val="0"/>
              </a:spcBef>
              <a:spcAft>
                <a:spcPts val="0"/>
              </a:spcAft>
              <a:buNone/>
            </a:pPr>
            <a:r>
              <a:rPr lang="en-US" altLang="zh-CN" sz="1800" b="1" dirty="0" smtClean="0">
                <a:latin typeface="微软雅黑" panose="020B0503020204020204" pitchFamily="34" charset="-122"/>
                <a:ea typeface="微软雅黑" panose="020B0503020204020204" pitchFamily="34" charset="-122"/>
              </a:rPr>
              <a:t>Qualcomm </a:t>
            </a:r>
            <a:endParaRPr lang="en-US" altLang="zh-CN" sz="1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485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t>Summary: General (1/4)</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790349" cy="5095171"/>
          </a:xfrm>
        </p:spPr>
        <p:txBody>
          <a:bodyPr/>
          <a:lstStyle/>
          <a:p>
            <a:pPr>
              <a:lnSpc>
                <a:spcPct val="150000"/>
              </a:lnSpc>
              <a:spcBef>
                <a:spcPts val="0"/>
              </a:spcBef>
              <a:spcAft>
                <a:spcPts val="0"/>
              </a:spcAft>
            </a:pPr>
            <a:r>
              <a:rPr lang="en-US" sz="1400" dirty="0"/>
              <a:t>In </a:t>
            </a:r>
            <a:r>
              <a:rPr lang="en-US" sz="1400" dirty="0" smtClean="0"/>
              <a:t>Q</a:t>
            </a:r>
            <a:r>
              <a:rPr lang="en-US" sz="1400" dirty="0"/>
              <a:t>2</a:t>
            </a:r>
            <a:r>
              <a:rPr lang="en-US" sz="1400" dirty="0" smtClean="0"/>
              <a:t> 202</a:t>
            </a:r>
            <a:r>
              <a:rPr lang="en-US" sz="1400" dirty="0"/>
              <a:t>4</a:t>
            </a:r>
            <a:r>
              <a:rPr lang="en-US" sz="1400" dirty="0" smtClean="0"/>
              <a:t>, </a:t>
            </a:r>
            <a:r>
              <a:rPr lang="en-US" sz="1400" dirty="0"/>
              <a:t>RAN4 had 2</a:t>
            </a:r>
            <a:r>
              <a:rPr lang="en-US" sz="1400" dirty="0" smtClean="0"/>
              <a:t> face to face meetings, i.e., RAN4#110bis in Changsha and RAN4#111 in Fukuoka </a:t>
            </a:r>
            <a:endParaRPr lang="en-US" sz="1400" dirty="0"/>
          </a:p>
          <a:p>
            <a:pPr lvl="1">
              <a:lnSpc>
                <a:spcPct val="150000"/>
              </a:lnSpc>
              <a:spcBef>
                <a:spcPts val="0"/>
              </a:spcBef>
              <a:spcAft>
                <a:spcPts val="0"/>
              </a:spcAft>
            </a:pPr>
            <a:r>
              <a:rPr lang="en-US" altLang="zh-CN" sz="1200" dirty="0" smtClean="0"/>
              <a:t>Three </a:t>
            </a:r>
            <a:r>
              <a:rPr lang="en-US" altLang="zh-CN" sz="1200" dirty="0"/>
              <a:t>parallel sessions (Main, RRM, and </a:t>
            </a:r>
            <a:r>
              <a:rPr lang="en-US" altLang="zh-CN" sz="1200" dirty="0" err="1"/>
              <a:t>BSRF_Demod_Test</a:t>
            </a:r>
            <a:r>
              <a:rPr lang="en-US" altLang="zh-CN" sz="1200" dirty="0"/>
              <a:t>) + one ad hoc session were </a:t>
            </a:r>
            <a:r>
              <a:rPr lang="en-US" altLang="zh-CN" sz="1200" dirty="0" smtClean="0"/>
              <a:t>scheduled</a:t>
            </a:r>
            <a:r>
              <a:rPr lang="en-US" altLang="zh-CN" sz="1200" dirty="0"/>
              <a:t> </a:t>
            </a:r>
            <a:r>
              <a:rPr lang="en-US" altLang="zh-CN" sz="1200" dirty="0" smtClean="0"/>
              <a:t>for RAN4#110bis and RAN4#111 meeting</a:t>
            </a:r>
          </a:p>
          <a:p>
            <a:pPr lvl="1">
              <a:lnSpc>
                <a:spcPct val="150000"/>
              </a:lnSpc>
              <a:spcBef>
                <a:spcPts val="0"/>
              </a:spcBef>
              <a:spcAft>
                <a:spcPts val="0"/>
              </a:spcAft>
            </a:pPr>
            <a:r>
              <a:rPr lang="en-US" altLang="zh-CN" sz="1200" dirty="0" smtClean="0"/>
              <a:t>Full </a:t>
            </a:r>
            <a:r>
              <a:rPr lang="en-US" altLang="zh-CN" sz="1200" dirty="0"/>
              <a:t>agendas including maintenance were </a:t>
            </a:r>
            <a:r>
              <a:rPr lang="en-US" altLang="zh-CN" sz="1200" dirty="0" smtClean="0"/>
              <a:t>set</a:t>
            </a:r>
            <a:r>
              <a:rPr lang="en-US" altLang="zh-CN" sz="1200" dirty="0"/>
              <a:t> </a:t>
            </a:r>
            <a:r>
              <a:rPr lang="en-US" altLang="zh-CN" sz="1200" dirty="0" smtClean="0"/>
              <a:t>only for RAN4#111 meeting</a:t>
            </a:r>
            <a:endParaRPr lang="en-US" altLang="zh-CN" sz="1200" dirty="0"/>
          </a:p>
          <a:p>
            <a:pPr>
              <a:lnSpc>
                <a:spcPct val="150000"/>
              </a:lnSpc>
              <a:spcBef>
                <a:spcPts val="0"/>
              </a:spcBef>
              <a:spcAft>
                <a:spcPts val="0"/>
              </a:spcAft>
            </a:pPr>
            <a:r>
              <a:rPr lang="en-US" altLang="zh-CN" sz="1400" dirty="0" smtClean="0"/>
              <a:t>Rel-15/Rel-16/Rel-17 and Rel-18 closed spectrum-related items maintenance</a:t>
            </a:r>
            <a:endParaRPr lang="en-US" altLang="zh-CN" sz="1400" dirty="0"/>
          </a:p>
          <a:p>
            <a:pPr lvl="1">
              <a:lnSpc>
                <a:spcPct val="150000"/>
              </a:lnSpc>
              <a:spcBef>
                <a:spcPts val="0"/>
              </a:spcBef>
              <a:spcAft>
                <a:spcPts val="0"/>
              </a:spcAft>
            </a:pPr>
            <a:r>
              <a:rPr lang="en-US" altLang="zh-CN" sz="1200" dirty="0" smtClean="0"/>
              <a:t>In RAN4#111, there were totally 691 contributions (19.16% of total </a:t>
            </a:r>
            <a:r>
              <a:rPr lang="en-US" altLang="zh-CN" sz="1200" dirty="0" err="1" smtClean="0"/>
              <a:t>tdocs</a:t>
            </a:r>
            <a:r>
              <a:rPr lang="en-US" altLang="zh-CN" sz="1200" dirty="0" smtClean="0"/>
              <a:t>, 25.59% in Q1 2024) for Rel-15/Rel-16/Rel-17 maintenance.</a:t>
            </a:r>
          </a:p>
          <a:p>
            <a:pPr lvl="1">
              <a:lnSpc>
                <a:spcPct val="150000"/>
              </a:lnSpc>
              <a:spcBef>
                <a:spcPts val="0"/>
              </a:spcBef>
              <a:spcAft>
                <a:spcPts val="0"/>
              </a:spcAft>
            </a:pPr>
            <a:r>
              <a:rPr lang="en-US" altLang="zh-CN" sz="1200" dirty="0" smtClean="0"/>
              <a:t>In RAN4#111, there were totally 170 contributions (4.71% of total </a:t>
            </a:r>
            <a:r>
              <a:rPr lang="en-US" altLang="zh-CN" sz="1200" dirty="0" err="1" smtClean="0"/>
              <a:t>tdocs</a:t>
            </a:r>
            <a:r>
              <a:rPr lang="en-US" altLang="zh-CN" sz="1200" dirty="0" smtClean="0"/>
              <a:t>, </a:t>
            </a:r>
            <a:r>
              <a:rPr lang="en-US" altLang="zh-CN" sz="1200" dirty="0"/>
              <a:t>5.98</a:t>
            </a:r>
            <a:r>
              <a:rPr lang="en-US" altLang="zh-CN" sz="1200" dirty="0" smtClean="0"/>
              <a:t>% in Q4 2023) for Rel-18 maintenance.</a:t>
            </a:r>
          </a:p>
          <a:p>
            <a:pPr>
              <a:lnSpc>
                <a:spcPct val="150000"/>
              </a:lnSpc>
              <a:spcBef>
                <a:spcPts val="0"/>
              </a:spcBef>
              <a:spcAft>
                <a:spcPts val="0"/>
              </a:spcAft>
            </a:pPr>
            <a:r>
              <a:rPr lang="en-US" altLang="zh-CN" sz="1400" dirty="0" smtClean="0"/>
              <a:t>Rel-18 WI/SI </a:t>
            </a:r>
            <a:r>
              <a:rPr lang="en-US" altLang="zh-CN" sz="1400" dirty="0" err="1" smtClean="0"/>
              <a:t>Perf</a:t>
            </a:r>
            <a:r>
              <a:rPr lang="en-US" altLang="zh-CN" sz="1400" dirty="0" smtClean="0"/>
              <a:t>. part</a:t>
            </a:r>
          </a:p>
          <a:p>
            <a:pPr lvl="1">
              <a:lnSpc>
                <a:spcPct val="150000"/>
              </a:lnSpc>
              <a:spcBef>
                <a:spcPts val="0"/>
              </a:spcBef>
              <a:spcAft>
                <a:spcPts val="0"/>
              </a:spcAft>
            </a:pPr>
            <a:r>
              <a:rPr lang="en-US" altLang="zh-CN" sz="1200" dirty="0" smtClean="0"/>
              <a:t>RAN4 completed the core part and performance part </a:t>
            </a:r>
            <a:r>
              <a:rPr lang="en-US" altLang="zh-CN" sz="1200" dirty="0"/>
              <a:t>of Rel-18 NTN WI (</a:t>
            </a:r>
            <a:r>
              <a:rPr lang="en-US" altLang="zh-CN" sz="1200" dirty="0" err="1" smtClean="0"/>
              <a:t>NR_NTN_enh</a:t>
            </a:r>
            <a:r>
              <a:rPr lang="en-US" altLang="zh-CN" sz="1200" dirty="0" smtClean="0"/>
              <a:t>) in Q2 2024.</a:t>
            </a:r>
          </a:p>
          <a:p>
            <a:pPr lvl="1">
              <a:lnSpc>
                <a:spcPct val="150000"/>
              </a:lnSpc>
              <a:spcBef>
                <a:spcPts val="0"/>
              </a:spcBef>
              <a:spcAft>
                <a:spcPts val="0"/>
              </a:spcAft>
            </a:pPr>
            <a:r>
              <a:rPr lang="en-US" altLang="zh-CN" sz="1200" dirty="0" smtClean="0"/>
              <a:t>RAN4 completed the performance parts of all the Rel-18 WIs (23 items) except for</a:t>
            </a:r>
          </a:p>
          <a:p>
            <a:pPr lvl="2">
              <a:lnSpc>
                <a:spcPct val="150000"/>
              </a:lnSpc>
              <a:spcBef>
                <a:spcPts val="0"/>
              </a:spcBef>
              <a:spcAft>
                <a:spcPts val="0"/>
              </a:spcAft>
            </a:pPr>
            <a:r>
              <a:rPr lang="en-US" altLang="zh-CN" sz="1200" dirty="0" smtClean="0"/>
              <a:t>NR_pos_enh2-Perf: unfinished are </a:t>
            </a:r>
            <a:r>
              <a:rPr lang="en-GB" altLang="zh-CN" sz="1200" dirty="0" smtClean="0"/>
              <a:t>RRM </a:t>
            </a:r>
            <a:r>
              <a:rPr lang="en-GB" altLang="zh-CN" sz="1200" dirty="0"/>
              <a:t>requirements and test cases for </a:t>
            </a:r>
            <a:r>
              <a:rPr lang="en-GB" altLang="zh-CN" sz="1200" dirty="0" err="1"/>
              <a:t>RedCap</a:t>
            </a:r>
            <a:r>
              <a:rPr lang="en-GB" altLang="zh-CN" sz="1200" dirty="0"/>
              <a:t> positioning, positioning with bandwidth aggregation, </a:t>
            </a:r>
            <a:r>
              <a:rPr lang="en-GB" altLang="zh-CN" sz="1200" dirty="0" err="1"/>
              <a:t>Sidelink</a:t>
            </a:r>
            <a:r>
              <a:rPr lang="en-GB" altLang="zh-CN" sz="1200" dirty="0"/>
              <a:t> positioning, Carrier-phase positioning and </a:t>
            </a:r>
            <a:r>
              <a:rPr lang="en-GB" altLang="zh-CN" sz="1200" dirty="0" smtClean="0"/>
              <a:t>LPHAP.</a:t>
            </a:r>
            <a:endParaRPr lang="en-US" altLang="zh-CN" sz="1200" dirty="0"/>
          </a:p>
          <a:p>
            <a:pPr lvl="2">
              <a:lnSpc>
                <a:spcPct val="150000"/>
              </a:lnSpc>
              <a:spcBef>
                <a:spcPts val="0"/>
              </a:spcBef>
              <a:spcAft>
                <a:spcPts val="0"/>
              </a:spcAft>
            </a:pPr>
            <a:r>
              <a:rPr lang="en-US" altLang="zh-CN" sz="1200" dirty="0" smtClean="0"/>
              <a:t>NR_FR1_TRP_TRS_enh-Perf: </a:t>
            </a:r>
            <a:r>
              <a:rPr lang="en-US" altLang="zh-CN" sz="1200" dirty="0"/>
              <a:t>Finalize TRP TRS requirements and Cat B CR for bands </a:t>
            </a:r>
            <a:r>
              <a:rPr lang="en-US" altLang="zh-CN" sz="1200" dirty="0" smtClean="0"/>
              <a:t>n1/n28/n41/n78.</a:t>
            </a:r>
          </a:p>
          <a:p>
            <a:pPr>
              <a:lnSpc>
                <a:spcPct val="150000"/>
              </a:lnSpc>
              <a:spcBef>
                <a:spcPts val="0"/>
              </a:spcBef>
              <a:spcAft>
                <a:spcPts val="0"/>
              </a:spcAft>
            </a:pPr>
            <a:r>
              <a:rPr lang="en-US" altLang="zh-CN" sz="1400" dirty="0" smtClean="0"/>
              <a:t>Rel-19 </a:t>
            </a:r>
            <a:r>
              <a:rPr lang="en-US" altLang="zh-CN" sz="1400" dirty="0"/>
              <a:t>WI/SI</a:t>
            </a:r>
          </a:p>
          <a:p>
            <a:pPr lvl="1">
              <a:lnSpc>
                <a:spcPct val="150000"/>
              </a:lnSpc>
              <a:spcBef>
                <a:spcPts val="0"/>
              </a:spcBef>
              <a:spcAft>
                <a:spcPts val="0"/>
              </a:spcAft>
            </a:pPr>
            <a:r>
              <a:rPr lang="en-US" altLang="zh-CN" sz="1200" dirty="0"/>
              <a:t>RAN4 </a:t>
            </a:r>
            <a:r>
              <a:rPr lang="en-US" altLang="zh-CN" sz="1200" dirty="0" smtClean="0"/>
              <a:t>has started Rel-19 WI/SI in Q2 2024.</a:t>
            </a:r>
          </a:p>
          <a:p>
            <a:pPr lvl="1">
              <a:lnSpc>
                <a:spcPct val="150000"/>
              </a:lnSpc>
              <a:spcBef>
                <a:spcPts val="0"/>
              </a:spcBef>
              <a:spcAft>
                <a:spcPts val="0"/>
              </a:spcAft>
            </a:pPr>
            <a:r>
              <a:rPr lang="en-US" altLang="zh-CN" sz="1200" dirty="0" smtClean="0"/>
              <a:t>The status for each item can be found in the attached spread sheet.</a:t>
            </a:r>
          </a:p>
          <a:p>
            <a:pPr lvl="1">
              <a:lnSpc>
                <a:spcPct val="150000"/>
              </a:lnSpc>
              <a:spcBef>
                <a:spcPts val="0"/>
              </a:spcBef>
              <a:spcAft>
                <a:spcPts val="0"/>
              </a:spcAft>
            </a:pPr>
            <a:r>
              <a:rPr lang="en-US" altLang="zh-CN" sz="1200" dirty="0" smtClean="0"/>
              <a:t>The additional email discussions for AI/ML were held after RAN4#111 meeting.</a:t>
            </a:r>
            <a:endParaRPr lang="en-US" altLang="zh-CN" sz="1200" dirty="0"/>
          </a:p>
          <a:p>
            <a:pPr lvl="2">
              <a:lnSpc>
                <a:spcPct val="150000"/>
              </a:lnSpc>
              <a:spcBef>
                <a:spcPts val="0"/>
              </a:spcBef>
              <a:spcAft>
                <a:spcPts val="0"/>
              </a:spcAft>
            </a:pPr>
            <a:endParaRPr lang="en-US" altLang="zh-CN" sz="1200" dirty="0"/>
          </a:p>
          <a:p>
            <a:pPr lvl="1">
              <a:lnSpc>
                <a:spcPct val="150000"/>
              </a:lnSpc>
              <a:spcBef>
                <a:spcPts val="0"/>
              </a:spcBef>
              <a:spcAft>
                <a:spcPts val="0"/>
              </a:spcAft>
            </a:pPr>
            <a:endParaRPr lang="en-US" altLang="zh-CN" sz="1200" dirty="0"/>
          </a:p>
          <a:p>
            <a:pPr lvl="2">
              <a:lnSpc>
                <a:spcPct val="150000"/>
              </a:lnSpc>
              <a:spcBef>
                <a:spcPts val="0"/>
              </a:spcBef>
              <a:spcAft>
                <a:spcPts val="0"/>
              </a:spcAft>
            </a:pPr>
            <a:endParaRPr lang="en-US" altLang="zh-CN" sz="1200" dirty="0"/>
          </a:p>
          <a:p>
            <a:pPr lvl="2">
              <a:lnSpc>
                <a:spcPct val="150000"/>
              </a:lnSpc>
              <a:spcBef>
                <a:spcPts val="0"/>
              </a:spcBef>
              <a:spcAft>
                <a:spcPts val="0"/>
              </a:spcAft>
            </a:pPr>
            <a:endParaRPr lang="en-US" altLang="zh-CN" sz="8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t>Summary: Rel-18 Core part (2/4)</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smtClean="0"/>
              <a:t>Rel-18 SI and WI core part (total 92 items: 92 closed)</a:t>
            </a:r>
            <a:endParaRPr lang="en-US" altLang="zh-CN" sz="1400" dirty="0"/>
          </a:p>
          <a:p>
            <a:pPr lvl="1">
              <a:lnSpc>
                <a:spcPct val="150000"/>
              </a:lnSpc>
              <a:spcBef>
                <a:spcPts val="0"/>
              </a:spcBef>
              <a:spcAft>
                <a:spcPts val="0"/>
              </a:spcAft>
            </a:pPr>
            <a:r>
              <a:rPr lang="en-US" altLang="zh-CN" sz="1200" dirty="0" smtClean="0"/>
              <a:t>Red color: </a:t>
            </a:r>
            <a:r>
              <a:rPr lang="en-US" altLang="zh-CN" sz="1200" dirty="0" smtClean="0">
                <a:solidFill>
                  <a:srgbClr val="C00000"/>
                </a:solidFill>
              </a:rPr>
              <a:t>to be extended</a:t>
            </a:r>
            <a:r>
              <a:rPr lang="en-US" altLang="zh-CN" sz="1200" dirty="0" smtClean="0"/>
              <a:t>. Green </a:t>
            </a:r>
            <a:r>
              <a:rPr lang="en-US" altLang="zh-CN" sz="1200" dirty="0"/>
              <a:t>color: </a:t>
            </a:r>
            <a:r>
              <a:rPr lang="en-US" altLang="zh-CN" sz="1200" dirty="0" smtClean="0">
                <a:solidFill>
                  <a:srgbClr val="00B050"/>
                </a:solidFill>
              </a:rPr>
              <a:t>to be completed/stopped. </a:t>
            </a:r>
            <a:r>
              <a:rPr lang="en-US" altLang="zh-CN" sz="1200" dirty="0" smtClean="0"/>
              <a:t>Black color: on-going.</a:t>
            </a:r>
            <a:endParaRPr lang="en-US" altLang="zh-CN" sz="1200" dirty="0">
              <a:solidFill>
                <a:schemeClr val="bg1">
                  <a:lumMod val="65000"/>
                </a:schemeClr>
              </a:solidFill>
            </a:endParaRPr>
          </a:p>
        </p:txBody>
      </p:sp>
      <p:sp>
        <p:nvSpPr>
          <p:cNvPr id="8" name="矩形 7"/>
          <p:cNvSpPr/>
          <p:nvPr/>
        </p:nvSpPr>
        <p:spPr>
          <a:xfrm>
            <a:off x="205848" y="1936195"/>
            <a:ext cx="3154987"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RAN1~3 led WI/SI (RAN4 core part)</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21/</a:t>
            </a:r>
            <a:r>
              <a:rPr lang="en-US" altLang="zh-CN" sz="1000" b="1" dirty="0" smtClean="0">
                <a:solidFill>
                  <a:srgbClr val="339966"/>
                </a:solidFill>
                <a:latin typeface="微软雅黑" panose="020B0503020204020204" pitchFamily="34" charset="-122"/>
                <a:ea typeface="微软雅黑" panose="020B0503020204020204" pitchFamily="34" charset="-122"/>
              </a:rPr>
              <a:t>21</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9" name="矩形 8"/>
          <p:cNvSpPr/>
          <p:nvPr/>
        </p:nvSpPr>
        <p:spPr>
          <a:xfrm>
            <a:off x="3238810" y="1936195"/>
            <a:ext cx="2985778"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non-spectrum WI/SI(core)</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22/</a:t>
            </a:r>
            <a:r>
              <a:rPr lang="en-US" altLang="zh-CN" sz="1000" b="1" dirty="0" smtClean="0">
                <a:solidFill>
                  <a:srgbClr val="339966"/>
                </a:solidFill>
                <a:latin typeface="微软雅黑" panose="020B0503020204020204" pitchFamily="34" charset="-122"/>
                <a:ea typeface="微软雅黑" panose="020B0503020204020204" pitchFamily="34" charset="-122"/>
              </a:rPr>
              <a:t>22</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10" name="矩形 9"/>
          <p:cNvSpPr/>
          <p:nvPr/>
        </p:nvSpPr>
        <p:spPr>
          <a:xfrm>
            <a:off x="6369667" y="1936195"/>
            <a:ext cx="2525859"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led spectrum WI/SI</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49/</a:t>
            </a:r>
            <a:r>
              <a:rPr lang="en-US" altLang="zh-CN" sz="1000" b="1" dirty="0">
                <a:solidFill>
                  <a:srgbClr val="00B050"/>
                </a:solidFill>
                <a:latin typeface="微软雅黑" panose="020B0503020204020204" pitchFamily="34" charset="-122"/>
                <a:ea typeface="微软雅黑" panose="020B0503020204020204" pitchFamily="34" charset="-122"/>
              </a:rPr>
              <a:t>4</a:t>
            </a:r>
            <a:r>
              <a:rPr lang="en-US" altLang="zh-CN" sz="1000" b="1" dirty="0" smtClean="0">
                <a:solidFill>
                  <a:srgbClr val="00B050"/>
                </a:solidFill>
                <a:latin typeface="微软雅黑" panose="020B0503020204020204" pitchFamily="34" charset="-122"/>
                <a:ea typeface="微软雅黑" panose="020B0503020204020204" pitchFamily="34" charset="-122"/>
              </a:rPr>
              <a:t>9</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extLst>
              <p:ext uri="{D42A27DB-BD31-4B8C-83A1-F6EECF244321}">
                <p14:modId xmlns:p14="http://schemas.microsoft.com/office/powerpoint/2010/main" val="3098430711"/>
              </p:ext>
            </p:extLst>
          </p:nvPr>
        </p:nvGraphicFramePr>
        <p:xfrm>
          <a:off x="6464000" y="2182415"/>
          <a:ext cx="2673636" cy="4163897"/>
        </p:xfrm>
        <a:graphic>
          <a:graphicData uri="http://schemas.openxmlformats.org/drawingml/2006/table">
            <a:tbl>
              <a:tblPr/>
              <a:tblGrid>
                <a:gridCol w="2673636"/>
              </a:tblGrid>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DC_R18_1BLTE_1BNR_2DL2UL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DC_R18_2BLTE_1BNR_3DL2UL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a:solidFill>
                            <a:srgbClr val="00B050"/>
                          </a:solidFill>
                          <a:effectLst/>
                          <a:latin typeface="微软雅黑" panose="020B0503020204020204" pitchFamily="34" charset="-122"/>
                          <a:ea typeface="微软雅黑" panose="020B0503020204020204" pitchFamily="34" charset="-122"/>
                        </a:rPr>
                        <a:t>DC_R18_xBLTE_1BNR_yDL2UL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DC_R18_xBLTE_2BNR_yDL2UL</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DC_R18_xBLTE_yBNR_zDL2UL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DC_R18_xBLTE_yBNR_zDL3UL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NR_CA_R18_Intra</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NR_CADC_R18_2BDL_xBUL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NR_CADC_R18_3BDL_xBUL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NR_CADC_R18_yBDL_xBUL</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NR_SUL_combos_R18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1" i="0" u="none" strike="noStrike" dirty="0">
                          <a:solidFill>
                            <a:srgbClr val="00B050"/>
                          </a:solidFill>
                          <a:effectLst/>
                          <a:latin typeface="微软雅黑" panose="020B0503020204020204" pitchFamily="34" charset="-122"/>
                          <a:ea typeface="微软雅黑" panose="020B0503020204020204" pitchFamily="34" charset="-122"/>
                        </a:rPr>
                        <a:t>NR_2SUL_cell_combos_R18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NR_LTE_V2X_PC5_combos_R18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LTE_NR_HPUE_FWVM_R18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NR_RAIL_HPUE_n100_n101 (stopped)</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HPUE_FR1_DC_LTE_NR_R18</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HPUE_NR_FR1_TDD_intra_CA_R18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HPUE_NR_FR1_TDD_R18 (closed 2023/12)</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HPUE_FR1_TDD_NR_CADC_SUL_R18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HPUE_FR1_FDD_NR_CADC_R18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HPUE_NR_FR1_FDD_R18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DL_intrpt_combos_TxSW_R18 (2023/12)</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1" i="0" u="none" strike="noStrike" dirty="0" smtClean="0">
                          <a:solidFill>
                            <a:srgbClr val="00B050"/>
                          </a:solidFill>
                          <a:effectLst/>
                          <a:latin typeface="微软雅黑" panose="020B0503020204020204" pitchFamily="34" charset="-122"/>
                          <a:ea typeface="微软雅黑" panose="020B0503020204020204" pitchFamily="34" charset="-122"/>
                        </a:rPr>
                        <a:t>NR_bands_UL_MIMO_R18</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14" name="表格 13"/>
          <p:cNvGraphicFramePr>
            <a:graphicFrameLocks noGrp="1"/>
          </p:cNvGraphicFramePr>
          <p:nvPr>
            <p:extLst>
              <p:ext uri="{D42A27DB-BD31-4B8C-83A1-F6EECF244321}">
                <p14:modId xmlns:p14="http://schemas.microsoft.com/office/powerpoint/2010/main" val="755076926"/>
              </p:ext>
            </p:extLst>
          </p:nvPr>
        </p:nvGraphicFramePr>
        <p:xfrm>
          <a:off x="9109383" y="1606124"/>
          <a:ext cx="2932805" cy="4929188"/>
        </p:xfrm>
        <a:graphic>
          <a:graphicData uri="http://schemas.openxmlformats.org/drawingml/2006/table">
            <a:tbl>
              <a:tblPr/>
              <a:tblGrid>
                <a:gridCol w="2932805"/>
              </a:tblGrid>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NR_FDD_bands_R18_redcap (closed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sz="1000" b="1" i="0" u="none" strike="noStrike" dirty="0" smtClean="0">
                          <a:solidFill>
                            <a:srgbClr val="00B050"/>
                          </a:solidFill>
                          <a:effectLst/>
                          <a:latin typeface="微软雅黑" panose="020B0503020204020204" pitchFamily="34" charset="-122"/>
                          <a:ea typeface="微软雅黑" panose="020B0503020204020204" pitchFamily="34" charset="-122"/>
                        </a:rPr>
                        <a:t>NR_bands_R18_BWs</a:t>
                      </a:r>
                      <a:endParaRPr lang="en-US" sz="1000" b="1"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LTE_NR_Simult_RxTx_R18</a:t>
                      </a:r>
                    </a:p>
                  </a:txBody>
                  <a:tcPr marL="4666" marR="4666" marT="4666" marB="0">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fontAlgn="b"/>
                      <a:r>
                        <a:rPr lang="zh-CN" sz="1000" b="1" i="0" u="none" strike="noStrike" dirty="0">
                          <a:solidFill>
                            <a:srgbClr val="00B050"/>
                          </a:solidFill>
                          <a:effectLst/>
                          <a:latin typeface="+mj-ea"/>
                          <a:ea typeface="+mj-ea"/>
                        </a:rPr>
                        <a:t>4Rx_NR_bands_R18</a:t>
                      </a:r>
                    </a:p>
                  </a:txBody>
                  <a:tcPr marL="4763" marR="4763" marT="4763" marB="0" anchor="b">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4Rx_low_NR_band_handheld_3Tx_NR_CA_</a:t>
                      </a:r>
                      <a:r>
                        <a:rPr lang="zh-CN" sz="1000" b="0" i="0" u="none" strike="noStrike" dirty="0" smtClean="0">
                          <a:solidFill>
                            <a:srgbClr val="00B050"/>
                          </a:solidFill>
                          <a:effectLst/>
                          <a:latin typeface="+mj-ea"/>
                          <a:ea typeface="+mj-ea"/>
                        </a:rPr>
                        <a:t>ENDC</a:t>
                      </a:r>
                      <a:r>
                        <a:rPr lang="en-US" altLang="zh-CN" sz="1000" b="0" i="0" u="none" strike="noStrike" dirty="0" smtClean="0">
                          <a:solidFill>
                            <a:srgbClr val="00B050"/>
                          </a:solidFill>
                          <a:effectLst/>
                          <a:latin typeface="+mj-ea"/>
                          <a:ea typeface="+mj-ea"/>
                        </a:rPr>
                        <a:t> (closed</a:t>
                      </a:r>
                      <a:r>
                        <a:rPr lang="en-US" altLang="zh-CN" sz="1000" b="0" i="0" u="none" strike="noStrike" baseline="0" dirty="0" smtClean="0">
                          <a:solidFill>
                            <a:srgbClr val="00B050"/>
                          </a:solidFill>
                          <a:effectLst/>
                          <a:latin typeface="+mj-ea"/>
                          <a:ea typeface="+mj-ea"/>
                        </a:rPr>
                        <a:t> 2023/12)</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smtClean="0">
                          <a:solidFill>
                            <a:srgbClr val="00B050"/>
                          </a:solidFill>
                          <a:effectLst/>
                          <a:latin typeface="+mj-ea"/>
                          <a:ea typeface="+mj-ea"/>
                        </a:rPr>
                        <a:t>NR_700800900_combo_enh (closed 2023/12)</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NR_600MHz_</a:t>
                      </a:r>
                      <a:r>
                        <a:rPr lang="zh-CN" sz="1000" b="0" i="0" u="none" strike="noStrike" dirty="0" smtClean="0">
                          <a:solidFill>
                            <a:srgbClr val="00B050"/>
                          </a:solidFill>
                          <a:effectLst/>
                          <a:latin typeface="+mj-ea"/>
                          <a:ea typeface="+mj-ea"/>
                        </a:rPr>
                        <a:t>APT</a:t>
                      </a:r>
                      <a:r>
                        <a:rPr lang="en-US" altLang="zh-CN" sz="1000" b="0" i="0" u="none" strike="noStrike" dirty="0" smtClean="0">
                          <a:solidFill>
                            <a:srgbClr val="00B050"/>
                          </a:solidFill>
                          <a:effectLst/>
                          <a:latin typeface="+mj-ea"/>
                          <a:ea typeface="+mj-ea"/>
                        </a:rPr>
                        <a:t> (closed 2023/03)</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NR_unlic_enh </a:t>
                      </a:r>
                      <a:r>
                        <a:rPr lang="zh-CN" sz="1000" b="0" i="0" u="none" strike="noStrike" dirty="0" smtClean="0">
                          <a:solidFill>
                            <a:srgbClr val="00B050"/>
                          </a:solidFill>
                          <a:effectLst/>
                          <a:latin typeface="+mj-ea"/>
                          <a:ea typeface="+mj-ea"/>
                        </a:rPr>
                        <a:t>(</a:t>
                      </a:r>
                      <a:r>
                        <a:rPr lang="en-US" altLang="zh-CN" sz="1000" b="0" i="0" u="none" strike="noStrike" dirty="0" smtClean="0">
                          <a:solidFill>
                            <a:srgbClr val="00B050"/>
                          </a:solidFill>
                          <a:effectLst/>
                          <a:latin typeface="+mj-ea"/>
                          <a:ea typeface="+mj-ea"/>
                        </a:rPr>
                        <a:t>closed 2023/06</a:t>
                      </a:r>
                      <a:r>
                        <a:rPr lang="zh-CN" sz="1000" b="0" i="0" u="none" strike="noStrike" dirty="0" smtClean="0">
                          <a:solidFill>
                            <a:srgbClr val="00B050"/>
                          </a:solidFill>
                          <a:effectLst/>
                          <a:latin typeface="+mj-ea"/>
                          <a:ea typeface="+mj-ea"/>
                        </a:rPr>
                        <a:t>)</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zh-CN" sz="1000" b="0" i="0" u="none" strike="noStrike" dirty="0">
                          <a:solidFill>
                            <a:srgbClr val="00B050"/>
                          </a:solidFill>
                          <a:effectLst/>
                          <a:latin typeface="+mj-ea"/>
                          <a:ea typeface="+mj-ea"/>
                        </a:rPr>
                        <a:t>NR_900MHz_</a:t>
                      </a:r>
                      <a:r>
                        <a:rPr lang="zh-CN" sz="1000" b="0" i="0" u="none" strike="noStrike" dirty="0" smtClean="0">
                          <a:solidFill>
                            <a:srgbClr val="00B050"/>
                          </a:solidFill>
                          <a:effectLst/>
                          <a:latin typeface="+mj-ea"/>
                          <a:ea typeface="+mj-ea"/>
                        </a:rPr>
                        <a:t>US</a:t>
                      </a:r>
                      <a:r>
                        <a:rPr lang="en-US" altLang="zh-CN" sz="1000" b="0" i="0" u="none" strike="noStrike" dirty="0" smtClean="0">
                          <a:solidFill>
                            <a:srgbClr val="00B050"/>
                          </a:solidFill>
                          <a:effectLst/>
                          <a:latin typeface="+mj-ea"/>
                          <a:ea typeface="+mj-ea"/>
                        </a:rPr>
                        <a:t> </a:t>
                      </a:r>
                      <a:r>
                        <a:rPr lang="en-US" altLang="zh-CN" sz="1000" b="0" i="0" u="none" strike="noStrike" kern="1200" dirty="0" smtClean="0">
                          <a:solidFill>
                            <a:srgbClr val="00B050"/>
                          </a:solidFill>
                          <a:effectLst/>
                          <a:latin typeface="+mj-ea"/>
                          <a:ea typeface="+mn-ea"/>
                          <a:cs typeface="+mn-cs"/>
                        </a:rPr>
                        <a:t>(closed 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NR_TDD_n</a:t>
                      </a:r>
                      <a:r>
                        <a:rPr lang="zh-CN" sz="1000" b="0" i="0" u="none" strike="noStrike" dirty="0" smtClean="0">
                          <a:solidFill>
                            <a:srgbClr val="00B050"/>
                          </a:solidFill>
                          <a:effectLst/>
                          <a:latin typeface="+mj-ea"/>
                          <a:ea typeface="+mj-ea"/>
                        </a:rPr>
                        <a:t>54</a:t>
                      </a:r>
                      <a:r>
                        <a:rPr lang="en-US" altLang="zh-CN" sz="1000" b="0" i="0" u="none" strike="noStrike" dirty="0" smtClean="0">
                          <a:solidFill>
                            <a:srgbClr val="00B050"/>
                          </a:solidFill>
                          <a:effectLst/>
                          <a:latin typeface="+mj-ea"/>
                          <a:ea typeface="+mj-ea"/>
                        </a:rPr>
                        <a:t> (closed 2023/03)</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zh-CN" sz="1000" b="0" i="0" u="none" strike="noStrike" dirty="0">
                          <a:solidFill>
                            <a:srgbClr val="00B050"/>
                          </a:solidFill>
                          <a:effectLst/>
                          <a:latin typeface="+mj-ea"/>
                          <a:ea typeface="+mj-ea"/>
                        </a:rPr>
                        <a:t>NR_NTN_</a:t>
                      </a:r>
                      <a:r>
                        <a:rPr lang="zh-CN" sz="1000" b="0" i="0" u="none" strike="noStrike" dirty="0" smtClean="0">
                          <a:solidFill>
                            <a:srgbClr val="00B050"/>
                          </a:solidFill>
                          <a:effectLst/>
                          <a:latin typeface="+mj-ea"/>
                          <a:ea typeface="+mj-ea"/>
                        </a:rPr>
                        <a:t>LSband</a:t>
                      </a:r>
                      <a:r>
                        <a:rPr lang="en-US" altLang="zh-CN" sz="1000" b="0" i="0" u="none" strike="noStrike" dirty="0" smtClean="0">
                          <a:solidFill>
                            <a:srgbClr val="00B050"/>
                          </a:solidFill>
                          <a:effectLst/>
                          <a:latin typeface="+mj-ea"/>
                          <a:ea typeface="+mj-ea"/>
                        </a:rPr>
                        <a:t> </a:t>
                      </a:r>
                      <a:r>
                        <a:rPr lang="en-US" altLang="zh-CN" sz="1000" b="0" i="0" u="none" strike="noStrike" kern="1200" dirty="0" smtClean="0">
                          <a:solidFill>
                            <a:srgbClr val="00B050"/>
                          </a:solidFill>
                          <a:effectLst/>
                          <a:latin typeface="+mj-ea"/>
                          <a:ea typeface="+mn-ea"/>
                          <a:cs typeface="+mn-cs"/>
                        </a:rPr>
                        <a:t>(closed 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mj-ea"/>
                          <a:ea typeface="+mj-ea"/>
                        </a:rPr>
                        <a:t>NR_FDD_ULn28_DLn75_n76 </a:t>
                      </a:r>
                      <a:r>
                        <a:rPr lang="en-US" altLang="zh-CN" sz="1000" b="0" i="0" u="none" strike="noStrike" kern="1200" dirty="0" smtClean="0">
                          <a:solidFill>
                            <a:srgbClr val="00B050"/>
                          </a:solidFill>
                          <a:effectLst/>
                          <a:latin typeface="+mj-ea"/>
                          <a:ea typeface="+mn-ea"/>
                          <a:cs typeface="+mn-cs"/>
                        </a:rPr>
                        <a:t>(closed 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NR_6GHz_add_</a:t>
                      </a:r>
                      <a:r>
                        <a:rPr lang="zh-CN" sz="1000" b="0" i="0" u="none" strike="noStrike" dirty="0" smtClean="0">
                          <a:solidFill>
                            <a:srgbClr val="00B050"/>
                          </a:solidFill>
                          <a:effectLst/>
                          <a:latin typeface="+mj-ea"/>
                          <a:ea typeface="+mj-ea"/>
                        </a:rPr>
                        <a:t>bands</a:t>
                      </a:r>
                      <a:r>
                        <a:rPr lang="en-US" altLang="zh-CN" sz="1000" b="0" i="0" u="none" strike="noStrike" dirty="0" smtClean="0">
                          <a:solidFill>
                            <a:srgbClr val="00B050"/>
                          </a:solidFill>
                          <a:effectLst/>
                          <a:latin typeface="+mj-ea"/>
                          <a:ea typeface="+mj-ea"/>
                        </a:rPr>
                        <a:t> (stopped)</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LTE_CA_R18_xBDL_yBUL</a:t>
                      </a: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zh-CN" sz="1000" b="0" i="0" u="none" strike="noStrike" dirty="0">
                          <a:solidFill>
                            <a:srgbClr val="00B050"/>
                          </a:solidFill>
                          <a:effectLst/>
                          <a:latin typeface="+mj-ea"/>
                          <a:ea typeface="+mj-ea"/>
                        </a:rPr>
                        <a:t>LTE_bands_R18_M1_M2_NB1_NB</a:t>
                      </a:r>
                      <a:r>
                        <a:rPr lang="zh-CN" sz="1000" b="0" i="0" u="none" strike="noStrike" dirty="0" smtClean="0">
                          <a:solidFill>
                            <a:srgbClr val="00B050"/>
                          </a:solidFill>
                          <a:effectLst/>
                          <a:latin typeface="+mj-ea"/>
                          <a:ea typeface="+mj-ea"/>
                        </a:rPr>
                        <a:t>2</a:t>
                      </a:r>
                      <a:r>
                        <a:rPr lang="en-US" altLang="zh-CN" sz="1000" b="0" i="0" u="none" strike="noStrike" dirty="0" smtClean="0">
                          <a:solidFill>
                            <a:srgbClr val="00B050"/>
                          </a:solidFill>
                          <a:effectLst/>
                          <a:latin typeface="+mj-ea"/>
                          <a:ea typeface="+mj-ea"/>
                        </a:rPr>
                        <a:t> </a:t>
                      </a:r>
                      <a:r>
                        <a:rPr lang="en-US" altLang="zh-CN" sz="1000" b="0" i="0" u="none" strike="noStrike" kern="1200" dirty="0" smtClean="0">
                          <a:solidFill>
                            <a:srgbClr val="00B050"/>
                          </a:solidFill>
                          <a:effectLst/>
                          <a:latin typeface="+mj-ea"/>
                          <a:ea typeface="+mn-ea"/>
                          <a:cs typeface="+mn-cs"/>
                        </a:rPr>
                        <a:t>(2023/12)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LTE_terr_bcast_bands_part</a:t>
                      </a:r>
                      <a:r>
                        <a:rPr lang="zh-CN" sz="1000" b="0" i="0" u="none" strike="noStrike" dirty="0" smtClean="0">
                          <a:solidFill>
                            <a:srgbClr val="00B050"/>
                          </a:solidFill>
                          <a:effectLst/>
                          <a:latin typeface="+mj-ea"/>
                          <a:ea typeface="+mj-ea"/>
                        </a:rPr>
                        <a:t>2</a:t>
                      </a:r>
                      <a:r>
                        <a:rPr lang="en-US" altLang="zh-CN" sz="1000" b="0" i="0" u="none" strike="noStrike" dirty="0" smtClean="0">
                          <a:solidFill>
                            <a:srgbClr val="00B050"/>
                          </a:solidFill>
                          <a:effectLst/>
                          <a:latin typeface="+mj-ea"/>
                          <a:ea typeface="+mj-ea"/>
                        </a:rPr>
                        <a:t> (closed 2023/06)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LTE_900MHz_</a:t>
                      </a:r>
                      <a:r>
                        <a:rPr lang="zh-CN" sz="1000" b="0" i="0" u="none" strike="noStrike" dirty="0" smtClean="0">
                          <a:solidFill>
                            <a:srgbClr val="00B050"/>
                          </a:solidFill>
                          <a:effectLst/>
                          <a:latin typeface="+mj-ea"/>
                          <a:ea typeface="+mj-ea"/>
                        </a:rPr>
                        <a:t>US</a:t>
                      </a:r>
                      <a:r>
                        <a:rPr lang="en-US" altLang="zh-CN" sz="1000" b="0" i="0" u="none" strike="noStrike" dirty="0" smtClean="0">
                          <a:solidFill>
                            <a:srgbClr val="00B050"/>
                          </a:solidFill>
                          <a:effectLst/>
                          <a:latin typeface="+mj-ea"/>
                          <a:ea typeface="+mj-ea"/>
                        </a:rPr>
                        <a:t> (closed 2023/06)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1" i="0" u="none" strike="noStrike" dirty="0" err="1" smtClean="0">
                          <a:solidFill>
                            <a:srgbClr val="00B050"/>
                          </a:solidFill>
                          <a:effectLst/>
                          <a:latin typeface="+mj-ea"/>
                          <a:ea typeface="+mj-ea"/>
                        </a:rPr>
                        <a:t>IoT_NTN_extLband</a:t>
                      </a:r>
                      <a:endParaRPr lang="zh-CN" sz="1000" b="1"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mj-ea"/>
                          <a:ea typeface="+mj-ea"/>
                        </a:rPr>
                        <a:t>IoT_NTN_FDD_LS_band</a:t>
                      </a:r>
                      <a:r>
                        <a:rPr lang="en-US" altLang="zh-CN" sz="1000" b="0" i="0" u="none" strike="noStrike" dirty="0" smtClean="0">
                          <a:solidFill>
                            <a:srgbClr val="00B050"/>
                          </a:solidFill>
                          <a:effectLst/>
                          <a:latin typeface="+mj-ea"/>
                          <a:ea typeface="+mj-ea"/>
                        </a:rPr>
                        <a:t> </a:t>
                      </a:r>
                      <a:r>
                        <a:rPr lang="en-US" altLang="zh-CN" sz="1000" b="0" i="0" u="none" strike="noStrike" kern="1200" dirty="0" smtClean="0">
                          <a:solidFill>
                            <a:srgbClr val="00B050"/>
                          </a:solidFill>
                          <a:effectLst/>
                          <a:latin typeface="+mj-ea"/>
                          <a:ea typeface="+mn-ea"/>
                          <a:cs typeface="+mn-cs"/>
                        </a:rPr>
                        <a:t>(closed 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LTE_intra_CA_MPR_35MHz_</a:t>
                      </a:r>
                      <a:r>
                        <a:rPr lang="zh-CN" sz="1000" b="0" i="0" u="none" strike="noStrike" dirty="0" smtClean="0">
                          <a:solidFill>
                            <a:srgbClr val="00B050"/>
                          </a:solidFill>
                          <a:effectLst/>
                          <a:latin typeface="+mj-ea"/>
                          <a:ea typeface="+mj-ea"/>
                        </a:rPr>
                        <a:t>gap</a:t>
                      </a:r>
                      <a:r>
                        <a:rPr lang="en-US" altLang="zh-CN" sz="1000" b="0" i="0" u="none" strike="noStrike" baseline="0" dirty="0" smtClean="0">
                          <a:solidFill>
                            <a:srgbClr val="00B050"/>
                          </a:solidFill>
                          <a:effectLst/>
                          <a:latin typeface="+mj-ea"/>
                          <a:ea typeface="+mj-ea"/>
                        </a:rPr>
                        <a:t> (2023/06)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LTE_TDD_1670_1675MHz (closed </a:t>
                      </a:r>
                      <a:r>
                        <a:rPr lang="zh-CN" sz="1000" b="0" i="0" u="none" strike="noStrike" dirty="0" smtClean="0">
                          <a:solidFill>
                            <a:srgbClr val="00B050"/>
                          </a:solidFill>
                          <a:effectLst/>
                          <a:latin typeface="+mj-ea"/>
                          <a:ea typeface="+mj-ea"/>
                        </a:rPr>
                        <a:t>202</a:t>
                      </a:r>
                      <a:r>
                        <a:rPr lang="en-US" altLang="zh-CN" sz="1000" b="0" i="0" u="none" strike="noStrike" dirty="0" smtClean="0">
                          <a:solidFill>
                            <a:srgbClr val="00B050"/>
                          </a:solidFill>
                          <a:effectLst/>
                          <a:latin typeface="+mj-ea"/>
                          <a:ea typeface="+mj-ea"/>
                        </a:rPr>
                        <a:t>2</a:t>
                      </a:r>
                      <a:r>
                        <a:rPr lang="zh-CN" sz="1000" b="0" i="0" u="none" strike="noStrike" dirty="0" smtClean="0">
                          <a:solidFill>
                            <a:srgbClr val="00B050"/>
                          </a:solidFill>
                          <a:effectLst/>
                          <a:latin typeface="+mj-ea"/>
                          <a:ea typeface="+mj-ea"/>
                        </a:rPr>
                        <a:t>/</a:t>
                      </a:r>
                      <a:r>
                        <a:rPr lang="en-US" altLang="zh-CN" sz="1000" b="0" i="0" u="none" strike="noStrike" dirty="0" smtClean="0">
                          <a:solidFill>
                            <a:srgbClr val="00B050"/>
                          </a:solidFill>
                          <a:effectLst/>
                          <a:latin typeface="+mj-ea"/>
                          <a:ea typeface="+mj-ea"/>
                        </a:rPr>
                        <a:t>12</a:t>
                      </a:r>
                      <a:r>
                        <a:rPr lang="zh-CN" sz="1000" b="0" i="0" u="none" strike="noStrike" dirty="0" smtClean="0">
                          <a:solidFill>
                            <a:srgbClr val="00B050"/>
                          </a:solidFill>
                          <a:effectLst/>
                          <a:latin typeface="+mj-ea"/>
                          <a:ea typeface="+mj-ea"/>
                        </a:rPr>
                        <a:t>)</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zh-CN" sz="1000" b="0" i="0" u="none" strike="noStrike" dirty="0">
                          <a:solidFill>
                            <a:srgbClr val="00B050"/>
                          </a:solidFill>
                          <a:effectLst/>
                          <a:latin typeface="+mj-ea"/>
                          <a:ea typeface="+mj-ea"/>
                        </a:rPr>
                        <a:t>LTE_CA_intra_B8-Core (closed </a:t>
                      </a:r>
                      <a:r>
                        <a:rPr lang="zh-CN" sz="1000" b="0" i="0" u="none" strike="noStrike" dirty="0" smtClean="0">
                          <a:solidFill>
                            <a:srgbClr val="00B050"/>
                          </a:solidFill>
                          <a:effectLst/>
                          <a:latin typeface="+mj-ea"/>
                          <a:ea typeface="+mj-ea"/>
                        </a:rPr>
                        <a:t>202</a:t>
                      </a:r>
                      <a:r>
                        <a:rPr lang="en-US" altLang="zh-CN" sz="1000" b="0" i="0" u="none" strike="noStrike" dirty="0" smtClean="0">
                          <a:solidFill>
                            <a:srgbClr val="00B050"/>
                          </a:solidFill>
                          <a:effectLst/>
                          <a:latin typeface="+mj-ea"/>
                          <a:ea typeface="+mj-ea"/>
                        </a:rPr>
                        <a:t>2</a:t>
                      </a:r>
                      <a:r>
                        <a:rPr lang="zh-CN" sz="1000" b="0" i="0" u="none" strike="noStrike" dirty="0" smtClean="0">
                          <a:solidFill>
                            <a:srgbClr val="00B050"/>
                          </a:solidFill>
                          <a:effectLst/>
                          <a:latin typeface="+mj-ea"/>
                          <a:ea typeface="+mj-ea"/>
                        </a:rPr>
                        <a:t>/</a:t>
                      </a:r>
                      <a:r>
                        <a:rPr lang="en-US" altLang="zh-CN" sz="1000" b="0" i="0" u="none" strike="noStrike" dirty="0" smtClean="0">
                          <a:solidFill>
                            <a:srgbClr val="00B050"/>
                          </a:solidFill>
                          <a:effectLst/>
                          <a:latin typeface="+mj-ea"/>
                          <a:ea typeface="+mj-ea"/>
                        </a:rPr>
                        <a:t>12</a:t>
                      </a:r>
                      <a:r>
                        <a:rPr lang="zh-CN" sz="1000" b="0" i="0" u="none" strike="noStrike" dirty="0" smtClean="0">
                          <a:solidFill>
                            <a:srgbClr val="00B050"/>
                          </a:solidFill>
                          <a:effectLst/>
                          <a:latin typeface="+mj-ea"/>
                          <a:ea typeface="+mj-ea"/>
                        </a:rPr>
                        <a:t>)</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smtClean="0">
                          <a:solidFill>
                            <a:srgbClr val="00B050"/>
                          </a:solidFill>
                          <a:effectLst/>
                          <a:latin typeface="+mj-ea"/>
                          <a:ea typeface="+mj-ea"/>
                        </a:rPr>
                        <a:t>NR_NTN_channel_30MHz (closed 2023/06)</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1" i="0" u="none" strike="noStrike" dirty="0" smtClean="0">
                          <a:solidFill>
                            <a:srgbClr val="00B050"/>
                          </a:solidFill>
                          <a:effectLst/>
                          <a:latin typeface="+mj-ea"/>
                          <a:ea typeface="+mj-ea"/>
                        </a:rPr>
                        <a:t>HPUE_LTE_FDD_B14</a:t>
                      </a:r>
                      <a:endParaRPr lang="zh-CN" sz="1000" b="1"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algn="l" rtl="0" fontAlgn="t"/>
                      <a:r>
                        <a:rPr lang="en-US" altLang="zh-CN" sz="1000" b="0" i="0" u="none" strike="noStrike" dirty="0" smtClean="0">
                          <a:solidFill>
                            <a:srgbClr val="00B050"/>
                          </a:solidFill>
                          <a:effectLst/>
                          <a:latin typeface="+mj-ea"/>
                          <a:ea typeface="+mj-ea"/>
                        </a:rPr>
                        <a:t>R18_3Tx_NR_CA_ENDC</a:t>
                      </a:r>
                      <a:endParaRPr lang="zh-CN" sz="1000" b="0" i="0" u="none" strike="noStrike" dirty="0">
                        <a:solidFill>
                          <a:srgbClr val="00B050"/>
                        </a:solidFill>
                        <a:effectLst/>
                        <a:latin typeface="+mj-ea"/>
                        <a:ea typeface="+mj-ea"/>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mj-ea"/>
                          <a:ea typeface="+mj-ea"/>
                        </a:rPr>
                        <a:t>NR_bands_n31_n72 </a:t>
                      </a:r>
                      <a:r>
                        <a:rPr lang="en-US" altLang="zh-CN" sz="1000" b="0" i="0" u="none" strike="noStrike" kern="1200" dirty="0" smtClean="0">
                          <a:solidFill>
                            <a:srgbClr val="00B050"/>
                          </a:solidFill>
                          <a:effectLst/>
                          <a:latin typeface="+mj-ea"/>
                          <a:ea typeface="+mn-ea"/>
                          <a:cs typeface="+mn-cs"/>
                        </a:rPr>
                        <a:t>(closed 2023/12)</a:t>
                      </a:r>
                      <a:endParaRPr lang="zh-CN" altLang="zh-CN" sz="1000" b="0" i="0" u="none" strike="noStrike" kern="1200" dirty="0" smtClean="0">
                        <a:solidFill>
                          <a:srgbClr val="00B050"/>
                        </a:solidFill>
                        <a:effectLst/>
                        <a:latin typeface="+mj-ea"/>
                        <a:ea typeface="+mn-ea"/>
                        <a:cs typeface="+mn-cs"/>
                      </a:endParaRPr>
                    </a:p>
                  </a:txBody>
                  <a:tcPr marL="4763" marR="4763" marT="4763"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7" name="表格 16"/>
          <p:cNvGraphicFramePr>
            <a:graphicFrameLocks noGrp="1"/>
          </p:cNvGraphicFramePr>
          <p:nvPr>
            <p:extLst>
              <p:ext uri="{D42A27DB-BD31-4B8C-83A1-F6EECF244321}">
                <p14:modId xmlns:p14="http://schemas.microsoft.com/office/powerpoint/2010/main" val="4195570993"/>
              </p:ext>
            </p:extLst>
          </p:nvPr>
        </p:nvGraphicFramePr>
        <p:xfrm>
          <a:off x="3314700" y="2182415"/>
          <a:ext cx="3072798" cy="4065270"/>
        </p:xfrm>
        <a:graphic>
          <a:graphicData uri="http://schemas.openxmlformats.org/drawingml/2006/table">
            <a:tbl>
              <a:tblPr/>
              <a:tblGrid>
                <a:gridCol w="3072798"/>
              </a:tblGrid>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FS_NR_eff_BW_util</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2023/06)</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FS_NR_700800900_combo_enh (closed 2023/03)</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FS_SimBC</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FS_NR_BS_RF_evo</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2023/06)</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FS_NR_FR2_OTA_enh (closed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FS_NR_sub1GHz_combo_enh (closed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2023/06)</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NR_ENDC_RF_FR1_enh2 (closed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NR_channel_raster_enh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NR_RF_FR2_req_Ph3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NR_FR2_multiRX_DL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NR_RRM_enh3-Core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NR_MG_enh2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NR_BWP_wor</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NonCol_intraB_ENDC_NR_CA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NR_HST_FR2_enh (core closed 2023/09) </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NR_ATG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NR_FR1_lessthan_5MHz_BW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NR_FR1_TRP_TRS_enh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NR_MIMO_OTA_enh</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NR_LTE_EMC_enh</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 2023/06)</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NR_demod_enh3</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LTE_NBIOT_eMTC_NTN_req-Perf</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 (closed 2023/06)</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19" name="表格 18"/>
          <p:cNvGraphicFramePr>
            <a:graphicFrameLocks noGrp="1"/>
          </p:cNvGraphicFramePr>
          <p:nvPr>
            <p:extLst>
              <p:ext uri="{D42A27DB-BD31-4B8C-83A1-F6EECF244321}">
                <p14:modId xmlns:p14="http://schemas.microsoft.com/office/powerpoint/2010/main" val="264171513"/>
              </p:ext>
            </p:extLst>
          </p:nvPr>
        </p:nvGraphicFramePr>
        <p:xfrm>
          <a:off x="293687" y="2182415"/>
          <a:ext cx="2628900" cy="3880485"/>
        </p:xfrm>
        <a:graphic>
          <a:graphicData uri="http://schemas.openxmlformats.org/drawingml/2006/table">
            <a:tbl>
              <a:tblPr/>
              <a:tblGrid>
                <a:gridCol w="2628900"/>
              </a:tblGrid>
              <a:tr h="184785">
                <a:tc>
                  <a:txBody>
                    <a:bodyPr/>
                    <a:lstStyle/>
                    <a:p>
                      <a:pPr algn="l" rtl="0" fontAlgn="t"/>
                      <a:r>
                        <a:rPr lang="en-US" sz="1000" b="0" i="0" u="none" strike="noStrike" dirty="0">
                          <a:solidFill>
                            <a:srgbClr val="00B050"/>
                          </a:solidFill>
                          <a:effectLst/>
                          <a:latin typeface="微软雅黑" panose="020B0503020204020204" pitchFamily="34" charset="-122"/>
                          <a:ea typeface="微软雅黑" panose="020B0503020204020204" pitchFamily="34" charset="-122"/>
                        </a:rPr>
                        <a:t>FS_NR_pos_enh2 (closed </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2022/11</a:t>
                      </a:r>
                      <a:r>
                        <a:rPr lang="en-US" sz="1000" b="0" i="0" u="none" strike="noStrike" dirty="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FS_NR_duplex_evo</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FS_NR_AIML_Air</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FS_NR_LPWUS (closed 2023/12)</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b"/>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NR_pos_enh2 (core) </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a:solidFill>
                            <a:srgbClr val="00B050"/>
                          </a:solidFill>
                          <a:effectLst/>
                          <a:latin typeface="微软雅黑" panose="020B0503020204020204" pitchFamily="34" charset="-122"/>
                          <a:ea typeface="微软雅黑" panose="020B0503020204020204" pitchFamily="34" charset="-122"/>
                        </a:rPr>
                        <a:t>NR_MC_enh</a:t>
                      </a:r>
                      <a:r>
                        <a:rPr lang="en-US" sz="1000" b="0" i="0" u="none" strike="noStrike" dirty="0">
                          <a:solidFill>
                            <a:srgbClr val="00B050"/>
                          </a:solidFill>
                          <a:effectLst/>
                          <a:latin typeface="微软雅黑" panose="020B0503020204020204" pitchFamily="34" charset="-122"/>
                          <a:ea typeface="微软雅黑" panose="020B0503020204020204" pitchFamily="34" charset="-122"/>
                        </a:rPr>
                        <a:t> </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 2023/06</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NR_Mob_enh2 (core)</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NR_DualTxRx_MUSIM</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(closed</a:t>
                      </a:r>
                      <a:r>
                        <a:rPr lang="en-US"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339966"/>
                          </a:solidFill>
                          <a:effectLst/>
                          <a:latin typeface="微软雅黑" panose="020B0503020204020204" pitchFamily="34" charset="-122"/>
                          <a:ea typeface="微软雅黑" panose="020B0503020204020204" pitchFamily="34" charset="-122"/>
                        </a:rPr>
                        <a:t>NR_NTN_enh</a:t>
                      </a:r>
                      <a:r>
                        <a:rPr lang="en-US" sz="1000" b="0" i="0" u="none" strike="noStrike" dirty="0" smtClean="0">
                          <a:solidFill>
                            <a:srgbClr val="339966"/>
                          </a:solidFill>
                          <a:effectLst/>
                          <a:latin typeface="微软雅黑" panose="020B0503020204020204" pitchFamily="34" charset="-122"/>
                          <a:ea typeface="微软雅黑" panose="020B0503020204020204" pitchFamily="34" charset="-122"/>
                        </a:rPr>
                        <a:t> (core)</a:t>
                      </a:r>
                      <a:endParaRPr lang="en-US" sz="1000" b="0" i="0" u="none" strike="noStrike" dirty="0">
                        <a:solidFill>
                          <a:srgbClr val="339966"/>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NR_cov_enh2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NR_netcon_repeater</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NR_MIMO_evo_DL_UL</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NR_SL_enh2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NR_redcap_enh</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NR_SL_relay_enh</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NR_mobile_IAB</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Netw_Energy_NR</a:t>
                      </a:r>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NR_UAV </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NR_IDC_Enh</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-Core (closed 2023/12)</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IoT_NTN_enh</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 (closed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LTE_UAV_enh</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(closed</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 2023/12</a:t>
                      </a: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132083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t>Summary: Rel-18 </a:t>
            </a:r>
            <a:r>
              <a:rPr lang="en-US" b="1" dirty="0" err="1" smtClean="0"/>
              <a:t>Perf</a:t>
            </a:r>
            <a:r>
              <a:rPr lang="en-US" b="1" dirty="0" smtClean="0"/>
              <a:t>. part (3/4)</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smtClean="0"/>
              <a:t>Rel-18 WI </a:t>
            </a:r>
            <a:r>
              <a:rPr lang="en-US" altLang="zh-CN" sz="1400" dirty="0" err="1" smtClean="0"/>
              <a:t>Perf</a:t>
            </a:r>
            <a:r>
              <a:rPr lang="en-US" altLang="zh-CN" sz="1400" dirty="0" smtClean="0"/>
              <a:t>. part (total 52 items: 50 closed, </a:t>
            </a:r>
            <a:r>
              <a:rPr lang="en-US" altLang="zh-CN" sz="1400" dirty="0"/>
              <a:t>2</a:t>
            </a:r>
            <a:r>
              <a:rPr lang="en-US" altLang="zh-CN" sz="1400" dirty="0" smtClean="0"/>
              <a:t> extended)</a:t>
            </a:r>
            <a:endParaRPr lang="en-US" altLang="zh-CN" sz="1400" dirty="0"/>
          </a:p>
          <a:p>
            <a:pPr lvl="1">
              <a:lnSpc>
                <a:spcPct val="150000"/>
              </a:lnSpc>
              <a:spcBef>
                <a:spcPts val="0"/>
              </a:spcBef>
              <a:spcAft>
                <a:spcPts val="0"/>
              </a:spcAft>
            </a:pPr>
            <a:r>
              <a:rPr lang="en-US" altLang="zh-CN" sz="1200" dirty="0" smtClean="0"/>
              <a:t>Red color: </a:t>
            </a:r>
            <a:r>
              <a:rPr lang="en-US" altLang="zh-CN" sz="1200" dirty="0" smtClean="0">
                <a:solidFill>
                  <a:srgbClr val="C00000"/>
                </a:solidFill>
              </a:rPr>
              <a:t>to be extended</a:t>
            </a:r>
            <a:r>
              <a:rPr lang="en-US" altLang="zh-CN" sz="1200" dirty="0" smtClean="0"/>
              <a:t>. Green </a:t>
            </a:r>
            <a:r>
              <a:rPr lang="en-US" altLang="zh-CN" sz="1200" dirty="0"/>
              <a:t>color: </a:t>
            </a:r>
            <a:r>
              <a:rPr lang="en-US" altLang="zh-CN" sz="1200" dirty="0" smtClean="0">
                <a:solidFill>
                  <a:srgbClr val="00B050"/>
                </a:solidFill>
              </a:rPr>
              <a:t>to be completed/stopped. </a:t>
            </a:r>
            <a:r>
              <a:rPr lang="en-US" altLang="zh-CN" sz="1200" dirty="0" smtClean="0"/>
              <a:t>Black color: on-going.</a:t>
            </a:r>
            <a:endParaRPr lang="en-US" altLang="zh-CN" sz="1200" dirty="0">
              <a:solidFill>
                <a:schemeClr val="bg1">
                  <a:lumMod val="65000"/>
                </a:schemeClr>
              </a:solidFill>
            </a:endParaRPr>
          </a:p>
        </p:txBody>
      </p:sp>
      <p:sp>
        <p:nvSpPr>
          <p:cNvPr id="11" name="矩形 10"/>
          <p:cNvSpPr/>
          <p:nvPr/>
        </p:nvSpPr>
        <p:spPr>
          <a:xfrm>
            <a:off x="205848" y="1936195"/>
            <a:ext cx="3154987"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RAN1~3 led WI/SI (RAN4 </a:t>
            </a:r>
            <a:r>
              <a:rPr lang="en-US" sz="1000" b="1" dirty="0" err="1" smtClean="0">
                <a:latin typeface="微软雅黑" panose="020B0503020204020204" pitchFamily="34" charset="-122"/>
                <a:ea typeface="微软雅黑" panose="020B0503020204020204" pitchFamily="34" charset="-122"/>
              </a:rPr>
              <a:t>perf</a:t>
            </a:r>
            <a:r>
              <a:rPr lang="en-US" sz="1000" b="1" dirty="0" smtClean="0">
                <a:latin typeface="微软雅黑" panose="020B0503020204020204" pitchFamily="34" charset="-122"/>
                <a:ea typeface="微软雅黑" panose="020B0503020204020204" pitchFamily="34" charset="-122"/>
              </a:rPr>
              <a:t>. part)</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15/</a:t>
            </a:r>
            <a:r>
              <a:rPr lang="en-US" altLang="zh-CN" sz="1000" b="1" dirty="0" smtClean="0">
                <a:solidFill>
                  <a:srgbClr val="339966"/>
                </a:solidFill>
                <a:latin typeface="微软雅黑" panose="020B0503020204020204" pitchFamily="34" charset="-122"/>
                <a:ea typeface="微软雅黑" panose="020B0503020204020204" pitchFamily="34" charset="-122"/>
              </a:rPr>
              <a:t>14</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13" name="矩形 12"/>
          <p:cNvSpPr/>
          <p:nvPr/>
        </p:nvSpPr>
        <p:spPr>
          <a:xfrm>
            <a:off x="3238810" y="1936195"/>
            <a:ext cx="2985778"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non-spectrum WI/SI(core)</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13/</a:t>
            </a:r>
            <a:r>
              <a:rPr lang="en-US" altLang="zh-CN" sz="1000" b="1" dirty="0" smtClean="0">
                <a:solidFill>
                  <a:srgbClr val="339966"/>
                </a:solidFill>
                <a:latin typeface="微软雅黑" panose="020B0503020204020204" pitchFamily="34" charset="-122"/>
                <a:ea typeface="微软雅黑" panose="020B0503020204020204" pitchFamily="34" charset="-122"/>
              </a:rPr>
              <a:t>12</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15" name="矩形 14"/>
          <p:cNvSpPr/>
          <p:nvPr/>
        </p:nvSpPr>
        <p:spPr>
          <a:xfrm>
            <a:off x="6369667" y="1936195"/>
            <a:ext cx="2525859"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led spectrum WI/SI</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24/</a:t>
            </a:r>
            <a:r>
              <a:rPr lang="en-US" altLang="zh-CN" sz="1000" b="1" dirty="0">
                <a:solidFill>
                  <a:srgbClr val="00B050"/>
                </a:solidFill>
                <a:latin typeface="微软雅黑" panose="020B0503020204020204" pitchFamily="34" charset="-122"/>
                <a:ea typeface="微软雅黑" panose="020B0503020204020204" pitchFamily="34" charset="-122"/>
              </a:rPr>
              <a:t>2</a:t>
            </a:r>
            <a:r>
              <a:rPr lang="en-US" altLang="zh-CN" sz="1000" b="1" dirty="0" smtClean="0">
                <a:solidFill>
                  <a:srgbClr val="00B050"/>
                </a:solidFill>
                <a:latin typeface="微软雅黑" panose="020B0503020204020204" pitchFamily="34" charset="-122"/>
                <a:ea typeface="微软雅黑" panose="020B0503020204020204" pitchFamily="34" charset="-122"/>
              </a:rPr>
              <a:t>4</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graphicFrame>
        <p:nvGraphicFramePr>
          <p:cNvPr id="16" name="表格 15"/>
          <p:cNvGraphicFramePr>
            <a:graphicFrameLocks noGrp="1"/>
          </p:cNvGraphicFramePr>
          <p:nvPr>
            <p:extLst/>
          </p:nvPr>
        </p:nvGraphicFramePr>
        <p:xfrm>
          <a:off x="6463999" y="2182415"/>
          <a:ext cx="2494263" cy="3982858"/>
        </p:xfrm>
        <a:graphic>
          <a:graphicData uri="http://schemas.openxmlformats.org/drawingml/2006/table">
            <a:tbl>
              <a:tblPr/>
              <a:tblGrid>
                <a:gridCol w="2494263"/>
              </a:tblGrid>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NR_bands_UL_MIMO_R18-Perf</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DC_R18_1BLTE_1BNR_2DL2UL-Perf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DC_R18_2BLTE_1BNR_3DL2UL-Perf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DC_R18_xBLTE_1BNR_yDL2UL-Perf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DC_R18_xBLTE_2BNR_yDL2UL-Perf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DC_R18_xBLTE_yBNR_zDL2UL-Perf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DC_R18_xBLTE_yBNR_zDL3UL-Perf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NR_CA_R18_Intra-Perf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NR_CADC_R18_2BDL_xBUL-Perf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NR_CADC_R18_3BDL_xBUL-Perf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NR_CADC_R18_yBDL_xBUL-Perf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NR_SUL_combos_R18-Perf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NR_2SUL_cell_combos_R18-Perf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HPUE_NR_FR1_FDD_R18-Perf</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HPUE_NR_FR1_TDD_intra_CA_R18-Perf</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rtl="0" fontAlgn="t"/>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HPUE_FR1_DC_LTE_NR_R18-Perf</a:t>
                      </a:r>
                      <a:endParaRPr lang="en-US" altLang="zh-CN"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HPUE_FR1_TDD_NR_CADC_SUL_R18-Perf</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HPUE_FR1_FDD_NR_CADC_R18-Perf</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LTE_NR_Simult_RxTx_R18-Perf</a:t>
                      </a: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b"/>
                      <a:r>
                        <a:rPr lang="zh-CN" altLang="zh-CN" sz="1000" b="0" i="0" u="none" strike="noStrike" kern="1200" dirty="0" smtClean="0">
                          <a:solidFill>
                            <a:srgbClr val="00B050"/>
                          </a:solidFill>
                          <a:effectLst/>
                          <a:latin typeface="+mj-ea"/>
                          <a:ea typeface="+mn-ea"/>
                          <a:cs typeface="+mn-cs"/>
                        </a:rPr>
                        <a:t>4Rx_NR_bands_R18</a:t>
                      </a:r>
                      <a:r>
                        <a:rPr lang="en-US" altLang="zh-CN" sz="1000" b="0" i="0" u="none" strike="noStrike" kern="1200" dirty="0" smtClean="0">
                          <a:solidFill>
                            <a:srgbClr val="00B050"/>
                          </a:solidFill>
                          <a:effectLst/>
                          <a:latin typeface="+mj-ea"/>
                          <a:ea typeface="+mn-ea"/>
                          <a:cs typeface="+mn-cs"/>
                        </a:rPr>
                        <a:t>-</a:t>
                      </a:r>
                      <a:r>
                        <a:rPr lang="en-US" altLang="zh-CN" sz="1000" b="0" i="0" u="none" strike="noStrike" kern="1200" dirty="0" err="1" smtClean="0">
                          <a:solidFill>
                            <a:srgbClr val="00B050"/>
                          </a:solidFill>
                          <a:effectLst/>
                          <a:latin typeface="+mj-ea"/>
                          <a:ea typeface="+mn-ea"/>
                          <a:cs typeface="+mn-cs"/>
                        </a:rPr>
                        <a:t>Perf</a:t>
                      </a:r>
                      <a:endParaRPr lang="zh-CN" altLang="zh-CN" sz="1000" b="0" i="0" u="none" strike="noStrike" kern="1200" dirty="0">
                        <a:solidFill>
                          <a:srgbClr val="00B050"/>
                        </a:solidFill>
                        <a:effectLst/>
                        <a:latin typeface="+mj-ea"/>
                        <a:ea typeface="+mn-ea"/>
                        <a:cs typeface="+mn-cs"/>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kern="1200" dirty="0" smtClean="0">
                          <a:solidFill>
                            <a:srgbClr val="00B050"/>
                          </a:solidFill>
                          <a:effectLst/>
                          <a:latin typeface="+mj-ea"/>
                          <a:ea typeface="+mn-ea"/>
                          <a:cs typeface="+mn-cs"/>
                        </a:rPr>
                        <a:t>IoT_NTN_extLband-Perf</a:t>
                      </a:r>
                      <a:endParaRPr lang="zh-CN" altLang="zh-CN" sz="1000" b="0" i="0" u="none" strike="noStrike" kern="1200" dirty="0" smtClean="0">
                        <a:solidFill>
                          <a:srgbClr val="00B050"/>
                        </a:solidFill>
                        <a:effectLst/>
                        <a:latin typeface="+mj-ea"/>
                        <a:ea typeface="+mn-ea"/>
                        <a:cs typeface="+mn-cs"/>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kern="1200" dirty="0" err="1" smtClean="0">
                          <a:solidFill>
                            <a:srgbClr val="00B050"/>
                          </a:solidFill>
                          <a:effectLst/>
                          <a:latin typeface="+mj-ea"/>
                          <a:ea typeface="+mn-ea"/>
                          <a:cs typeface="+mn-cs"/>
                        </a:rPr>
                        <a:t>IoT_NTN_FDD_LS_band-Perf</a:t>
                      </a:r>
                      <a:endParaRPr lang="zh-CN" altLang="zh-CN" sz="1000" b="0" i="0" u="none" strike="noStrike" kern="1200" dirty="0" smtClean="0">
                        <a:solidFill>
                          <a:srgbClr val="00B050"/>
                        </a:solidFill>
                        <a:effectLst/>
                        <a:latin typeface="+mj-ea"/>
                        <a:ea typeface="+mn-ea"/>
                        <a:cs typeface="+mn-cs"/>
                      </a:endParaRPr>
                    </a:p>
                  </a:txBody>
                  <a:tcPr marL="4666" marR="4666" marT="466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18" name="表格 17"/>
          <p:cNvGraphicFramePr>
            <a:graphicFrameLocks noGrp="1"/>
          </p:cNvGraphicFramePr>
          <p:nvPr>
            <p:extLst/>
          </p:nvPr>
        </p:nvGraphicFramePr>
        <p:xfrm>
          <a:off x="3314700" y="2182415"/>
          <a:ext cx="3072798" cy="2402205"/>
        </p:xfrm>
        <a:graphic>
          <a:graphicData uri="http://schemas.openxmlformats.org/drawingml/2006/table">
            <a:tbl>
              <a:tblPr/>
              <a:tblGrid>
                <a:gridCol w="3072798"/>
              </a:tblGrid>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NR_FR1_lessthan_5MHz_BW-Perf</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NR_ENDC_RF_FR1_enh2-Perf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NR_RF_FR2_req_Ph3-Perf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NR_FR2_multiRX_DL-Perf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NR_HST_FR2_enh-Perf </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NR_RRM_enh3-Perf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NR_MG_enh2-Perf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NR_ATG-</a:t>
                      </a: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NonCol_intraB_ENDC_NR_CA-</a:t>
                      </a:r>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NR_demod_enh3</a:t>
                      </a:r>
                      <a:r>
                        <a:rPr lang="en-US" altLang="zh-CN" sz="1000" b="0" i="0" u="none" strike="noStrike" baseline="0" dirty="0" smtClean="0">
                          <a:solidFill>
                            <a:srgbClr val="00B050"/>
                          </a:solidFill>
                          <a:effectLst/>
                          <a:latin typeface="微软雅黑" panose="020B0503020204020204" pitchFamily="34" charset="-122"/>
                          <a:ea typeface="微软雅黑" panose="020B0503020204020204" pitchFamily="34" charset="-122"/>
                        </a:rPr>
                        <a:t>-Perf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NR_MIMO_OTA_enh-Perf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C00000"/>
                          </a:solidFill>
                          <a:effectLst/>
                          <a:latin typeface="微软雅黑" panose="020B0503020204020204" pitchFamily="34" charset="-122"/>
                          <a:ea typeface="微软雅黑" panose="020B0503020204020204" pitchFamily="34" charset="-122"/>
                        </a:rPr>
                        <a:t>NR_FR1_TRP_TRS_enh-Perf</a:t>
                      </a:r>
                      <a:endParaRPr lang="en-US" sz="1000" b="0" i="0" u="none" strike="noStrike" dirty="0">
                        <a:solidFill>
                          <a:srgbClr val="C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NR_BWP_wor-Perf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20" name="表格 19"/>
          <p:cNvGraphicFramePr>
            <a:graphicFrameLocks noGrp="1"/>
          </p:cNvGraphicFramePr>
          <p:nvPr>
            <p:extLst/>
          </p:nvPr>
        </p:nvGraphicFramePr>
        <p:xfrm>
          <a:off x="293687" y="2182415"/>
          <a:ext cx="2628900" cy="2711768"/>
        </p:xfrm>
        <a:graphic>
          <a:graphicData uri="http://schemas.openxmlformats.org/drawingml/2006/table">
            <a:tbl>
              <a:tblPr/>
              <a:tblGrid>
                <a:gridCol w="2628900"/>
              </a:tblGrid>
              <a:tr h="184785">
                <a:tc>
                  <a:txBody>
                    <a:bodyPr/>
                    <a:lstStyle/>
                    <a:p>
                      <a:pPr marL="0" marR="0" lvl="0" indent="0" algn="l" defTabSz="914354" rtl="0" eaLnBrk="1" fontAlgn="b"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NR_DSS_enh-Perf</a:t>
                      </a:r>
                    </a:p>
                  </a:txBody>
                  <a:tcPr marL="4763" marR="4763" marT="4763" marB="0" anchor="b">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NR_MC_enh-Perf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NR_cov_enh2-Perf</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NR_MIMO_evo_DL_UL-Perf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rPr>
                        <a:t>NR_SL_enh2-Perf</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NR_netcon_repeater-Perf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NR_redcap_enh-Perf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Netw_Energy_NR-Perf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rgbClr val="C00000"/>
                          </a:solidFill>
                          <a:effectLst/>
                          <a:latin typeface="微软雅黑" panose="020B0503020204020204" pitchFamily="34" charset="-122"/>
                          <a:ea typeface="微软雅黑" panose="020B0503020204020204" pitchFamily="34" charset="-122"/>
                        </a:rPr>
                        <a:t>NR_pos_enh2-Perf</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rgbClr val="00B050"/>
                          </a:solidFill>
                          <a:effectLst/>
                          <a:latin typeface="微软雅黑" panose="020B0503020204020204" pitchFamily="34" charset="-122"/>
                          <a:ea typeface="微软雅黑" panose="020B0503020204020204" pitchFamily="34" charset="-122"/>
                        </a:rPr>
                        <a:t>NR_Mob_enh2-Perf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err="1" smtClean="0">
                          <a:solidFill>
                            <a:srgbClr val="00B050"/>
                          </a:solidFill>
                          <a:effectLst/>
                          <a:latin typeface="微软雅黑" panose="020B0503020204020204" pitchFamily="34" charset="-122"/>
                          <a:ea typeface="微软雅黑" panose="020B0503020204020204" pitchFamily="34" charset="-122"/>
                        </a:rPr>
                        <a:t>NR_DualTxRx_MUSIM-Perf</a:t>
                      </a:r>
                      <a:endParaRPr lang="en-US" sz="1000" b="0" i="0" u="none" strike="noStrike" dirty="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NR_SL_relay_enh-Perf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NR_NTN_enh-Perf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NR_mobile_IAB-Perf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rgbClr val="00B050"/>
                          </a:solidFill>
                          <a:effectLst/>
                          <a:latin typeface="微软雅黑" panose="020B0503020204020204" pitchFamily="34" charset="-122"/>
                          <a:ea typeface="微软雅黑" panose="020B0503020204020204" pitchFamily="34" charset="-122"/>
                        </a:rPr>
                        <a:t>IoT_NTN_enh-Perf</a:t>
                      </a: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804101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t>Summary: Rel-19 Core part (4/4)</a:t>
            </a:r>
            <a:endParaRPr lang="ru-RU" dirty="0"/>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lnSpc>
                <a:spcPct val="150000"/>
              </a:lnSpc>
              <a:spcBef>
                <a:spcPts val="0"/>
              </a:spcBef>
              <a:spcAft>
                <a:spcPts val="0"/>
              </a:spcAft>
            </a:pPr>
            <a:r>
              <a:rPr lang="en-US" altLang="zh-CN" sz="1400" dirty="0" smtClean="0"/>
              <a:t>Rel-19 SI and WI core part </a:t>
            </a:r>
            <a:r>
              <a:rPr lang="en-US" altLang="zh-CN" sz="1400" dirty="0"/>
              <a:t>with RAN4 impacts (</a:t>
            </a:r>
            <a:r>
              <a:rPr lang="en-US" altLang="zh-CN" sz="1400" dirty="0" smtClean="0"/>
              <a:t>total 25 items: </a:t>
            </a:r>
            <a:r>
              <a:rPr lang="en-US" altLang="zh-CN" sz="1400" dirty="0"/>
              <a:t>0</a:t>
            </a:r>
            <a:r>
              <a:rPr lang="en-US" altLang="zh-CN" sz="1400" dirty="0" smtClean="0"/>
              <a:t> closed, 0 extended, 25 on-going)</a:t>
            </a:r>
            <a:endParaRPr lang="en-US" altLang="zh-CN" sz="1400" dirty="0"/>
          </a:p>
          <a:p>
            <a:pPr lvl="1">
              <a:lnSpc>
                <a:spcPct val="150000"/>
              </a:lnSpc>
              <a:spcBef>
                <a:spcPts val="0"/>
              </a:spcBef>
              <a:spcAft>
                <a:spcPts val="0"/>
              </a:spcAft>
            </a:pPr>
            <a:r>
              <a:rPr lang="en-US" altLang="zh-CN" sz="1200" dirty="0" smtClean="0"/>
              <a:t>Red color: </a:t>
            </a:r>
            <a:r>
              <a:rPr lang="en-US" altLang="zh-CN" sz="1200" dirty="0" smtClean="0">
                <a:solidFill>
                  <a:srgbClr val="C00000"/>
                </a:solidFill>
              </a:rPr>
              <a:t>to be extended</a:t>
            </a:r>
            <a:r>
              <a:rPr lang="en-US" altLang="zh-CN" sz="1200" dirty="0" smtClean="0"/>
              <a:t>. Green </a:t>
            </a:r>
            <a:r>
              <a:rPr lang="en-US" altLang="zh-CN" sz="1200" dirty="0"/>
              <a:t>color: </a:t>
            </a:r>
            <a:r>
              <a:rPr lang="en-US" altLang="zh-CN" sz="1200" dirty="0" smtClean="0">
                <a:solidFill>
                  <a:srgbClr val="00B050"/>
                </a:solidFill>
              </a:rPr>
              <a:t>to be completed/stopped. </a:t>
            </a:r>
            <a:r>
              <a:rPr lang="en-US" altLang="zh-CN" sz="1200" dirty="0" smtClean="0"/>
              <a:t>Black color: on-going.</a:t>
            </a:r>
            <a:endParaRPr lang="en-US" altLang="zh-CN" sz="1200" dirty="0">
              <a:solidFill>
                <a:schemeClr val="bg1">
                  <a:lumMod val="65000"/>
                </a:schemeClr>
              </a:solidFill>
            </a:endParaRPr>
          </a:p>
        </p:txBody>
      </p:sp>
      <p:sp>
        <p:nvSpPr>
          <p:cNvPr id="11" name="矩形 10"/>
          <p:cNvSpPr/>
          <p:nvPr/>
        </p:nvSpPr>
        <p:spPr>
          <a:xfrm>
            <a:off x="205848" y="1936195"/>
            <a:ext cx="3154987"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RAN1~3 led WI/SI (RAN4 core. part)</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11/</a:t>
            </a:r>
            <a:r>
              <a:rPr lang="en-US" altLang="zh-CN" sz="1000" b="1" dirty="0">
                <a:solidFill>
                  <a:srgbClr val="339966"/>
                </a:solidFill>
                <a:latin typeface="微软雅黑" panose="020B0503020204020204" pitchFamily="34" charset="-122"/>
                <a:ea typeface="微软雅黑" panose="020B0503020204020204" pitchFamily="34" charset="-122"/>
              </a:rPr>
              <a:t>0</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13" name="矩形 12"/>
          <p:cNvSpPr/>
          <p:nvPr/>
        </p:nvSpPr>
        <p:spPr>
          <a:xfrm>
            <a:off x="3238809" y="1936195"/>
            <a:ext cx="3130857"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non-spectrum WI/SI(core)</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12-&gt;14/</a:t>
            </a:r>
            <a:r>
              <a:rPr lang="en-US" altLang="zh-CN" sz="1000" b="1" dirty="0" smtClean="0">
                <a:solidFill>
                  <a:srgbClr val="339966"/>
                </a:solidFill>
                <a:latin typeface="微软雅黑" panose="020B0503020204020204" pitchFamily="34" charset="-122"/>
                <a:ea typeface="微软雅黑" panose="020B0503020204020204" pitchFamily="34" charset="-122"/>
              </a:rPr>
              <a:t>0</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sp>
        <p:nvSpPr>
          <p:cNvPr id="15" name="矩形 14"/>
          <p:cNvSpPr/>
          <p:nvPr/>
        </p:nvSpPr>
        <p:spPr>
          <a:xfrm>
            <a:off x="6369667" y="1936195"/>
            <a:ext cx="2525859" cy="246221"/>
          </a:xfrm>
          <a:prstGeom prst="rect">
            <a:avLst/>
          </a:prstGeom>
        </p:spPr>
        <p:txBody>
          <a:bodyPr wrap="square">
            <a:spAutoFit/>
          </a:bodyPr>
          <a:lstStyle/>
          <a:p>
            <a:r>
              <a:rPr lang="en-US" sz="1000" b="1" dirty="0" smtClean="0">
                <a:latin typeface="微软雅黑" panose="020B0503020204020204" pitchFamily="34" charset="-122"/>
                <a:ea typeface="微软雅黑" panose="020B0503020204020204" pitchFamily="34" charset="-122"/>
              </a:rPr>
              <a:t>RAN4 led spectrum WI/SI</a:t>
            </a:r>
            <a:r>
              <a:rPr lang="zh-CN" altLang="en-US" sz="1000" b="1" dirty="0" smtClean="0">
                <a:latin typeface="微软雅黑" panose="020B0503020204020204" pitchFamily="34" charset="-122"/>
                <a:ea typeface="微软雅黑" panose="020B0503020204020204" pitchFamily="34" charset="-122"/>
              </a:rPr>
              <a:t>（</a:t>
            </a:r>
            <a:r>
              <a:rPr lang="en-US" altLang="zh-CN" sz="1000" b="1" dirty="0" smtClean="0">
                <a:latin typeface="微软雅黑" panose="020B0503020204020204" pitchFamily="34" charset="-122"/>
                <a:ea typeface="微软雅黑" panose="020B0503020204020204" pitchFamily="34" charset="-122"/>
              </a:rPr>
              <a:t>0/</a:t>
            </a:r>
            <a:r>
              <a:rPr lang="en-US" altLang="zh-CN" sz="1000" b="1" dirty="0">
                <a:solidFill>
                  <a:srgbClr val="00B050"/>
                </a:solidFill>
                <a:latin typeface="微软雅黑" panose="020B0503020204020204" pitchFamily="34" charset="-122"/>
                <a:ea typeface="微软雅黑" panose="020B0503020204020204" pitchFamily="34" charset="-122"/>
              </a:rPr>
              <a:t>0</a:t>
            </a:r>
            <a:r>
              <a:rPr lang="zh-CN" altLang="en-US" sz="1000" b="1" dirty="0" smtClean="0">
                <a:latin typeface="微软雅黑" panose="020B0503020204020204" pitchFamily="34" charset="-122"/>
                <a:ea typeface="微软雅黑" panose="020B0503020204020204" pitchFamily="34" charset="-122"/>
              </a:rPr>
              <a:t>）</a:t>
            </a:r>
            <a:endParaRPr lang="en-US" sz="1000" b="1" dirty="0">
              <a:latin typeface="微软雅黑" panose="020B0503020204020204" pitchFamily="34" charset="-122"/>
              <a:ea typeface="微软雅黑" panose="020B0503020204020204" pitchFamily="34" charset="-122"/>
            </a:endParaRPr>
          </a:p>
        </p:txBody>
      </p:sp>
      <p:graphicFrame>
        <p:nvGraphicFramePr>
          <p:cNvPr id="16" name="表格 15"/>
          <p:cNvGraphicFramePr>
            <a:graphicFrameLocks noGrp="1"/>
          </p:cNvGraphicFramePr>
          <p:nvPr>
            <p:extLst>
              <p:ext uri="{D42A27DB-BD31-4B8C-83A1-F6EECF244321}">
                <p14:modId xmlns:p14="http://schemas.microsoft.com/office/powerpoint/2010/main" val="1811411619"/>
              </p:ext>
            </p:extLst>
          </p:nvPr>
        </p:nvGraphicFramePr>
        <p:xfrm>
          <a:off x="6463999" y="2182415"/>
          <a:ext cx="2494263" cy="1810390"/>
        </p:xfrm>
        <a:graphic>
          <a:graphicData uri="http://schemas.openxmlformats.org/drawingml/2006/table">
            <a:tbl>
              <a:tblPr/>
              <a:tblGrid>
                <a:gridCol w="2494263"/>
              </a:tblGrid>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1039">
                <a:tc>
                  <a:txBody>
                    <a:bodyPr/>
                    <a:lstStyle/>
                    <a:p>
                      <a:pPr algn="l" fontAlgn="t"/>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18" name="表格 17"/>
          <p:cNvGraphicFramePr>
            <a:graphicFrameLocks noGrp="1"/>
          </p:cNvGraphicFramePr>
          <p:nvPr>
            <p:extLst>
              <p:ext uri="{D42A27DB-BD31-4B8C-83A1-F6EECF244321}">
                <p14:modId xmlns:p14="http://schemas.microsoft.com/office/powerpoint/2010/main" val="2883477753"/>
              </p:ext>
            </p:extLst>
          </p:nvPr>
        </p:nvGraphicFramePr>
        <p:xfrm>
          <a:off x="3314700" y="2182415"/>
          <a:ext cx="3072798" cy="2779475"/>
        </p:xfrm>
        <a:graphic>
          <a:graphicData uri="http://schemas.openxmlformats.org/drawingml/2006/table">
            <a:tbl>
              <a:tblPr/>
              <a:tblGrid>
                <a:gridCol w="3072798"/>
              </a:tblGrid>
              <a:tr h="184785">
                <a:tc>
                  <a:txBody>
                    <a:bodyPr/>
                    <a:lstStyle/>
                    <a:p>
                      <a:pPr algn="l" fontAlgn="t"/>
                      <a:r>
                        <a:rPr lang="en-US" sz="1000" b="0" i="0" u="none" strike="noStrike" dirty="0">
                          <a:solidFill>
                            <a:schemeClr val="tx1"/>
                          </a:solidFill>
                          <a:effectLst/>
                          <a:latin typeface="微软雅黑" panose="020B0503020204020204" pitchFamily="34" charset="-122"/>
                          <a:ea typeface="微软雅黑" panose="020B0503020204020204" pitchFamily="34" charset="-122"/>
                        </a:rPr>
                        <a:t>FS_NR_FR2_OTA_Ph3</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a:solidFill>
                            <a:schemeClr val="tx1"/>
                          </a:solidFill>
                          <a:effectLst/>
                          <a:latin typeface="微软雅黑" panose="020B0503020204020204" pitchFamily="34" charset="-122"/>
                          <a:ea typeface="微软雅黑" panose="020B0503020204020204" pitchFamily="34" charset="-122"/>
                        </a:rPr>
                        <a:t>FS_NR_IMT_4400_7125_14800MHz</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a:solidFill>
                            <a:srgbClr val="000000"/>
                          </a:solidFill>
                          <a:effectLst/>
                          <a:latin typeface="微软雅黑" panose="020B0503020204020204" pitchFamily="34" charset="-122"/>
                          <a:ea typeface="微软雅黑" panose="020B0503020204020204" pitchFamily="34" charset="-122"/>
                        </a:rPr>
                        <a:t>NR_ENDC_RF_Ph4</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err="1">
                          <a:solidFill>
                            <a:srgbClr val="000000"/>
                          </a:solidFill>
                          <a:effectLst/>
                          <a:latin typeface="微软雅黑" panose="020B0503020204020204" pitchFamily="34" charset="-122"/>
                          <a:ea typeface="微软雅黑" panose="020B0503020204020204" pitchFamily="34" charset="-122"/>
                        </a:rPr>
                        <a:t>NR_BS_RF_req_evo</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a:solidFill>
                            <a:srgbClr val="000000"/>
                          </a:solidFill>
                          <a:effectLst/>
                          <a:latin typeface="微软雅黑" panose="020B0503020204020204" pitchFamily="34" charset="-122"/>
                          <a:ea typeface="微软雅黑" panose="020B0503020204020204" pitchFamily="34" charset="-122"/>
                        </a:rPr>
                        <a:t>NR_RRM_Ph5</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a:solidFill>
                            <a:srgbClr val="000000"/>
                          </a:solidFill>
                          <a:effectLst/>
                          <a:latin typeface="微软雅黑" panose="020B0503020204020204" pitchFamily="34" charset="-122"/>
                          <a:ea typeface="微软雅黑" panose="020B0503020204020204" pitchFamily="34" charset="-122"/>
                        </a:rPr>
                        <a:t>NR_FR1_lessthan_5MHz_BW_Ph2</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92485">
                <a:tc>
                  <a:txBody>
                    <a:bodyPr/>
                    <a:lstStyle/>
                    <a:p>
                      <a:pPr algn="l" fontAlgn="t"/>
                      <a:r>
                        <a:rPr lang="en-US" sz="1000" b="0" i="0" u="none" strike="noStrike" dirty="0">
                          <a:solidFill>
                            <a:srgbClr val="000000"/>
                          </a:solidFill>
                          <a:effectLst/>
                          <a:latin typeface="微软雅黑" panose="020B0503020204020204" pitchFamily="34" charset="-122"/>
                          <a:ea typeface="微软雅黑" panose="020B0503020204020204" pitchFamily="34" charset="-122"/>
                        </a:rPr>
                        <a:t>NonCol_intraB_ENDC_NR_CA_Ph2</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err="1">
                          <a:solidFill>
                            <a:srgbClr val="000000"/>
                          </a:solidFill>
                          <a:effectLst/>
                          <a:latin typeface="微软雅黑" panose="020B0503020204020204" pitchFamily="34" charset="-122"/>
                          <a:ea typeface="微软雅黑" panose="020B0503020204020204" pitchFamily="34" charset="-122"/>
                        </a:rPr>
                        <a:t>NR_ATG_enh</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err="1">
                          <a:solidFill>
                            <a:srgbClr val="000000"/>
                          </a:solidFill>
                          <a:effectLst/>
                          <a:latin typeface="微软雅黑" panose="020B0503020204020204" pitchFamily="34" charset="-122"/>
                          <a:ea typeface="微软雅黑" panose="020B0503020204020204" pitchFamily="34" charset="-122"/>
                        </a:rPr>
                        <a:t>NR_SL_intraB_CA_ITS</a:t>
                      </a:r>
                      <a:r>
                        <a:rPr lang="en-US" sz="1000" b="0" i="0" u="none" strike="noStrike" dirty="0">
                          <a:solidFill>
                            <a:srgbClr val="000000"/>
                          </a:solidFill>
                          <a:effectLst/>
                          <a:latin typeface="微软雅黑" panose="020B0503020204020204" pitchFamily="34" charset="-122"/>
                          <a:ea typeface="微软雅黑" panose="020B0503020204020204" pitchFamily="34" charset="-122"/>
                        </a:rPr>
                        <a:t>-Core</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a:solidFill>
                            <a:srgbClr val="000000"/>
                          </a:solidFill>
                          <a:effectLst/>
                          <a:latin typeface="微软雅黑" panose="020B0503020204020204" pitchFamily="34" charset="-122"/>
                          <a:ea typeface="微软雅黑" panose="020B0503020204020204" pitchFamily="34" charset="-122"/>
                        </a:rPr>
                        <a:t>TRP_TRS_MIMO_OTA_Ph3</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err="1">
                          <a:solidFill>
                            <a:srgbClr val="000000"/>
                          </a:solidFill>
                          <a:effectLst/>
                          <a:latin typeface="微软雅黑" panose="020B0503020204020204" pitchFamily="34" charset="-122"/>
                          <a:ea typeface="微软雅黑" panose="020B0503020204020204" pitchFamily="34" charset="-122"/>
                        </a:rPr>
                        <a:t>NR_IoT_NTN_req_test_enh</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a:solidFill>
                            <a:srgbClr val="000000"/>
                          </a:solidFill>
                          <a:effectLst/>
                          <a:latin typeface="微软雅黑" panose="020B0503020204020204" pitchFamily="34" charset="-122"/>
                          <a:ea typeface="微软雅黑" panose="020B0503020204020204" pitchFamily="34" charset="-122"/>
                        </a:rPr>
                        <a:t>NR_demod_Ph5</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chemeClr val="bg1">
                              <a:lumMod val="50000"/>
                            </a:schemeClr>
                          </a:solidFill>
                          <a:effectLst/>
                          <a:latin typeface="微软雅黑" panose="020B0503020204020204" pitchFamily="34" charset="-122"/>
                          <a:ea typeface="微软雅黑" panose="020B0503020204020204" pitchFamily="34" charset="-122"/>
                        </a:rPr>
                        <a:t>CDL channel</a:t>
                      </a:r>
                      <a:r>
                        <a:rPr lang="en-US" altLang="zh-CN" sz="1000" b="0" i="0" u="none" strike="noStrike" baseline="0" dirty="0" smtClean="0">
                          <a:solidFill>
                            <a:schemeClr val="bg1">
                              <a:lumMod val="50000"/>
                            </a:schemeClr>
                          </a:solidFill>
                          <a:effectLst/>
                          <a:latin typeface="微软雅黑" panose="020B0503020204020204" pitchFamily="34" charset="-122"/>
                          <a:ea typeface="微软雅黑" panose="020B0503020204020204" pitchFamily="34" charset="-122"/>
                        </a:rPr>
                        <a:t> modeling</a:t>
                      </a:r>
                      <a:endParaRPr lang="en-US" altLang="zh-CN" sz="1000" b="0" i="0" u="none" strike="noStrike" dirty="0" smtClean="0">
                        <a:solidFill>
                          <a:schemeClr val="bg1">
                            <a:lumMod val="50000"/>
                          </a:schemeClr>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chemeClr val="bg1">
                              <a:lumMod val="50000"/>
                            </a:schemeClr>
                          </a:solidFill>
                          <a:effectLst/>
                          <a:latin typeface="微软雅黑" panose="020B0503020204020204" pitchFamily="34" charset="-122"/>
                          <a:ea typeface="微软雅黑" panose="020B0503020204020204" pitchFamily="34" charset="-122"/>
                        </a:rPr>
                        <a:t>Fragmented</a:t>
                      </a:r>
                      <a:r>
                        <a:rPr lang="en-US" sz="1000" b="0" i="0" u="none" strike="noStrike" baseline="0" dirty="0" smtClean="0">
                          <a:solidFill>
                            <a:schemeClr val="bg1">
                              <a:lumMod val="50000"/>
                            </a:schemeClr>
                          </a:solidFill>
                          <a:effectLst/>
                          <a:latin typeface="微软雅黑" panose="020B0503020204020204" pitchFamily="34" charset="-122"/>
                          <a:ea typeface="微软雅黑" panose="020B0503020204020204" pitchFamily="34" charset="-122"/>
                        </a:rPr>
                        <a:t> DL</a:t>
                      </a:r>
                      <a:endParaRPr lang="en-US" sz="1000" b="0" i="0" u="none" strike="noStrike" dirty="0">
                        <a:solidFill>
                          <a:schemeClr val="bg1">
                            <a:lumMod val="50000"/>
                          </a:schemeClr>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endParaRPr lang="en-US" altLang="zh-CN" sz="1000" b="0" i="0" u="none" strike="noStrike" dirty="0" smtClean="0">
                        <a:solidFill>
                          <a:srgbClr val="00B050"/>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graphicFrame>
        <p:nvGraphicFramePr>
          <p:cNvPr id="20" name="表格 19"/>
          <p:cNvGraphicFramePr>
            <a:graphicFrameLocks noGrp="1"/>
          </p:cNvGraphicFramePr>
          <p:nvPr>
            <p:extLst>
              <p:ext uri="{D42A27DB-BD31-4B8C-83A1-F6EECF244321}">
                <p14:modId xmlns:p14="http://schemas.microsoft.com/office/powerpoint/2010/main" val="3100575901"/>
              </p:ext>
            </p:extLst>
          </p:nvPr>
        </p:nvGraphicFramePr>
        <p:xfrm>
          <a:off x="293687" y="2182415"/>
          <a:ext cx="2628900" cy="2032635"/>
        </p:xfrm>
        <a:graphic>
          <a:graphicData uri="http://schemas.openxmlformats.org/drawingml/2006/table">
            <a:tbl>
              <a:tblPr/>
              <a:tblGrid>
                <a:gridCol w="2628900"/>
              </a:tblGrid>
              <a:tr h="184785">
                <a:tc>
                  <a:txBody>
                    <a:bodyPr/>
                    <a:lstStyle/>
                    <a:p>
                      <a:pPr algn="l" fontAlgn="t"/>
                      <a:r>
                        <a:rPr lang="en-US" sz="1000" b="0" i="0" u="none" strike="noStrike" dirty="0" err="1">
                          <a:solidFill>
                            <a:schemeClr val="tx1"/>
                          </a:solidFill>
                          <a:effectLst/>
                          <a:latin typeface="微软雅黑" panose="020B0503020204020204" pitchFamily="34" charset="-122"/>
                          <a:ea typeface="微软雅黑" panose="020B0503020204020204" pitchFamily="34" charset="-122"/>
                        </a:rPr>
                        <a:t>FS_Ambient_IoT_solutions</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err="1">
                          <a:solidFill>
                            <a:schemeClr val="tx1"/>
                          </a:solidFill>
                          <a:effectLst/>
                          <a:latin typeface="微软雅黑" panose="020B0503020204020204" pitchFamily="34" charset="-122"/>
                          <a:ea typeface="微软雅黑" panose="020B0503020204020204" pitchFamily="34" charset="-122"/>
                        </a:rPr>
                        <a:t>FS_NR_AIML_Mob</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a:solidFill>
                            <a:schemeClr val="tx1"/>
                          </a:solidFill>
                          <a:effectLst/>
                          <a:latin typeface="微软雅黑" panose="020B0503020204020204" pitchFamily="34" charset="-122"/>
                          <a:ea typeface="微软雅黑" panose="020B0503020204020204" pitchFamily="34" charset="-122"/>
                        </a:rPr>
                        <a:t>NR_MIMO_Ph5</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fontAlgn="t"/>
                      <a:r>
                        <a:rPr lang="en-US" sz="1000" b="0" i="0" u="none" strike="noStrike" dirty="0">
                          <a:solidFill>
                            <a:schemeClr val="tx1"/>
                          </a:solidFill>
                          <a:effectLst/>
                          <a:latin typeface="微软雅黑" panose="020B0503020204020204" pitchFamily="34" charset="-122"/>
                          <a:ea typeface="微软雅黑" panose="020B0503020204020204" pitchFamily="34" charset="-122"/>
                        </a:rPr>
                        <a:t>NR_duplex_evo</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err="1" smtClean="0">
                          <a:solidFill>
                            <a:schemeClr val="tx1"/>
                          </a:solidFill>
                          <a:effectLst/>
                          <a:latin typeface="微软雅黑" panose="020B0503020204020204" pitchFamily="34" charset="-122"/>
                          <a:ea typeface="微软雅黑" panose="020B0503020204020204" pitchFamily="34" charset="-122"/>
                        </a:rPr>
                        <a:t>NR_AIML_air</a:t>
                      </a:r>
                      <a:endPar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NR_LPWUS</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Netw_Energy_NR_enh</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NR_Mob_Ph4</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chemeClr val="tx1"/>
                          </a:solidFill>
                          <a:effectLst/>
                          <a:latin typeface="微软雅黑" panose="020B0503020204020204" pitchFamily="34" charset="-122"/>
                          <a:ea typeface="微软雅黑" panose="020B0503020204020204" pitchFamily="34" charset="-122"/>
                        </a:rPr>
                        <a:t>NR_NTN_Ph3</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algn="l" rtl="0" fontAlgn="t"/>
                      <a:r>
                        <a:rPr lang="en-US" sz="1000" b="0" i="0" u="none" strike="noStrike" dirty="0" smtClean="0">
                          <a:solidFill>
                            <a:schemeClr val="tx1"/>
                          </a:solidFill>
                          <a:effectLst/>
                          <a:latin typeface="微软雅黑" panose="020B0503020204020204" pitchFamily="34" charset="-122"/>
                          <a:ea typeface="微软雅黑" panose="020B0503020204020204" pitchFamily="34" charset="-122"/>
                        </a:rPr>
                        <a:t>NR_XR_Ph3</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84785">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IoT_NTN_Ph3</a:t>
                      </a:r>
                    </a:p>
                  </a:txBody>
                  <a:tcPr marL="4763" marR="4763" marT="4763"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925907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t>Statistics</a:t>
            </a:r>
            <a:endParaRPr lang="ru-RU" dirty="0"/>
          </a:p>
        </p:txBody>
      </p:sp>
      <p:graphicFrame>
        <p:nvGraphicFramePr>
          <p:cNvPr id="5" name="表格 4"/>
          <p:cNvGraphicFramePr>
            <a:graphicFrameLocks noGrp="1"/>
          </p:cNvGraphicFramePr>
          <p:nvPr>
            <p:extLst>
              <p:ext uri="{D42A27DB-BD31-4B8C-83A1-F6EECF244321}">
                <p14:modId xmlns:p14="http://schemas.microsoft.com/office/powerpoint/2010/main" val="217019279"/>
              </p:ext>
            </p:extLst>
          </p:nvPr>
        </p:nvGraphicFramePr>
        <p:xfrm>
          <a:off x="687446" y="1599985"/>
          <a:ext cx="10900650" cy="1005840"/>
        </p:xfrm>
        <a:graphic>
          <a:graphicData uri="http://schemas.openxmlformats.org/drawingml/2006/table">
            <a:tbl>
              <a:tblPr firstRow="1" bandRow="1">
                <a:tableStyleId>{5C22544A-7EE6-4342-B048-85BDC9FD1C3A}</a:tableStyleId>
              </a:tblPr>
              <a:tblGrid>
                <a:gridCol w="1633624">
                  <a:extLst>
                    <a:ext uri="{9D8B030D-6E8A-4147-A177-3AD203B41FA5}">
                      <a16:colId xmlns:a16="http://schemas.microsoft.com/office/drawing/2014/main" xmlns="" val="20000"/>
                    </a:ext>
                  </a:extLst>
                </a:gridCol>
                <a:gridCol w="1844530">
                  <a:extLst>
                    <a:ext uri="{9D8B030D-6E8A-4147-A177-3AD203B41FA5}">
                      <a16:colId xmlns:a16="http://schemas.microsoft.com/office/drawing/2014/main" xmlns="" val="20001"/>
                    </a:ext>
                  </a:extLst>
                </a:gridCol>
                <a:gridCol w="1770309">
                  <a:extLst>
                    <a:ext uri="{9D8B030D-6E8A-4147-A177-3AD203B41FA5}">
                      <a16:colId xmlns:a16="http://schemas.microsoft.com/office/drawing/2014/main" xmlns="" val="20002"/>
                    </a:ext>
                  </a:extLst>
                </a:gridCol>
                <a:gridCol w="1228230">
                  <a:extLst>
                    <a:ext uri="{9D8B030D-6E8A-4147-A177-3AD203B41FA5}">
                      <a16:colId xmlns:a16="http://schemas.microsoft.com/office/drawing/2014/main" xmlns="" val="20003"/>
                    </a:ext>
                  </a:extLst>
                </a:gridCol>
                <a:gridCol w="2607182">
                  <a:extLst>
                    <a:ext uri="{9D8B030D-6E8A-4147-A177-3AD203B41FA5}">
                      <a16:colId xmlns:a16="http://schemas.microsoft.com/office/drawing/2014/main" xmlns="" val="20004"/>
                    </a:ext>
                  </a:extLst>
                </a:gridCol>
                <a:gridCol w="1816775">
                  <a:extLst>
                    <a:ext uri="{9D8B030D-6E8A-4147-A177-3AD203B41FA5}">
                      <a16:colId xmlns:a16="http://schemas.microsoft.com/office/drawing/2014/main" xmlns="" val="20005"/>
                    </a:ext>
                  </a:extLst>
                </a:gridCol>
              </a:tblGrid>
              <a:tr h="188181">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Meeting</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anchor="ctr" horzOverflow="overflow">
                    <a:solidFill>
                      <a:schemeClr val="tx2">
                        <a:lumMod val="75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Date</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anchor="ctr" horzOverflow="overflow">
                    <a:solidFill>
                      <a:schemeClr val="tx2">
                        <a:lumMod val="75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Location</a:t>
                      </a:r>
                    </a:p>
                  </a:txBody>
                  <a:tcPr marL="91432" marR="91432" anchor="ctr" horzOverflow="overflow">
                    <a:solidFill>
                      <a:schemeClr val="tx2">
                        <a:lumMod val="75000"/>
                      </a:schemeClr>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Host</a:t>
                      </a:r>
                    </a:p>
                  </a:txBody>
                  <a:tcPr marL="91432" marR="91432" anchor="ctr" horzOverflow="overflow">
                    <a:solidFill>
                      <a:schemeClr val="tx2">
                        <a:lumMod val="75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Delegates registered/attendees</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anchor="ctr" horzOverflow="overflow">
                    <a:solidFill>
                      <a:schemeClr val="tx2">
                        <a:lumMod val="75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rPr>
                        <a:t>Documents requested/uploaded</a:t>
                      </a:r>
                      <a:endParaRPr kumimoji="0" lang="en-US" altLang="zh-CN" sz="12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Arial" charset="0"/>
                      </a:endParaRPr>
                    </a:p>
                  </a:txBody>
                  <a:tcPr marL="91432" marR="91432" anchor="ctr" horzOverflow="overflow">
                    <a:solidFill>
                      <a:schemeClr val="tx2">
                        <a:lumMod val="75000"/>
                      </a:schemeClr>
                    </a:solidFill>
                  </a:tcPr>
                </a:tc>
                <a:extLst>
                  <a:ext uri="{0D108BD9-81ED-4DB2-BD59-A6C34878D82A}">
                    <a16:rowId xmlns:a16="http://schemas.microsoft.com/office/drawing/2014/main" xmlns="" val="10000"/>
                  </a:ext>
                </a:extLst>
              </a:tr>
              <a:tr h="213271">
                <a:tc>
                  <a:txBody>
                    <a:bodyPr/>
                    <a:lstStyle/>
                    <a:p>
                      <a:pPr marL="0" marR="0" algn="ctr" defTabSz="914400" rtl="0" eaLnBrk="1" latinLnBrk="0" hangingPunct="1">
                        <a:spcBef>
                          <a:spcPts val="0"/>
                        </a:spcBef>
                        <a:spcAft>
                          <a:spcPts val="0"/>
                        </a:spcAft>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RAN4 #110bis</a:t>
                      </a:r>
                      <a:endParaRPr kumimoji="0" 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15th – 19th April, 2024</a:t>
                      </a: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Changsha, China</a:t>
                      </a:r>
                      <a:endParaRPr kumimoji="0" lang="zh-CN"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algn="ctr" defTabSz="914400" rtl="0" eaLnBrk="1" latinLnBrk="0" hangingPunct="1">
                        <a:spcBef>
                          <a:spcPts val="0"/>
                        </a:spcBef>
                        <a:spcAft>
                          <a:spcPts val="0"/>
                        </a:spcAft>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CF3</a:t>
                      </a: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487/301</a:t>
                      </a:r>
                      <a:endParaRPr kumimoji="0" lang="zh-CN"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marL="9525" marR="9525" marT="9525" marB="0"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2439/2348</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marL="9525" marR="9525" marT="9525" marB="0" anchor="ctr">
                    <a:solidFill>
                      <a:srgbClr val="D0D8E8"/>
                    </a:solidFill>
                  </a:tcPr>
                </a:tc>
              </a:tr>
              <a:tr h="213271">
                <a:tc>
                  <a:txBody>
                    <a:bodyPr/>
                    <a:lstStyle/>
                    <a:p>
                      <a:pPr marL="0" marR="0" algn="ctr" defTabSz="914400" rtl="0" eaLnBrk="1" latinLnBrk="0" hangingPunct="1">
                        <a:spcBef>
                          <a:spcPts val="0"/>
                        </a:spcBef>
                        <a:spcAft>
                          <a:spcPts val="0"/>
                        </a:spcAft>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RAN4 #111</a:t>
                      </a:r>
                      <a:endParaRPr kumimoji="0" 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20th – 24th May, 2024</a:t>
                      </a: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Fukuoka, JP</a:t>
                      </a:r>
                      <a:endParaRPr kumimoji="0" lang="zh-CN"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anchor="ctr">
                    <a:solidFill>
                      <a:srgbClr val="D0D8E8"/>
                    </a:solidFill>
                  </a:tcPr>
                </a:tc>
                <a:tc>
                  <a:txBody>
                    <a:bodyPr/>
                    <a:lstStyle/>
                    <a:p>
                      <a:pPr marL="0" marR="0" algn="ctr" defTabSz="914400" rtl="0" eaLnBrk="1" latinLnBrk="0" hangingPunct="1">
                        <a:spcBef>
                          <a:spcPts val="0"/>
                        </a:spcBef>
                        <a:spcAft>
                          <a:spcPts val="0"/>
                        </a:spcAft>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JF3</a:t>
                      </a:r>
                    </a:p>
                  </a:txBody>
                  <a:tcPr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498/457</a:t>
                      </a:r>
                      <a:endParaRPr kumimoji="0" lang="zh-CN"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marL="9525" marR="9525" marT="9525" marB="0" anchor="ctr">
                    <a:solidFill>
                      <a:srgbClr val="D0D8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charset="0"/>
                        </a:rPr>
                        <a:t>3607/3368</a:t>
                      </a:r>
                      <a:endParaRPr kumimoji="0" lang="en-US" altLang="zh-CN" sz="1200" b="0"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Arial" charset="0"/>
                      </a:endParaRPr>
                    </a:p>
                  </a:txBody>
                  <a:tcPr marL="9525" marR="9525" marT="9525" marB="0" anchor="ctr">
                    <a:solidFill>
                      <a:srgbClr val="D0D8E8"/>
                    </a:solidFill>
                  </a:tcPr>
                </a:tc>
              </a:tr>
            </a:tbl>
          </a:graphicData>
        </a:graphic>
      </p:graphicFrame>
      <p:graphicFrame>
        <p:nvGraphicFramePr>
          <p:cNvPr id="7" name="Chart 7"/>
          <p:cNvGraphicFramePr/>
          <p:nvPr>
            <p:extLst>
              <p:ext uri="{D42A27DB-BD31-4B8C-83A1-F6EECF244321}">
                <p14:modId xmlns:p14="http://schemas.microsoft.com/office/powerpoint/2010/main" val="117273593"/>
              </p:ext>
            </p:extLst>
          </p:nvPr>
        </p:nvGraphicFramePr>
        <p:xfrm>
          <a:off x="6037265" y="2971217"/>
          <a:ext cx="6008685" cy="29296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1"/>
          <p:cNvGraphicFramePr/>
          <p:nvPr>
            <p:extLst>
              <p:ext uri="{D42A27DB-BD31-4B8C-83A1-F6EECF244321}">
                <p14:modId xmlns:p14="http://schemas.microsoft.com/office/powerpoint/2010/main" val="3733594341"/>
              </p:ext>
            </p:extLst>
          </p:nvPr>
        </p:nvGraphicFramePr>
        <p:xfrm>
          <a:off x="126864" y="2970634"/>
          <a:ext cx="5910401" cy="292969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138810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t>Rel-18 status and RAN4 related issues</a:t>
            </a:r>
            <a:endParaRPr lang="ru-RU" dirty="0"/>
          </a:p>
        </p:txBody>
      </p:sp>
      <p:sp>
        <p:nvSpPr>
          <p:cNvPr id="10"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507319" cy="5095171"/>
          </a:xfrm>
        </p:spPr>
        <p:txBody>
          <a:bodyPr/>
          <a:lstStyle/>
          <a:p>
            <a:pPr>
              <a:lnSpc>
                <a:spcPct val="150000"/>
              </a:lnSpc>
              <a:spcBef>
                <a:spcPts val="0"/>
              </a:spcBef>
              <a:spcAft>
                <a:spcPts val="0"/>
              </a:spcAft>
            </a:pPr>
            <a:r>
              <a:rPr lang="en-US" sz="1400" dirty="0" smtClean="0"/>
              <a:t>The </a:t>
            </a:r>
            <a:r>
              <a:rPr lang="en-US" sz="1400" dirty="0"/>
              <a:t>proposals to modify </a:t>
            </a:r>
            <a:r>
              <a:rPr lang="en-US" sz="1400" dirty="0" smtClean="0"/>
              <a:t>scope and/or open issues related RAN4 work, which may need discussions in RAN#104</a:t>
            </a:r>
            <a:endParaRPr lang="en-US" sz="1400" dirty="0"/>
          </a:p>
        </p:txBody>
      </p:sp>
      <p:graphicFrame>
        <p:nvGraphicFramePr>
          <p:cNvPr id="2" name="表格 1"/>
          <p:cNvGraphicFramePr>
            <a:graphicFrameLocks noGrp="1"/>
          </p:cNvGraphicFramePr>
          <p:nvPr>
            <p:extLst>
              <p:ext uri="{D42A27DB-BD31-4B8C-83A1-F6EECF244321}">
                <p14:modId xmlns:p14="http://schemas.microsoft.com/office/powerpoint/2010/main" val="2829192513"/>
              </p:ext>
            </p:extLst>
          </p:nvPr>
        </p:nvGraphicFramePr>
        <p:xfrm>
          <a:off x="498019" y="1714060"/>
          <a:ext cx="11410951" cy="2651760"/>
        </p:xfrm>
        <a:graphic>
          <a:graphicData uri="http://schemas.openxmlformats.org/drawingml/2006/table">
            <a:tbl>
              <a:tblPr firstRow="1" bandRow="1">
                <a:tableStyleId>{5C22544A-7EE6-4342-B048-85BDC9FD1C3A}</a:tableStyleId>
              </a:tblPr>
              <a:tblGrid>
                <a:gridCol w="604838"/>
                <a:gridCol w="2162175"/>
                <a:gridCol w="904875"/>
                <a:gridCol w="1266825"/>
                <a:gridCol w="6472238"/>
              </a:tblGrid>
              <a:tr h="0">
                <a:tc>
                  <a:txBody>
                    <a:bodyPr/>
                    <a:lstStyle/>
                    <a:p>
                      <a:r>
                        <a:rPr lang="en-US" altLang="zh-CN" sz="1000" dirty="0" smtClean="0">
                          <a:latin typeface="微软雅黑" panose="020B0503020204020204" pitchFamily="34" charset="-122"/>
                          <a:ea typeface="微软雅黑" panose="020B0503020204020204" pitchFamily="34" charset="-122"/>
                        </a:rPr>
                        <a:t>AI</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WI/SI name </a:t>
                      </a:r>
                      <a:r>
                        <a:rPr lang="zh-CN" altLang="en-US" sz="1000" dirty="0" smtClean="0">
                          <a:latin typeface="微软雅黑" panose="020B0503020204020204" pitchFamily="34" charset="-122"/>
                          <a:ea typeface="微软雅黑" panose="020B0503020204020204" pitchFamily="34" charset="-122"/>
                        </a:rPr>
                        <a:t>（</a:t>
                      </a:r>
                      <a:r>
                        <a:rPr lang="en-US" altLang="zh-CN" sz="1000" dirty="0" smtClean="0">
                          <a:latin typeface="微软雅黑" panose="020B0503020204020204" pitchFamily="34" charset="-122"/>
                          <a:ea typeface="微软雅黑" panose="020B0503020204020204" pitchFamily="34" charset="-122"/>
                        </a:rPr>
                        <a:t>Acronym</a:t>
                      </a:r>
                      <a:r>
                        <a:rPr lang="zh-CN" altLang="en-US" sz="1000" dirty="0" smtClean="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Target date</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Completion level</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Open issues or proposed modifications of scope</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r>
              <a:tr h="0">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9.4.1.9</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smtClean="0">
                          <a:solidFill>
                            <a:schemeClr val="dk1"/>
                          </a:solidFill>
                          <a:latin typeface="微软雅黑" panose="020B0503020204020204" pitchFamily="34" charset="-122"/>
                          <a:ea typeface="微软雅黑" panose="020B0503020204020204" pitchFamily="34" charset="-122"/>
                          <a:cs typeface="+mn-cs"/>
                        </a:rPr>
                        <a:t>NR_pos_enh2-Perf</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Sep. 2024</a:t>
                      </a:r>
                      <a:endParaRPr lang="zh-CN" altLang="en-US"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sz="1000" kern="1200" dirty="0" smtClean="0">
                          <a:solidFill>
                            <a:schemeClr val="dk1"/>
                          </a:solidFill>
                          <a:latin typeface="微软雅黑" panose="020B0503020204020204" pitchFamily="34" charset="-122"/>
                          <a:ea typeface="微软雅黑" panose="020B0503020204020204" pitchFamily="34" charset="-122"/>
                          <a:cs typeface="+mn-cs"/>
                        </a:rPr>
                        <a:t>90%</a:t>
                      </a:r>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spcAft>
                          <a:spcPts val="600"/>
                        </a:spcAft>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Revised WID adding idle mode to be aligned with RAN4 finished work.</a:t>
                      </a:r>
                    </a:p>
                    <a:p>
                      <a:pPr marL="0" algn="l" defTabSz="914354" rtl="0" eaLnBrk="1" fontAlgn="t" latinLnBrk="0" hangingPunct="1">
                        <a:spcAft>
                          <a:spcPts val="600"/>
                        </a:spcAft>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Unfinished are RRM requirements and test cases for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RedCap</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positioning, positioning with bandwidth aggregation,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Sidelink</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positioning, Carrier-phase positioning and LPHAP</a:t>
                      </a:r>
                      <a:endParaRPr lang="zh-CN" alt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9.4.4.10</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NR_FR1_TRP_TRS_enh-Perf</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Sep. 2024</a:t>
                      </a:r>
                      <a:endParaRPr lang="zh-CN" altLang="en-US"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98%</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marR="0" lvl="0" indent="0" algn="l" defTabSz="914354"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Unfinished are TRP TRS requirements and Cat B CR for bands n1/n28/n41/n78</a:t>
                      </a:r>
                      <a:endParaRPr lang="en-GB" altLang="zh-CN" sz="1000" kern="1200" dirty="0" smtClean="0">
                        <a:solidFill>
                          <a:schemeClr val="dk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9.7.2.7</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On the Support of 2Rx for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Wristwear</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XR Devices</a:t>
                      </a:r>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endParaRPr lang="en-US"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endParaRPr lang="en-US" altLang="zh-CN" sz="1000" kern="1200" dirty="0">
                        <a:solidFill>
                          <a:schemeClr val="dk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spcAft>
                          <a:spcPts val="600"/>
                        </a:spcAft>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Proposal 1: Support 2Rx relaxation for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wristwear</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XR devices and update the definition of 2Rx XR UE as follows:</a:t>
                      </a:r>
                    </a:p>
                    <a:p>
                      <a:pPr marL="171450" indent="-171450" algn="l" defTabSz="914354" rtl="0" eaLnBrk="1" fontAlgn="t" latinLnBrk="0" hangingPunct="1">
                        <a:spcAft>
                          <a:spcPts val="600"/>
                        </a:spcAft>
                        <a:buFont typeface="Wingdings" panose="05000000000000000000" pitchFamily="2" charset="2"/>
                        <a:buChar char="n"/>
                      </a:pP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Two Rx antenna port XR UE: A non-(e)</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RedCap</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XR UE that is equipped with only two Rx antenna ports in frequency band(s) where 4 Rx antenna ports are required. The UE is intended to be worn on either the human head or wrist, resulting in a constrained form factor with limited volume available for Rx chains. For headwear XR UEs, the intended design is to be supported by or behind the ears and a nose bridge; for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wristwear</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XR UEs, the intended design is to be worn on the wrist using a band. Additionally, the </a:t>
                      </a:r>
                      <a:r>
                        <a:rPr lang="en-US" altLang="zh-CN" sz="1000" kern="1200" dirty="0" err="1" smtClean="0">
                          <a:solidFill>
                            <a:schemeClr val="dk1"/>
                          </a:solidFill>
                          <a:latin typeface="微软雅黑" panose="020B0503020204020204" pitchFamily="34" charset="-122"/>
                          <a:ea typeface="微软雅黑" panose="020B0503020204020204" pitchFamily="34" charset="-122"/>
                          <a:cs typeface="+mn-cs"/>
                        </a:rPr>
                        <a:t>wristwear</a:t>
                      </a:r>
                      <a:r>
                        <a:rPr lang="en-US" altLang="zh-CN" sz="1000" kern="1200" dirty="0" smtClean="0">
                          <a:solidFill>
                            <a:schemeClr val="dk1"/>
                          </a:solidFill>
                          <a:latin typeface="微软雅黑" panose="020B0503020204020204" pitchFamily="34" charset="-122"/>
                          <a:ea typeface="微软雅黑" panose="020B0503020204020204" pitchFamily="34" charset="-122"/>
                          <a:cs typeface="+mn-cs"/>
                        </a:rPr>
                        <a:t> XR UE is intended to be paired with a headwear XR device through a tethering link.</a:t>
                      </a:r>
                    </a:p>
                  </a:txBody>
                  <a:tcPr marL="45720" marR="45720"/>
                </a:tc>
              </a:tr>
            </a:tbl>
          </a:graphicData>
        </a:graphic>
      </p:graphicFrame>
    </p:spTree>
    <p:extLst>
      <p:ext uri="{BB962C8B-B14F-4D97-AF65-F5344CB8AC3E}">
        <p14:creationId xmlns:p14="http://schemas.microsoft.com/office/powerpoint/2010/main" val="24175438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t>Rel-19 status and RAN4 related issues</a:t>
            </a:r>
            <a:endParaRPr lang="ru-RU" dirty="0"/>
          </a:p>
        </p:txBody>
      </p:sp>
      <p:sp>
        <p:nvSpPr>
          <p:cNvPr id="10"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507319" cy="5095171"/>
          </a:xfrm>
        </p:spPr>
        <p:txBody>
          <a:bodyPr/>
          <a:lstStyle/>
          <a:p>
            <a:pPr>
              <a:lnSpc>
                <a:spcPct val="150000"/>
              </a:lnSpc>
              <a:spcBef>
                <a:spcPts val="0"/>
              </a:spcBef>
              <a:spcAft>
                <a:spcPts val="0"/>
              </a:spcAft>
            </a:pPr>
            <a:r>
              <a:rPr lang="en-US" sz="1400" dirty="0" smtClean="0"/>
              <a:t>The </a:t>
            </a:r>
            <a:r>
              <a:rPr lang="en-US" sz="1400" dirty="0"/>
              <a:t>proposals to modify </a:t>
            </a:r>
            <a:r>
              <a:rPr lang="en-US" sz="1400" dirty="0" smtClean="0"/>
              <a:t>scope and/or open issues related RAN4 work, which may need discussions in RAN#104</a:t>
            </a:r>
            <a:endParaRPr lang="en-US" sz="1400" dirty="0"/>
          </a:p>
        </p:txBody>
      </p:sp>
      <p:graphicFrame>
        <p:nvGraphicFramePr>
          <p:cNvPr id="2" name="表格 1"/>
          <p:cNvGraphicFramePr>
            <a:graphicFrameLocks noGrp="1"/>
          </p:cNvGraphicFramePr>
          <p:nvPr>
            <p:extLst>
              <p:ext uri="{D42A27DB-BD31-4B8C-83A1-F6EECF244321}">
                <p14:modId xmlns:p14="http://schemas.microsoft.com/office/powerpoint/2010/main" val="452469635"/>
              </p:ext>
            </p:extLst>
          </p:nvPr>
        </p:nvGraphicFramePr>
        <p:xfrm>
          <a:off x="498019" y="1714060"/>
          <a:ext cx="11410951" cy="4069080"/>
        </p:xfrm>
        <a:graphic>
          <a:graphicData uri="http://schemas.openxmlformats.org/drawingml/2006/table">
            <a:tbl>
              <a:tblPr firstRow="1" bandRow="1">
                <a:tableStyleId>{5C22544A-7EE6-4342-B048-85BDC9FD1C3A}</a:tableStyleId>
              </a:tblPr>
              <a:tblGrid>
                <a:gridCol w="604838"/>
                <a:gridCol w="2162175"/>
                <a:gridCol w="904875"/>
                <a:gridCol w="1275853"/>
                <a:gridCol w="6463210"/>
              </a:tblGrid>
              <a:tr h="0">
                <a:tc>
                  <a:txBody>
                    <a:bodyPr/>
                    <a:lstStyle/>
                    <a:p>
                      <a:r>
                        <a:rPr lang="en-US" altLang="zh-CN" sz="1000" dirty="0" smtClean="0">
                          <a:latin typeface="微软雅黑" panose="020B0503020204020204" pitchFamily="34" charset="-122"/>
                          <a:ea typeface="微软雅黑" panose="020B0503020204020204" pitchFamily="34" charset="-122"/>
                        </a:rPr>
                        <a:t>AI</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WI/SI name </a:t>
                      </a:r>
                      <a:r>
                        <a:rPr lang="zh-CN" altLang="en-US" sz="1000" dirty="0" smtClean="0">
                          <a:latin typeface="微软雅黑" panose="020B0503020204020204" pitchFamily="34" charset="-122"/>
                          <a:ea typeface="微软雅黑" panose="020B0503020204020204" pitchFamily="34" charset="-122"/>
                        </a:rPr>
                        <a:t>（</a:t>
                      </a:r>
                      <a:r>
                        <a:rPr lang="en-US" altLang="zh-CN" sz="1000" dirty="0" smtClean="0">
                          <a:latin typeface="微软雅黑" panose="020B0503020204020204" pitchFamily="34" charset="-122"/>
                          <a:ea typeface="微软雅黑" panose="020B0503020204020204" pitchFamily="34" charset="-122"/>
                        </a:rPr>
                        <a:t>Acronym</a:t>
                      </a:r>
                      <a:r>
                        <a:rPr lang="zh-CN" altLang="en-US" sz="1000" dirty="0" smtClean="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Target date</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Completion level</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c>
                  <a:txBody>
                    <a:bodyPr/>
                    <a:lstStyle/>
                    <a:p>
                      <a:r>
                        <a:rPr lang="en-US" altLang="zh-CN" sz="1000" dirty="0" smtClean="0">
                          <a:latin typeface="微软雅黑" panose="020B0503020204020204" pitchFamily="34" charset="-122"/>
                          <a:ea typeface="微软雅黑" panose="020B0503020204020204" pitchFamily="34" charset="-122"/>
                        </a:rPr>
                        <a:t>Open issues or proposed modifications of scope</a:t>
                      </a:r>
                      <a:endParaRPr lang="zh-CN" altLang="en-US" sz="1000" dirty="0">
                        <a:latin typeface="微软雅黑" panose="020B0503020204020204" pitchFamily="34" charset="-122"/>
                        <a:ea typeface="微软雅黑" panose="020B0503020204020204" pitchFamily="34" charset="-122"/>
                      </a:endParaRPr>
                    </a:p>
                  </a:txBody>
                  <a:tcPr marL="45720" marR="45720">
                    <a:solidFill>
                      <a:schemeClr val="tx2">
                        <a:lumMod val="75000"/>
                      </a:schemeClr>
                    </a:solidFill>
                  </a:tcPr>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9.2.2</a:t>
                      </a:r>
                    </a:p>
                  </a:txBody>
                  <a:tcPr marL="45720" marR="45720"/>
                </a:tc>
                <a:tc>
                  <a:txBody>
                    <a:bodyPr/>
                    <a:lstStyle/>
                    <a:p>
                      <a:pPr algn="l" fontAlgn="t">
                        <a:spcAft>
                          <a:spcPts val="0"/>
                        </a:spcAft>
                      </a:pPr>
                      <a:r>
                        <a:rPr lang="en-US" sz="1000" b="0" i="0" u="none" strike="noStrike" dirty="0" err="1">
                          <a:solidFill>
                            <a:schemeClr val="tx1"/>
                          </a:solidFill>
                          <a:effectLst/>
                          <a:latin typeface="微软雅黑" panose="020B0503020204020204" pitchFamily="34" charset="-122"/>
                          <a:ea typeface="微软雅黑" panose="020B0503020204020204" pitchFamily="34" charset="-122"/>
                        </a:rPr>
                        <a:t>FS_Ambient_IoT_solutions</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Dec. 2024</a:t>
                      </a:r>
                    </a:p>
                  </a:txBody>
                  <a:tcPr marL="45720" marR="45720"/>
                </a:tc>
                <a:tc>
                  <a:txBody>
                    <a:bodyPr/>
                    <a:lstStyle/>
                    <a:p>
                      <a:pPr marL="0" algn="l" defTabSz="914354" rtl="0" eaLnBrk="1" fontAlgn="t" latinLnBrk="0" hangingPunct="1">
                        <a:spcAft>
                          <a:spcPts val="0"/>
                        </a:spcAft>
                      </a:pPr>
                      <a:r>
                        <a:rPr lang="en-US" sz="1000" b="0" kern="1200" dirty="0" smtClean="0">
                          <a:solidFill>
                            <a:schemeClr val="tx1"/>
                          </a:solidFill>
                          <a:latin typeface="微软雅黑" panose="020B0503020204020204" pitchFamily="34" charset="-122"/>
                          <a:ea typeface="微软雅黑" panose="020B0503020204020204" pitchFamily="34" charset="-122"/>
                          <a:cs typeface="+mn-cs"/>
                        </a:rPr>
                        <a:t>40%</a:t>
                      </a:r>
                      <a:endParaRPr lang="en-US" sz="1000" b="0" kern="1200" dirty="0">
                        <a:solidFill>
                          <a:schemeClr val="tx1"/>
                        </a:solidFill>
                        <a:latin typeface="微软雅黑" panose="020B0503020204020204" pitchFamily="34" charset="-122"/>
                        <a:ea typeface="微软雅黑" panose="020B0503020204020204" pitchFamily="34" charset="-122"/>
                        <a:cs typeface="+mn-cs"/>
                      </a:endParaRP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RP-241095, RP-241363 on co-existence study</a:t>
                      </a:r>
                      <a:endParaRPr lang="zh-CN" altLang="en-US" sz="1000" b="0" kern="1200" dirty="0">
                        <a:solidFill>
                          <a:schemeClr val="tx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9.3.1.1</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NR_MIMO_Ph5</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Sep. 2025</a:t>
                      </a:r>
                    </a:p>
                  </a:txBody>
                  <a:tcPr marL="45720" marR="45720"/>
                </a:tc>
                <a:tc>
                  <a:txBody>
                    <a:bodyPr/>
                    <a:lstStyle/>
                    <a:p>
                      <a:pPr algn="l" rtl="0" fontAlgn="t">
                        <a:spcAft>
                          <a:spcPts val="0"/>
                        </a:spcAft>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35%</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5720" marR="45720"/>
                </a:tc>
                <a:tc>
                  <a:txBody>
                    <a:bodyPr/>
                    <a:lstStyle/>
                    <a:p>
                      <a:pPr marL="0" marR="0" lvl="0" indent="0" algn="l" defTabSz="914354" rtl="0" eaLnBrk="1" fontAlgn="t" latinLnBrk="0" hangingPunct="1">
                        <a:lnSpc>
                          <a:spcPct val="100000"/>
                        </a:lnSpc>
                        <a:spcBef>
                          <a:spcPts val="0"/>
                        </a:spcBef>
                        <a:spcAft>
                          <a:spcPts val="600"/>
                        </a:spcAft>
                        <a:buClrTx/>
                        <a:buSzTx/>
                        <a:buFontTx/>
                        <a:buNone/>
                        <a:tabLst/>
                        <a:defRPr/>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RP-241055, RP-241207, RP-241358 on 3T6R and multi-TA for asymmetric DL </a:t>
                      </a:r>
                      <a:r>
                        <a:rPr lang="en-US" altLang="zh-CN" sz="1000" b="0" kern="1200" dirty="0" err="1" smtClean="0">
                          <a:solidFill>
                            <a:schemeClr val="tx1"/>
                          </a:solidFill>
                          <a:latin typeface="微软雅黑" panose="020B0503020204020204" pitchFamily="34" charset="-122"/>
                          <a:ea typeface="微软雅黑" panose="020B0503020204020204" pitchFamily="34" charset="-122"/>
                          <a:cs typeface="+mn-cs"/>
                        </a:rPr>
                        <a:t>sTRP</a:t>
                      </a: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/UL </a:t>
                      </a:r>
                      <a:r>
                        <a:rPr lang="en-US" altLang="zh-CN" sz="1000" b="0" kern="1200" dirty="0" err="1" smtClean="0">
                          <a:solidFill>
                            <a:schemeClr val="tx1"/>
                          </a:solidFill>
                          <a:latin typeface="微软雅黑" panose="020B0503020204020204" pitchFamily="34" charset="-122"/>
                          <a:ea typeface="微软雅黑" panose="020B0503020204020204" pitchFamily="34" charset="-122"/>
                          <a:cs typeface="+mn-cs"/>
                        </a:rPr>
                        <a:t>mTRP</a:t>
                      </a:r>
                      <a:endParaRPr lang="en-GB" altLang="zh-CN" sz="1000" b="0" kern="1200" dirty="0" smtClean="0">
                        <a:solidFill>
                          <a:schemeClr val="tx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9.3.1.2</a:t>
                      </a:r>
                    </a:p>
                  </a:txBody>
                  <a:tcPr marL="45720" marR="45720"/>
                </a:tc>
                <a:tc>
                  <a:txBody>
                    <a:bodyPr/>
                    <a:lstStyle/>
                    <a:p>
                      <a:pPr algn="l" fontAlgn="t">
                        <a:spcAft>
                          <a:spcPts val="0"/>
                        </a:spcAft>
                      </a:pPr>
                      <a:r>
                        <a:rPr lang="en-US" sz="1000" b="0" i="0" u="none" strike="noStrike" dirty="0" err="1">
                          <a:solidFill>
                            <a:schemeClr val="tx1"/>
                          </a:solidFill>
                          <a:effectLst/>
                          <a:latin typeface="微软雅黑" panose="020B0503020204020204" pitchFamily="34" charset="-122"/>
                          <a:ea typeface="微软雅黑" panose="020B0503020204020204" pitchFamily="34" charset="-122"/>
                        </a:rPr>
                        <a:t>NR_duplex_evo</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Sep. 2025</a:t>
                      </a:r>
                    </a:p>
                  </a:txBody>
                  <a:tcPr marL="45720" marR="45720"/>
                </a:tc>
                <a:tc>
                  <a:txBody>
                    <a:bodyPr/>
                    <a:lstStyle/>
                    <a:p>
                      <a:pPr algn="l" rtl="0" fontAlgn="t">
                        <a:spcAft>
                          <a:spcPts val="0"/>
                        </a:spcAft>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18%</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Update RPACH and CLI objectives</a:t>
                      </a: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9.3.1.3</a:t>
                      </a:r>
                    </a:p>
                  </a:txBody>
                  <a:tcPr marL="45720" marR="45720"/>
                </a:tc>
                <a:tc>
                  <a:txBody>
                    <a:bodyPr/>
                    <a:lstStyle/>
                    <a:p>
                      <a:pPr algn="l" fontAlgn="t">
                        <a:spcAft>
                          <a:spcPts val="0"/>
                        </a:spcAft>
                      </a:pPr>
                      <a:r>
                        <a:rPr lang="en-US" sz="1000" b="0" i="0" u="none" strike="noStrike" dirty="0" err="1">
                          <a:solidFill>
                            <a:schemeClr val="tx1"/>
                          </a:solidFill>
                          <a:effectLst/>
                          <a:latin typeface="微软雅黑" panose="020B0503020204020204" pitchFamily="34" charset="-122"/>
                          <a:ea typeface="微软雅黑" panose="020B0503020204020204" pitchFamily="34" charset="-122"/>
                        </a:rPr>
                        <a:t>NR_AIML_air</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Sep. 2025</a:t>
                      </a:r>
                    </a:p>
                  </a:txBody>
                  <a:tcPr marL="45720" marR="45720"/>
                </a:tc>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20.00%</a:t>
                      </a: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RP-241220 AI/ML Logistical Issues</a:t>
                      </a: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9.3.1.5</a:t>
                      </a:r>
                    </a:p>
                  </a:txBody>
                  <a:tcPr marL="45720" marR="45720"/>
                </a:tc>
                <a:tc>
                  <a:txBody>
                    <a:bodyPr/>
                    <a:lstStyle/>
                    <a:p>
                      <a:pPr algn="l" fontAlgn="t">
                        <a:spcAft>
                          <a:spcPts val="0"/>
                        </a:spcAft>
                      </a:pPr>
                      <a:r>
                        <a:rPr lang="en-US" sz="1000" b="0" i="0" u="none" strike="noStrike" dirty="0" err="1">
                          <a:solidFill>
                            <a:schemeClr val="tx1"/>
                          </a:solidFill>
                          <a:effectLst/>
                          <a:latin typeface="微软雅黑" panose="020B0503020204020204" pitchFamily="34" charset="-122"/>
                          <a:ea typeface="微软雅黑" panose="020B0503020204020204" pitchFamily="34" charset="-122"/>
                        </a:rPr>
                        <a:t>Netw_Energy_NR_enh</a:t>
                      </a:r>
                      <a:endParaRPr lang="en-US"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Sep. 2025</a:t>
                      </a:r>
                    </a:p>
                  </a:txBody>
                  <a:tcPr marL="45720" marR="45720"/>
                </a:tc>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25.00%</a:t>
                      </a: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Remove PRACH spatial domain adaptation</a:t>
                      </a: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9.3.2.2</a:t>
                      </a:r>
                    </a:p>
                  </a:txBody>
                  <a:tcPr marL="45720" marR="45720"/>
                </a:tc>
                <a:tc>
                  <a:txBody>
                    <a:bodyPr/>
                    <a:lstStyle/>
                    <a:p>
                      <a:pPr algn="l" fontAlgn="t">
                        <a:spcAft>
                          <a:spcPts val="0"/>
                        </a:spcAft>
                      </a:pPr>
                      <a:r>
                        <a:rPr lang="en-US" sz="1000" b="0" i="0" u="none" strike="noStrike">
                          <a:solidFill>
                            <a:schemeClr val="tx1"/>
                          </a:solidFill>
                          <a:effectLst/>
                          <a:latin typeface="微软雅黑" panose="020B0503020204020204" pitchFamily="34" charset="-122"/>
                          <a:ea typeface="微软雅黑" panose="020B0503020204020204" pitchFamily="34" charset="-122"/>
                        </a:rPr>
                        <a:t>NR_NTN_Ph3</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Sep. 2025</a:t>
                      </a:r>
                    </a:p>
                  </a:txBody>
                  <a:tcPr marL="45720" marR="45720"/>
                </a:tc>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25.00%</a:t>
                      </a:r>
                    </a:p>
                  </a:txBody>
                  <a:tcPr marL="45720" marR="45720"/>
                </a:tc>
                <a:tc>
                  <a:txBody>
                    <a:bodyPr/>
                    <a:lstStyle/>
                    <a:p>
                      <a:pPr marL="0" algn="l" defTabSz="914354" rtl="0" eaLnBrk="1" fontAlgn="t" latinLnBrk="0" hangingPunct="1">
                        <a:spcAft>
                          <a:spcPts val="600"/>
                        </a:spcAft>
                      </a:pPr>
                      <a:r>
                        <a:rPr lang="en-US" altLang="zh-CN" sz="1000" b="0" kern="1200" dirty="0" err="1" smtClean="0">
                          <a:solidFill>
                            <a:schemeClr val="tx1"/>
                          </a:solidFill>
                          <a:latin typeface="微软雅黑" panose="020B0503020204020204" pitchFamily="34" charset="-122"/>
                          <a:ea typeface="微软雅黑" panose="020B0503020204020204" pitchFamily="34" charset="-122"/>
                          <a:cs typeface="+mn-cs"/>
                        </a:rPr>
                        <a:t>RedCap</a:t>
                      </a: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 HD-FDD collision case 3 &amp; case 4, and uplink OCC: RP-241037, RP-241084, RP-241096, RP-241098, RP-241129, RP-241133, RP-241163, RP-241179, RP-241181, RP-241210, …</a:t>
                      </a: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9.3.4.1</a:t>
                      </a:r>
                    </a:p>
                  </a:txBody>
                  <a:tcPr marL="45720" marR="45720"/>
                </a:tc>
                <a:tc>
                  <a:txBody>
                    <a:bodyPr/>
                    <a:lstStyle/>
                    <a:p>
                      <a:pPr algn="l" fontAlgn="t">
                        <a:spcAft>
                          <a:spcPts val="0"/>
                        </a:spcAft>
                      </a:pPr>
                      <a:r>
                        <a:rPr lang="en-US" sz="1000" b="0" i="0" u="none" strike="noStrike">
                          <a:solidFill>
                            <a:schemeClr val="tx1"/>
                          </a:solidFill>
                          <a:effectLst/>
                          <a:latin typeface="微软雅黑" panose="020B0503020204020204" pitchFamily="34" charset="-122"/>
                          <a:ea typeface="微软雅黑" panose="020B0503020204020204" pitchFamily="34" charset="-122"/>
                        </a:rPr>
                        <a:t>NR_ENDC_RF_Ph4</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Sep. 2025</a:t>
                      </a:r>
                    </a:p>
                  </a:txBody>
                  <a:tcPr marL="45720" marR="45720"/>
                </a:tc>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20.00%</a:t>
                      </a: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RP-241042 on </a:t>
                      </a:r>
                      <a:r>
                        <a:rPr lang="en-US" altLang="zh-CN" sz="1000" b="0" kern="1200" dirty="0" err="1" smtClean="0">
                          <a:solidFill>
                            <a:schemeClr val="tx1"/>
                          </a:solidFill>
                          <a:latin typeface="微软雅黑" panose="020B0503020204020204" pitchFamily="34" charset="-122"/>
                          <a:ea typeface="微软雅黑" panose="020B0503020204020204" pitchFamily="34" charset="-122"/>
                          <a:cs typeface="+mn-cs"/>
                        </a:rPr>
                        <a:t>upscoping</a:t>
                      </a: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 for MSD framework. </a:t>
                      </a:r>
                    </a:p>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3T/6R, 4T/6R SRS switching discussed in RP-241042, RP-241283,RP-241323,RP-241513</a:t>
                      </a: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9.3.4.4</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NR_FR1_lessthan_5MHz_BW_Ph2</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Dec. 2024</a:t>
                      </a:r>
                    </a:p>
                  </a:txBody>
                  <a:tcPr marL="45720" marR="45720"/>
                </a:tc>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25.00%</a:t>
                      </a: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RP-241169, RP-241497 and RP-241596 to clarify in the WID that 5MHz (both 20RB and 25RB cases) support </a:t>
                      </a: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9.3.4.8</a:t>
                      </a:r>
                    </a:p>
                  </a:txBody>
                  <a:tcPr marL="45720" marR="45720"/>
                </a:tc>
                <a:tc>
                  <a:txBody>
                    <a:bodyPr/>
                    <a:lstStyle/>
                    <a:p>
                      <a:pPr algn="l" fontAlgn="t">
                        <a:spcAft>
                          <a:spcPts val="0"/>
                        </a:spcAft>
                      </a:pPr>
                      <a:r>
                        <a:rPr lang="en-US" sz="1000" b="0" i="0" u="none" strike="noStrike">
                          <a:solidFill>
                            <a:schemeClr val="tx1"/>
                          </a:solidFill>
                          <a:effectLst/>
                          <a:latin typeface="微软雅黑" panose="020B0503020204020204" pitchFamily="34" charset="-122"/>
                          <a:ea typeface="微软雅黑" panose="020B0503020204020204" pitchFamily="34" charset="-122"/>
                        </a:rPr>
                        <a:t>TRP_TRS_MIMO_OTA_Ph3</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Sep. 2025</a:t>
                      </a:r>
                    </a:p>
                  </a:txBody>
                  <a:tcPr marL="45720" marR="45720"/>
                </a:tc>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10.00%</a:t>
                      </a: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Revised WID updating title, UID, adding more bands for type sizes of devices, and removing the FR2 MIMO OTA requirements for new bands, and change the rapporteur for TR.</a:t>
                      </a:r>
                    </a:p>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RP-241271 discussion paper</a:t>
                      </a:r>
                      <a:r>
                        <a:rPr lang="en-US" altLang="zh-CN" sz="1000" b="0" kern="1200" baseline="0" dirty="0" smtClean="0">
                          <a:solidFill>
                            <a:schemeClr val="tx1"/>
                          </a:solidFill>
                          <a:latin typeface="微软雅黑" panose="020B0503020204020204" pitchFamily="34" charset="-122"/>
                          <a:ea typeface="微软雅黑" panose="020B0503020204020204" pitchFamily="34" charset="-122"/>
                          <a:cs typeface="+mn-cs"/>
                        </a:rPr>
                        <a:t> on updating scope based on incoming LS from GCF.</a:t>
                      </a:r>
                      <a:endParaRPr lang="en-US" altLang="zh-CN" sz="1000" b="0" kern="1200" dirty="0" smtClean="0">
                        <a:solidFill>
                          <a:schemeClr val="tx1"/>
                        </a:solidFill>
                        <a:latin typeface="微软雅黑" panose="020B0503020204020204" pitchFamily="34" charset="-122"/>
                        <a:ea typeface="微软雅黑" panose="020B0503020204020204" pitchFamily="34" charset="-122"/>
                        <a:cs typeface="+mn-cs"/>
                      </a:endParaRP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9.3.4.10</a:t>
                      </a:r>
                    </a:p>
                  </a:txBody>
                  <a:tcPr marL="45720" marR="45720"/>
                </a:tc>
                <a:tc>
                  <a:txBody>
                    <a:bodyPr/>
                    <a:lstStyle/>
                    <a:p>
                      <a:pPr algn="l" fontAlgn="t">
                        <a:spcAft>
                          <a:spcPts val="0"/>
                        </a:spcAft>
                      </a:pPr>
                      <a:r>
                        <a:rPr lang="en-US" sz="1000" b="0" i="0" u="none" strike="noStrike">
                          <a:solidFill>
                            <a:schemeClr val="tx1"/>
                          </a:solidFill>
                          <a:effectLst/>
                          <a:latin typeface="微软雅黑" panose="020B0503020204020204" pitchFamily="34" charset="-122"/>
                          <a:ea typeface="微软雅黑" panose="020B0503020204020204" pitchFamily="34" charset="-122"/>
                        </a:rPr>
                        <a:t>NR_demod_Ph5</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Mar. 2026</a:t>
                      </a:r>
                    </a:p>
                  </a:txBody>
                  <a:tcPr marL="45720" marR="45720"/>
                </a:tc>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0.00%</a:t>
                      </a: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Revised WID changes the completion date to Sep.2025 from Mar 2026</a:t>
                      </a:r>
                    </a:p>
                  </a:txBody>
                  <a:tcPr marL="45720" marR="45720"/>
                </a:tc>
              </a:tr>
              <a:tr h="0">
                <a:tc>
                  <a:txBody>
                    <a:bodyPr/>
                    <a:lstStyle/>
                    <a:p>
                      <a:pPr algn="l" rtl="0" fontAlgn="t">
                        <a:spcAft>
                          <a:spcPts val="0"/>
                        </a:spcAft>
                      </a:pP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10.9.1</a:t>
                      </a:r>
                    </a:p>
                  </a:txBody>
                  <a:tcPr marL="45720" marR="45720"/>
                </a:tc>
                <a:tc>
                  <a:txBody>
                    <a:bodyPr/>
                    <a:lstStyle/>
                    <a:p>
                      <a:pPr algn="l" fontAlgn="t">
                        <a:spcAft>
                          <a:spcPts val="0"/>
                        </a:spcAft>
                      </a:pPr>
                      <a:r>
                        <a:rPr lang="en-US" sz="1000" b="0" i="0" u="none" strike="noStrike">
                          <a:solidFill>
                            <a:schemeClr val="tx1"/>
                          </a:solidFill>
                          <a:effectLst/>
                          <a:latin typeface="微软雅黑" panose="020B0503020204020204" pitchFamily="34" charset="-122"/>
                          <a:ea typeface="微软雅黑" panose="020B0503020204020204" pitchFamily="34" charset="-122"/>
                        </a:rPr>
                        <a:t>IoT_NTN_Ph3</a:t>
                      </a:r>
                    </a:p>
                  </a:txBody>
                  <a:tcPr marL="45720" marR="45720"/>
                </a:tc>
                <a:tc>
                  <a:txBody>
                    <a:bodyPr/>
                    <a:lstStyle/>
                    <a:p>
                      <a:pPr algn="l" fontAlgn="t">
                        <a:spcAft>
                          <a:spcPts val="0"/>
                        </a:spcAft>
                      </a:pPr>
                      <a:r>
                        <a:rPr lang="en-US" sz="1000" b="0" i="0" u="none" strike="noStrike" dirty="0">
                          <a:solidFill>
                            <a:schemeClr val="tx1"/>
                          </a:solidFill>
                          <a:effectLst/>
                          <a:latin typeface="微软雅黑" panose="020B0503020204020204" pitchFamily="34" charset="-122"/>
                          <a:ea typeface="微软雅黑" panose="020B0503020204020204" pitchFamily="34" charset="-122"/>
                        </a:rPr>
                        <a:t>Sep. 2025</a:t>
                      </a:r>
                    </a:p>
                  </a:txBody>
                  <a:tcPr marL="45720" marR="45720"/>
                </a:tc>
                <a:tc>
                  <a:txBody>
                    <a:bodyPr/>
                    <a:lstStyle/>
                    <a:p>
                      <a:pPr algn="l" rtl="0" fontAlgn="t">
                        <a:spcAft>
                          <a:spcPts val="0"/>
                        </a:spcAft>
                      </a:pPr>
                      <a:r>
                        <a:rPr lang="en-US" altLang="zh-CN" sz="1000" b="0" i="0" u="none" strike="noStrike" dirty="0" smtClean="0">
                          <a:solidFill>
                            <a:schemeClr val="tx1"/>
                          </a:solidFill>
                          <a:effectLst/>
                          <a:latin typeface="微软雅黑" panose="020B0503020204020204" pitchFamily="34" charset="-122"/>
                          <a:ea typeface="微软雅黑" panose="020B0503020204020204" pitchFamily="34" charset="-122"/>
                        </a:rPr>
                        <a:t>15%</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45720" marR="45720"/>
                </a:tc>
                <a:tc>
                  <a:txBody>
                    <a:bodyPr/>
                    <a:lstStyle/>
                    <a:p>
                      <a:pPr marL="0" algn="l" defTabSz="914354" rtl="0" eaLnBrk="1" fontAlgn="t" latinLnBrk="0" hangingPunct="1">
                        <a:spcAft>
                          <a:spcPts val="600"/>
                        </a:spcAft>
                      </a:pPr>
                      <a:r>
                        <a:rPr lang="en-US" altLang="zh-CN" sz="1000" b="0" kern="1200" dirty="0" smtClean="0">
                          <a:solidFill>
                            <a:schemeClr val="bg1">
                              <a:lumMod val="65000"/>
                            </a:schemeClr>
                          </a:solidFill>
                          <a:latin typeface="微软雅黑" panose="020B0503020204020204" pitchFamily="34" charset="-122"/>
                          <a:ea typeface="微软雅黑" panose="020B0503020204020204" pitchFamily="34" charset="-122"/>
                          <a:cs typeface="+mn-cs"/>
                        </a:rPr>
                        <a:t>RP-241526, RP-241589 (</a:t>
                      </a:r>
                      <a:r>
                        <a:rPr lang="en-US" altLang="zh-CN" sz="1000" b="0" kern="1200" dirty="0" err="1" smtClean="0">
                          <a:solidFill>
                            <a:schemeClr val="bg1">
                              <a:lumMod val="65000"/>
                            </a:schemeClr>
                          </a:solidFill>
                          <a:latin typeface="微软雅黑" panose="020B0503020204020204" pitchFamily="34" charset="-122"/>
                          <a:ea typeface="微软雅黑" panose="020B0503020204020204" pitchFamily="34" charset="-122"/>
                          <a:cs typeface="+mn-cs"/>
                        </a:rPr>
                        <a:t>IoT</a:t>
                      </a:r>
                      <a:r>
                        <a:rPr lang="en-US" altLang="zh-CN" sz="1000" b="0" kern="1200" dirty="0" smtClean="0">
                          <a:solidFill>
                            <a:schemeClr val="bg1">
                              <a:lumMod val="65000"/>
                            </a:schemeClr>
                          </a:solidFill>
                          <a:latin typeface="微软雅黑" panose="020B0503020204020204" pitchFamily="34" charset="-122"/>
                          <a:ea typeface="微软雅黑" panose="020B0503020204020204" pitchFamily="34" charset="-122"/>
                          <a:cs typeface="+mn-cs"/>
                        </a:rPr>
                        <a:t>-NTN FDD,L TDD band, HD-FDD)</a:t>
                      </a:r>
                      <a:r>
                        <a:rPr lang="en-US" altLang="zh-CN" sz="1000" b="0" kern="1200" baseline="0" dirty="0" smtClean="0">
                          <a:solidFill>
                            <a:schemeClr val="bg1">
                              <a:lumMod val="65000"/>
                            </a:schemeClr>
                          </a:solidFill>
                          <a:latin typeface="微软雅黑" panose="020B0503020204020204" pitchFamily="34" charset="-122"/>
                          <a:ea typeface="微软雅黑" panose="020B0503020204020204" pitchFamily="34" charset="-122"/>
                          <a:cs typeface="+mn-cs"/>
                        </a:rPr>
                        <a:t> -&gt; not treated.</a:t>
                      </a:r>
                      <a:endParaRPr lang="en-US" altLang="zh-CN" sz="1000" b="0" kern="1200" dirty="0" smtClean="0">
                        <a:solidFill>
                          <a:schemeClr val="bg1">
                            <a:lumMod val="65000"/>
                          </a:schemeClr>
                        </a:solidFill>
                        <a:latin typeface="微软雅黑" panose="020B0503020204020204" pitchFamily="34" charset="-122"/>
                        <a:ea typeface="微软雅黑" panose="020B0503020204020204" pitchFamily="34" charset="-122"/>
                        <a:cs typeface="+mn-cs"/>
                      </a:endParaRPr>
                    </a:p>
                    <a:p>
                      <a:pPr marL="0" algn="l" defTabSz="914354" rtl="0" eaLnBrk="1" fontAlgn="t" latinLnBrk="0" hangingPunct="1">
                        <a:spcAft>
                          <a:spcPts val="600"/>
                        </a:spcAft>
                      </a:pPr>
                      <a:r>
                        <a:rPr lang="en-US" altLang="zh-CN" sz="1000" b="0" kern="1200" dirty="0" smtClean="0">
                          <a:solidFill>
                            <a:schemeClr val="tx1"/>
                          </a:solidFill>
                          <a:latin typeface="微软雅黑" panose="020B0503020204020204" pitchFamily="34" charset="-122"/>
                          <a:ea typeface="微软雅黑" panose="020B0503020204020204" pitchFamily="34" charset="-122"/>
                          <a:cs typeface="+mn-cs"/>
                        </a:rPr>
                        <a:t>Revised WID adding RRM core requirement. The RD core TU has been allocated. </a:t>
                      </a:r>
                    </a:p>
                  </a:txBody>
                  <a:tcPr marL="45720" marR="45720"/>
                </a:tc>
              </a:tr>
            </a:tbl>
          </a:graphicData>
        </a:graphic>
      </p:graphicFrame>
    </p:spTree>
    <p:extLst>
      <p:ext uri="{BB962C8B-B14F-4D97-AF65-F5344CB8AC3E}">
        <p14:creationId xmlns:p14="http://schemas.microsoft.com/office/powerpoint/2010/main" val="31273431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t>RAN tasks and other open issues</a:t>
            </a:r>
            <a:endParaRPr lang="ru-RU" dirty="0"/>
          </a:p>
        </p:txBody>
      </p:sp>
      <p:sp>
        <p:nvSpPr>
          <p:cNvPr id="10"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507319" cy="5095171"/>
          </a:xfrm>
        </p:spPr>
        <p:txBody>
          <a:bodyPr/>
          <a:lstStyle/>
          <a:p>
            <a:pPr>
              <a:lnSpc>
                <a:spcPct val="150000"/>
              </a:lnSpc>
              <a:spcBef>
                <a:spcPts val="0"/>
              </a:spcBef>
              <a:spcAft>
                <a:spcPts val="0"/>
              </a:spcAft>
            </a:pPr>
            <a:r>
              <a:rPr lang="en-GB" altLang="zh-CN" sz="1400" dirty="0"/>
              <a:t>Specification quality improvement (RP-240782)</a:t>
            </a:r>
            <a:endParaRPr lang="en-GB" altLang="zh-CN" sz="1400" dirty="0" smtClean="0"/>
          </a:p>
          <a:p>
            <a:pPr lvl="1">
              <a:lnSpc>
                <a:spcPct val="150000"/>
              </a:lnSpc>
              <a:spcBef>
                <a:spcPts val="0"/>
              </a:spcBef>
              <a:spcAft>
                <a:spcPts val="0"/>
              </a:spcAft>
            </a:pPr>
            <a:r>
              <a:rPr lang="en-GB" altLang="zh-CN" sz="1200" dirty="0" smtClean="0"/>
              <a:t>In RAN4#110bis meeting, the following WFs were agreed</a:t>
            </a:r>
          </a:p>
          <a:p>
            <a:pPr lvl="2">
              <a:lnSpc>
                <a:spcPct val="150000"/>
              </a:lnSpc>
              <a:spcBef>
                <a:spcPts val="0"/>
              </a:spcBef>
              <a:spcAft>
                <a:spcPts val="0"/>
              </a:spcAft>
            </a:pPr>
            <a:r>
              <a:rPr lang="en-GB" altLang="zh-CN" sz="1200" dirty="0">
                <a:hlinkClick r:id="rId3"/>
              </a:rPr>
              <a:t>R4-2406709</a:t>
            </a:r>
            <a:r>
              <a:rPr lang="en-US" altLang="zh-CN" sz="1200" dirty="0"/>
              <a:t> </a:t>
            </a:r>
            <a:r>
              <a:rPr lang="en-GB" altLang="zh-CN" sz="1200" dirty="0"/>
              <a:t>WF on </a:t>
            </a:r>
            <a:r>
              <a:rPr lang="en-GB" altLang="zh-CN" sz="1200" dirty="0" err="1"/>
              <a:t>UERF_Spec_Improvement</a:t>
            </a:r>
            <a:endParaRPr lang="zh-CN" altLang="zh-CN" sz="1200" dirty="0"/>
          </a:p>
          <a:p>
            <a:pPr lvl="2">
              <a:lnSpc>
                <a:spcPct val="150000"/>
              </a:lnSpc>
              <a:spcBef>
                <a:spcPts val="0"/>
              </a:spcBef>
              <a:spcAft>
                <a:spcPts val="0"/>
              </a:spcAft>
            </a:pPr>
            <a:r>
              <a:rPr lang="en-GB" altLang="zh-CN" sz="1200" dirty="0">
                <a:hlinkClick r:id="rId4"/>
              </a:rPr>
              <a:t>R4-2406710</a:t>
            </a:r>
            <a:r>
              <a:rPr lang="en-US" altLang="zh-CN" sz="1200" dirty="0"/>
              <a:t> </a:t>
            </a:r>
            <a:r>
              <a:rPr lang="en-GB" altLang="zh-CN" sz="1200" dirty="0"/>
              <a:t>WF on </a:t>
            </a:r>
            <a:r>
              <a:rPr lang="en-GB" altLang="zh-CN" sz="1200" dirty="0" err="1"/>
              <a:t>RRM_Spec_Improvement</a:t>
            </a:r>
            <a:endParaRPr lang="zh-CN" altLang="zh-CN" sz="1200" dirty="0"/>
          </a:p>
          <a:p>
            <a:pPr lvl="1">
              <a:lnSpc>
                <a:spcPct val="150000"/>
              </a:lnSpc>
              <a:spcBef>
                <a:spcPts val="0"/>
              </a:spcBef>
              <a:spcAft>
                <a:spcPts val="0"/>
              </a:spcAft>
            </a:pPr>
            <a:r>
              <a:rPr lang="en-GB" altLang="zh-CN" sz="1200" dirty="0" smtClean="0"/>
              <a:t>In RAN4 #111 meeting, the following WFs were agreed.</a:t>
            </a:r>
          </a:p>
          <a:p>
            <a:pPr lvl="2">
              <a:lnSpc>
                <a:spcPct val="150000"/>
              </a:lnSpc>
              <a:spcBef>
                <a:spcPts val="0"/>
              </a:spcBef>
              <a:spcAft>
                <a:spcPts val="0"/>
              </a:spcAft>
            </a:pPr>
            <a:r>
              <a:rPr lang="en-GB" altLang="zh-CN" sz="1200" dirty="0">
                <a:hlinkClick r:id="rId5"/>
              </a:rPr>
              <a:t>R4-2410714</a:t>
            </a:r>
            <a:r>
              <a:rPr lang="en-US" altLang="zh-CN" sz="1200" dirty="0"/>
              <a:t> </a:t>
            </a:r>
            <a:r>
              <a:rPr lang="en-GB" altLang="zh-CN" sz="1200" dirty="0"/>
              <a:t>WF on </a:t>
            </a:r>
            <a:r>
              <a:rPr lang="en-GB" altLang="zh-CN" sz="1200" dirty="0" err="1"/>
              <a:t>UERF_Spec_Improvement</a:t>
            </a:r>
            <a:endParaRPr lang="en-GB" altLang="zh-CN" sz="1200" dirty="0"/>
          </a:p>
          <a:p>
            <a:pPr lvl="2">
              <a:lnSpc>
                <a:spcPct val="150000"/>
              </a:lnSpc>
              <a:spcBef>
                <a:spcPts val="0"/>
              </a:spcBef>
              <a:spcAft>
                <a:spcPts val="0"/>
              </a:spcAft>
            </a:pPr>
            <a:r>
              <a:rPr lang="en-GB" altLang="zh-CN" sz="1200" dirty="0">
                <a:hlinkClick r:id="rId6"/>
              </a:rPr>
              <a:t>R4-2410715</a:t>
            </a:r>
            <a:r>
              <a:rPr lang="en-US" altLang="zh-CN" sz="1200" dirty="0"/>
              <a:t> </a:t>
            </a:r>
            <a:r>
              <a:rPr lang="en-GB" altLang="zh-CN" sz="1200" dirty="0"/>
              <a:t>WF on </a:t>
            </a:r>
            <a:r>
              <a:rPr lang="en-GB" altLang="zh-CN" sz="1200" dirty="0" err="1" smtClean="0"/>
              <a:t>RRM_Spec_Improvement</a:t>
            </a:r>
            <a:endParaRPr lang="en-GB" altLang="zh-CN" sz="800" dirty="0" smtClean="0"/>
          </a:p>
          <a:p>
            <a:pPr lvl="1">
              <a:lnSpc>
                <a:spcPct val="150000"/>
              </a:lnSpc>
              <a:spcBef>
                <a:spcPts val="0"/>
              </a:spcBef>
              <a:spcAft>
                <a:spcPts val="0"/>
              </a:spcAft>
            </a:pPr>
            <a:r>
              <a:rPr lang="en-GB" altLang="zh-CN" sz="1200" dirty="0"/>
              <a:t>K</a:t>
            </a:r>
            <a:r>
              <a:rPr lang="en-GB" altLang="zh-CN" sz="1200" dirty="0" smtClean="0"/>
              <a:t>ey conclusions are as follows, and in Q3 2024 the concrete solutions will be discussed (but no CR is expected before September)</a:t>
            </a:r>
          </a:p>
          <a:p>
            <a:pPr lvl="2">
              <a:lnSpc>
                <a:spcPct val="150000"/>
              </a:lnSpc>
              <a:spcBef>
                <a:spcPts val="0"/>
              </a:spcBef>
              <a:spcAft>
                <a:spcPts val="0"/>
              </a:spcAft>
            </a:pPr>
            <a:r>
              <a:rPr lang="en-GB" altLang="zh-CN" sz="1200" dirty="0"/>
              <a:t>The following aspects to improve </a:t>
            </a:r>
            <a:r>
              <a:rPr lang="en-GB" altLang="zh-CN" sz="1200" dirty="0" smtClean="0"/>
              <a:t>UE RF specifications 38.101-1/2/3 are identified and some agreements were reached</a:t>
            </a:r>
          </a:p>
          <a:p>
            <a:pPr lvl="3">
              <a:lnSpc>
                <a:spcPct val="150000"/>
              </a:lnSpc>
              <a:spcBef>
                <a:spcPts val="0"/>
              </a:spcBef>
              <a:spcAft>
                <a:spcPts val="0"/>
              </a:spcAft>
            </a:pPr>
            <a:r>
              <a:rPr lang="en-GB" altLang="zh-CN" sz="1200" dirty="0"/>
              <a:t>Technical wording ambiguities and Table modifications (Specification table simplification, MSD simplification, Wording </a:t>
            </a:r>
            <a:r>
              <a:rPr lang="en-GB" altLang="zh-CN" sz="1200" dirty="0" smtClean="0"/>
              <a:t>ambiguities)</a:t>
            </a:r>
          </a:p>
          <a:p>
            <a:pPr lvl="3">
              <a:lnSpc>
                <a:spcPct val="150000"/>
              </a:lnSpc>
              <a:spcBef>
                <a:spcPts val="0"/>
              </a:spcBef>
              <a:spcAft>
                <a:spcPts val="0"/>
              </a:spcAft>
            </a:pPr>
            <a:r>
              <a:rPr lang="en-GB" altLang="zh-CN" sz="1200" dirty="0"/>
              <a:t>Work practice </a:t>
            </a:r>
            <a:r>
              <a:rPr lang="en-GB" altLang="zh-CN" sz="1200" dirty="0" smtClean="0"/>
              <a:t>enhancements (PRDs)</a:t>
            </a:r>
          </a:p>
          <a:p>
            <a:pPr lvl="3">
              <a:lnSpc>
                <a:spcPct val="150000"/>
              </a:lnSpc>
              <a:spcBef>
                <a:spcPts val="0"/>
              </a:spcBef>
              <a:spcAft>
                <a:spcPts val="0"/>
              </a:spcAft>
            </a:pPr>
            <a:r>
              <a:rPr lang="en-GB" altLang="zh-CN" sz="1200" dirty="0"/>
              <a:t>Larger specification structure </a:t>
            </a:r>
            <a:r>
              <a:rPr lang="en-GB" altLang="zh-CN" sz="1200" dirty="0" smtClean="0"/>
              <a:t>enhancements (Larger structure changes, future looking specification structure proposals)</a:t>
            </a:r>
          </a:p>
          <a:p>
            <a:pPr lvl="2">
              <a:lnSpc>
                <a:spcPct val="150000"/>
              </a:lnSpc>
              <a:spcBef>
                <a:spcPts val="0"/>
              </a:spcBef>
              <a:spcAft>
                <a:spcPts val="0"/>
              </a:spcAft>
            </a:pPr>
            <a:r>
              <a:rPr lang="en-GB" altLang="zh-CN" sz="1200" dirty="0" smtClean="0"/>
              <a:t>The following aspects to improve RRM specification 38.133 are identified and some agreement were reached</a:t>
            </a:r>
          </a:p>
          <a:p>
            <a:pPr lvl="3">
              <a:lnSpc>
                <a:spcPct val="150000"/>
              </a:lnSpc>
              <a:spcBef>
                <a:spcPts val="0"/>
              </a:spcBef>
              <a:spcAft>
                <a:spcPts val="0"/>
              </a:spcAft>
            </a:pPr>
            <a:r>
              <a:rPr lang="en-US" altLang="zh-CN" sz="1200" dirty="0"/>
              <a:t>Use the dedicated TEI18 agenda for 5G RRM specification improvement from </a:t>
            </a:r>
            <a:r>
              <a:rPr lang="en-US" altLang="zh-CN" sz="1200" dirty="0" smtClean="0"/>
              <a:t>RAN4#112</a:t>
            </a:r>
          </a:p>
          <a:p>
            <a:pPr lvl="3">
              <a:lnSpc>
                <a:spcPct val="150000"/>
              </a:lnSpc>
              <a:spcBef>
                <a:spcPts val="0"/>
              </a:spcBef>
              <a:spcAft>
                <a:spcPts val="0"/>
              </a:spcAft>
            </a:pPr>
            <a:r>
              <a:rPr lang="en-US" altLang="zh-CN" sz="1200" dirty="0"/>
              <a:t>On identified issues to be addressed in </a:t>
            </a:r>
            <a:r>
              <a:rPr lang="en-US" altLang="zh-CN" sz="1200" dirty="0" smtClean="0"/>
              <a:t>RAN4#112</a:t>
            </a:r>
            <a:endParaRPr lang="en-GB" altLang="zh-CN" sz="1200" dirty="0" smtClean="0"/>
          </a:p>
          <a:p>
            <a:pPr lvl="3">
              <a:lnSpc>
                <a:spcPct val="150000"/>
              </a:lnSpc>
              <a:spcBef>
                <a:spcPts val="0"/>
              </a:spcBef>
              <a:spcAft>
                <a:spcPts val="0"/>
              </a:spcAft>
            </a:pPr>
            <a:r>
              <a:rPr lang="en-US" altLang="zh-CN" sz="1200" dirty="0"/>
              <a:t>On </a:t>
            </a:r>
            <a:r>
              <a:rPr lang="en-US" altLang="zh-CN" sz="1200" dirty="0" smtClean="0"/>
              <a:t>identified </a:t>
            </a:r>
            <a:r>
              <a:rPr lang="en-US" altLang="zh-CN" sz="1200" dirty="0"/>
              <a:t>issues to be addressed for R19 newly introduced </a:t>
            </a:r>
            <a:r>
              <a:rPr lang="en-US" altLang="zh-CN" sz="1200" dirty="0" smtClean="0"/>
              <a:t>features</a:t>
            </a:r>
          </a:p>
          <a:p>
            <a:pPr lvl="3">
              <a:lnSpc>
                <a:spcPct val="150000"/>
              </a:lnSpc>
              <a:spcBef>
                <a:spcPts val="0"/>
              </a:spcBef>
              <a:spcAft>
                <a:spcPts val="0"/>
              </a:spcAft>
            </a:pPr>
            <a:r>
              <a:rPr lang="en-US" altLang="zh-CN" sz="1200" dirty="0"/>
              <a:t>On other issues </a:t>
            </a:r>
            <a:endParaRPr lang="en-US" altLang="zh-CN" sz="1200" dirty="0" smtClean="0"/>
          </a:p>
          <a:p>
            <a:pPr lvl="3">
              <a:lnSpc>
                <a:spcPct val="150000"/>
              </a:lnSpc>
              <a:spcBef>
                <a:spcPts val="0"/>
              </a:spcBef>
              <a:spcAft>
                <a:spcPts val="0"/>
              </a:spcAft>
            </a:pPr>
            <a:r>
              <a:rPr lang="en-US" altLang="zh-CN" sz="1200" dirty="0" smtClean="0"/>
              <a:t>On CR handling</a:t>
            </a:r>
            <a:endParaRPr lang="en-GB" altLang="zh-CN" sz="1200" dirty="0"/>
          </a:p>
        </p:txBody>
      </p:sp>
    </p:spTree>
    <p:extLst>
      <p:ext uri="{BB962C8B-B14F-4D97-AF65-F5344CB8AC3E}">
        <p14:creationId xmlns:p14="http://schemas.microsoft.com/office/powerpoint/2010/main" val="410517828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3.xml><?xml version="1.0" encoding="utf-8"?>
<ds:datastoreItem xmlns:ds="http://schemas.openxmlformats.org/officeDocument/2006/customXml" ds:itemID="{75C68143-B530-4487-9EA7-5BCC5970B48F}">
  <ds:schemaRefs>
    <ds:schemaRef ds:uri="http://schemas.microsoft.com/office/infopath/2007/PartnerControls"/>
    <ds:schemaRef ds:uri="http://purl.org/dc/elements/1.1/"/>
    <ds:schemaRef ds:uri="http://schemas.microsoft.com/office/2006/documentManagement/types"/>
    <ds:schemaRef ds:uri="http://schemas.openxmlformats.org/package/2006/metadata/core-properties"/>
    <ds:schemaRef ds:uri="http://purl.org/dc/dcmitype/"/>
    <ds:schemaRef ds:uri="http://purl.org/dc/terms/"/>
    <ds:schemaRef ds:uri="23d77754-4ccc-4c57-9291-cab09e81894a"/>
    <ds:schemaRef ds:uri="a915fe38-2618-47b6-8303-829fb71466d5"/>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350219</TotalTime>
  <Words>4194</Words>
  <Application>Microsoft Office PowerPoint</Application>
  <PresentationFormat>宽屏</PresentationFormat>
  <Paragraphs>776</Paragraphs>
  <Slides>19</Slides>
  <Notes>18</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黑体</vt:lpstr>
      <vt:lpstr>宋体</vt:lpstr>
      <vt:lpstr>微软雅黑</vt:lpstr>
      <vt:lpstr>Arial</vt:lpstr>
      <vt:lpstr>Arial Black</vt:lpstr>
      <vt:lpstr>Calibri</vt:lpstr>
      <vt:lpstr>Times New Roman</vt:lpstr>
      <vt:lpstr>Wingdings</vt:lpstr>
      <vt:lpstr>3gpp</vt:lpstr>
      <vt:lpstr>Status Report RAN WG4 </vt:lpstr>
      <vt:lpstr>Summary: General (1/4)</vt:lpstr>
      <vt:lpstr>Summary: Rel-18 Core part (2/4)</vt:lpstr>
      <vt:lpstr>Summary: Rel-18 Perf. part (3/4)</vt:lpstr>
      <vt:lpstr>Summary: Rel-19 Core part (4/4)</vt:lpstr>
      <vt:lpstr>Statistics</vt:lpstr>
      <vt:lpstr>Rel-18 status and RAN4 related issues</vt:lpstr>
      <vt:lpstr>Rel-19 status and RAN4 related issues</vt:lpstr>
      <vt:lpstr>RAN tasks and other open issues</vt:lpstr>
      <vt:lpstr>RAN tasks and other open issues</vt:lpstr>
      <vt:lpstr>RAN4 new WI/SI proposals (Rel-19)</vt:lpstr>
      <vt:lpstr>RAN4 new WI/SI proposals (Rel-19)</vt:lpstr>
      <vt:lpstr>RAN4 new WI/SI proposals (Rel-19)</vt:lpstr>
      <vt:lpstr>RAN4 new WI/SI proposals (Rel-19)</vt:lpstr>
      <vt:lpstr>RAN4 TU Planning</vt:lpstr>
      <vt:lpstr>TEI CR</vt:lpstr>
      <vt:lpstr>Thank You All!</vt:lpstr>
      <vt:lpstr>Candy/Snack break in Fukuoka!</vt:lpstr>
      <vt:lpstr>Three experts left RAN4 Many thanks to their great contributions!!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3499</cp:revision>
  <cp:lastPrinted>2016-09-15T08:31:35Z</cp:lastPrinted>
  <dcterms:created xsi:type="dcterms:W3CDTF">2009-11-27T05:15:11Z</dcterms:created>
  <dcterms:modified xsi:type="dcterms:W3CDTF">2024-06-18T08:19:16Z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(3)t07cRKJxrSbRmgUhBKWx8JlxE+lKIy5V095+KQ1ViimYhjG5oxeW6saowvXh1Ey8sOkIQOWd
ZxEKdQoxGJF2r9hYeNeZPe163yprudg/DyFKEOGXLV5rK1tfJ11VRikEazMKeyVm3jkr4i3I
DkX7axCat894n8oN6q9SXYq2FB1tXZwKWCoQtRxTdrROFZIqK3i3wTBxGX6UN25jk3dIAht2
OhT3kSdVTPuB6j5QQp</vt:lpwstr>
  </property>
  <property fmtid="{D5CDD505-2E9C-101B-9397-08002B2CF9AE}" pid="11" name="_2015_ms_pID_7253431">
    <vt:lpwstr>swnkuS2oMYCHfEIGUpu//JOFUtMk+gYaVCPH5HB01ztQ13PYin11uL
8kKs3AlmfrVkAnd7Sqjly4ZsOiY9/yE+N+vImr8dNDJ/nsfinu1hShvEvRq9fuFTsXRHj6dj
37u4Vgnkjtpzo2r2yqr1PhMnZT9DOk9SaRzrGvFHgHzSVhbYFtYe1NI97fhihNw8FRHmtE22
L/5ztlbcR3gz2RWrrBWDJKaAJQkTyfCr4/VM</vt:lpwstr>
  </property>
  <property fmtid="{D5CDD505-2E9C-101B-9397-08002B2CF9AE}" pid="12" name="_2015_ms_pID_7253432">
    <vt:lpwstr>7A==</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1718698703</vt:lpwstr>
  </property>
</Properties>
</file>