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1175" r:id="rId7"/>
    <p:sldId id="1200" r:id="rId8"/>
    <p:sldId id="1202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F7D818-FDEB-493B-8BE4-C1C8D4E4C1BF}" v="1" dt="2024-06-17T02:54:14.8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65E0B142-579B-454A-8EFC-ADE16E952C35}"/>
    <pc:docChg chg="modSld">
      <pc:chgData name="Wanshi Chen" userId="3a7dbef4-3474-47c6-9897-007f5734efb0" providerId="ADAL" clId="{65E0B142-579B-454A-8EFC-ADE16E952C35}" dt="2024-06-17T09:27:35.906" v="10" actId="20577"/>
      <pc:docMkLst>
        <pc:docMk/>
      </pc:docMkLst>
      <pc:sldChg chg="modSp mod">
        <pc:chgData name="Wanshi Chen" userId="3a7dbef4-3474-47c6-9897-007f5734efb0" providerId="ADAL" clId="{65E0B142-579B-454A-8EFC-ADE16E952C35}" dt="2024-06-17T09:26:38.926" v="8" actId="13926"/>
        <pc:sldMkLst>
          <pc:docMk/>
          <pc:sldMk cId="399343419" sldId="434"/>
        </pc:sldMkLst>
        <pc:spChg chg="mod">
          <ac:chgData name="Wanshi Chen" userId="3a7dbef4-3474-47c6-9897-007f5734efb0" providerId="ADAL" clId="{65E0B142-579B-454A-8EFC-ADE16E952C35}" dt="2024-06-17T09:26:38.926" v="8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65E0B142-579B-454A-8EFC-ADE16E952C35}" dt="2024-06-17T09:27:35.906" v="10" actId="20577"/>
        <pc:sldMkLst>
          <pc:docMk/>
          <pc:sldMk cId="838190624" sldId="1202"/>
        </pc:sldMkLst>
        <pc:spChg chg="mod">
          <ac:chgData name="Wanshi Chen" userId="3a7dbef4-3474-47c6-9897-007f5734efb0" providerId="ADAL" clId="{65E0B142-579B-454A-8EFC-ADE16E952C35}" dt="2024-06-17T09:27:35.906" v="10" actId="20577"/>
          <ac:spMkLst>
            <pc:docMk/>
            <pc:sldMk cId="838190624" sldId="1202"/>
            <ac:spMk id="3" creationId="{40D27550-D6C6-563A-983B-A3A2AA79B4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orkshop/2015-09-17_18_RAN_5G/Docs/RWS-150001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Additional Planning Details for 6G Workshop </a:t>
            </a:r>
            <a:br>
              <a:rPr lang="en-US" sz="4800" dirty="0"/>
            </a:br>
            <a:r>
              <a:rPr lang="en-US" sz="4800" dirty="0"/>
              <a:t>and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6.1</a:t>
            </a:r>
          </a:p>
          <a:p>
            <a:r>
              <a:rPr lang="en-US" b="1" dirty="0"/>
              <a:t>RP-241604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400" dirty="0"/>
              <a:t>Dates: March 10</a:t>
            </a:r>
            <a:r>
              <a:rPr lang="en-US" sz="2400" baseline="30000" dirty="0"/>
              <a:t>th</a:t>
            </a:r>
            <a:r>
              <a:rPr lang="en-US" sz="2400" dirty="0"/>
              <a:t> – 11</a:t>
            </a:r>
            <a:r>
              <a:rPr lang="en-US" sz="2400" baseline="30000" dirty="0"/>
              <a:t>th</a:t>
            </a:r>
            <a:r>
              <a:rPr lang="en-US" sz="2400" dirty="0"/>
              <a:t> (Monday – Tuesday)</a:t>
            </a:r>
          </a:p>
          <a:p>
            <a:r>
              <a:rPr lang="en-US" sz="2400" b="1" dirty="0"/>
              <a:t>Session Management</a:t>
            </a:r>
          </a:p>
          <a:p>
            <a:pPr lvl="1"/>
            <a:r>
              <a:rPr lang="en-US" sz="2000" b="1" dirty="0"/>
              <a:t>Joint RAN/SA/CT session </a:t>
            </a:r>
            <a:r>
              <a:rPr lang="en-US" sz="2000" dirty="0"/>
              <a:t>on Monday morning</a:t>
            </a:r>
          </a:p>
          <a:p>
            <a:pPr lvl="2"/>
            <a:r>
              <a:rPr lang="en-US" sz="1600" i="1" dirty="0">
                <a:solidFill>
                  <a:srgbClr val="FF0000"/>
                </a:solidFill>
              </a:rPr>
              <a:t>Details for inviting contributions are TBD</a:t>
            </a:r>
            <a:endParaRPr lang="en-US" sz="1465" dirty="0"/>
          </a:p>
          <a:p>
            <a:pPr lvl="1"/>
            <a:r>
              <a:rPr lang="en-US" sz="2000" b="1" dirty="0"/>
              <a:t>Parallel RAN/SA&amp;CT sessions </a:t>
            </a:r>
            <a:r>
              <a:rPr lang="en-US" sz="2000" dirty="0"/>
              <a:t>starting from Monday afternoon</a:t>
            </a:r>
          </a:p>
          <a:p>
            <a:pPr lvl="2"/>
            <a:r>
              <a:rPr lang="en-US" sz="1600" i="1" dirty="0">
                <a:solidFill>
                  <a:srgbClr val="FF0000"/>
                </a:solidFill>
              </a:rPr>
              <a:t>Up to one contribution led by each company for each session</a:t>
            </a:r>
            <a:endParaRPr lang="en-US" sz="1465" dirty="0"/>
          </a:p>
          <a:p>
            <a:r>
              <a:rPr lang="en-US" sz="2400" b="1" dirty="0"/>
              <a:t>Contributions</a:t>
            </a:r>
          </a:p>
          <a:p>
            <a:pPr lvl="1"/>
            <a:r>
              <a:rPr lang="en-US" sz="2000" b="1" dirty="0"/>
              <a:t>Individual contributions </a:t>
            </a:r>
            <a:r>
              <a:rPr lang="en-US" sz="2000" dirty="0"/>
              <a:t>are invited for both the joint sessions and the </a:t>
            </a:r>
            <a:r>
              <a:rPr lang="en-US" sz="2000" b="1" dirty="0"/>
              <a:t>parallel sessions</a:t>
            </a:r>
          </a:p>
          <a:p>
            <a:pPr lvl="2"/>
            <a:r>
              <a:rPr lang="en-US" sz="1600" dirty="0"/>
              <a:t>For the joint sessions, companies are encouraged to organize the contributions by identifying aspects common to all TSGS</a:t>
            </a:r>
          </a:p>
          <a:p>
            <a:pPr lvl="2"/>
            <a:r>
              <a:rPr lang="en-US" sz="1800" dirty="0"/>
              <a:t>The contributions are welcome from </a:t>
            </a:r>
            <a:r>
              <a:rPr lang="en-US" sz="1800" b="1" dirty="0"/>
              <a:t>3GPP members and 3GPP partners</a:t>
            </a:r>
          </a:p>
          <a:p>
            <a:pPr lvl="3"/>
            <a:r>
              <a:rPr lang="en-US" sz="1800" b="1" dirty="0">
                <a:solidFill>
                  <a:srgbClr val="FF0000"/>
                </a:solidFill>
              </a:rPr>
              <a:t>Details in selecting contributions for presentation is TBD</a:t>
            </a: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2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5G-Advanced in Rel-20 for TSG-RAN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26" y="1114782"/>
            <a:ext cx="13954955" cy="4830233"/>
          </a:xfrm>
        </p:spPr>
        <p:txBody>
          <a:bodyPr/>
          <a:lstStyle/>
          <a:p>
            <a:r>
              <a:rPr lang="en-US" sz="2400" b="1" dirty="0"/>
              <a:t>Dedicated agenda and discussion </a:t>
            </a:r>
            <a:r>
              <a:rPr lang="en-US" sz="2400" dirty="0"/>
              <a:t>for </a:t>
            </a:r>
            <a:r>
              <a:rPr lang="en-US" sz="2400" b="1" dirty="0"/>
              <a:t>5G-Advanced in Rel-20 </a:t>
            </a:r>
            <a:r>
              <a:rPr lang="en-US" sz="2400" dirty="0"/>
              <a:t>will be arranged </a:t>
            </a:r>
            <a:r>
              <a:rPr lang="en-US" sz="2400" b="1" dirty="0"/>
              <a:t>in December 2024 as part of RAN#106 (</a:t>
            </a:r>
            <a:r>
              <a:rPr lang="en-US" sz="2400" dirty="0"/>
              <a:t>still a</a:t>
            </a:r>
            <a:r>
              <a:rPr lang="en-US" sz="2400" b="1" dirty="0"/>
              <a:t> 4-day RAN plenary </a:t>
            </a:r>
            <a:r>
              <a:rPr lang="en-US" sz="2400" dirty="0"/>
              <a:t>meeting</a:t>
            </a:r>
            <a:r>
              <a:rPr lang="en-US" sz="2400" b="1" dirty="0"/>
              <a:t>)</a:t>
            </a:r>
          </a:p>
          <a:p>
            <a:pPr lvl="1"/>
            <a:r>
              <a:rPr lang="en-US" sz="2000" dirty="0"/>
              <a:t>Targeting a 1-day “workshop” for 5G-Advanced within RAN#106. Details TBD.</a:t>
            </a:r>
          </a:p>
          <a:p>
            <a:pPr lvl="1"/>
            <a:r>
              <a:rPr lang="en-US" sz="2000" dirty="0"/>
              <a:t>Presentations will be arranged, along with a possible high-level summary</a:t>
            </a:r>
          </a:p>
          <a:p>
            <a:r>
              <a:rPr lang="en-US" sz="2400" b="1" dirty="0"/>
              <a:t>Detailed time split </a:t>
            </a:r>
            <a:r>
              <a:rPr lang="en-US" sz="2400" dirty="0"/>
              <a:t>between </a:t>
            </a:r>
            <a:r>
              <a:rPr lang="en-US" sz="2400" b="1" dirty="0"/>
              <a:t>5G-Advanced and 6G study </a:t>
            </a:r>
            <a:r>
              <a:rPr lang="en-US" sz="2400" dirty="0"/>
              <a:t>within each WG in </a:t>
            </a:r>
            <a:r>
              <a:rPr lang="en-US" sz="2400" b="1" dirty="0"/>
              <a:t>Rel-20</a:t>
            </a:r>
            <a:r>
              <a:rPr lang="en-US" sz="2400" dirty="0"/>
              <a:t> </a:t>
            </a:r>
            <a:r>
              <a:rPr lang="en-US" sz="2400" b="1" dirty="0"/>
              <a:t>will be discussed after December 2024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81217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533" y="1114782"/>
            <a:ext cx="13394268" cy="4830233"/>
          </a:xfrm>
        </p:spPr>
        <p:txBody>
          <a:bodyPr/>
          <a:lstStyle/>
          <a:p>
            <a:r>
              <a:rPr lang="en-US" sz="2800" dirty="0"/>
              <a:t>It is proposed to endorse the additional planning details for the 6G workshop and 5G-Advanced in Rel-20 as in </a:t>
            </a:r>
            <a:r>
              <a:rPr lang="en-US" sz="2800"/>
              <a:t>slides 2-3</a:t>
            </a:r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381906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74490</TotalTime>
  <Words>240</Words>
  <Application>Microsoft Office PowerPoint</Application>
  <PresentationFormat>Custom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Planning Details for 6G Workshop  and 5G-Advanced in Rel-20</vt:lpstr>
      <vt:lpstr>6G Workshop Management</vt:lpstr>
      <vt:lpstr>5G-Advanced in Rel-20 for TSG-RAN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740</cp:revision>
  <dcterms:created xsi:type="dcterms:W3CDTF">2018-05-24T11:49:12Z</dcterms:created>
  <dcterms:modified xsi:type="dcterms:W3CDTF">2024-06-17T09:27:37Z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