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4"/>
    <p:sldMasterId id="2147483683" r:id="rId5"/>
    <p:sldMasterId id="2147483669" r:id="rId6"/>
  </p:sldMasterIdLst>
  <p:notesMasterIdLst>
    <p:notesMasterId r:id="rId16"/>
  </p:notesMasterIdLst>
  <p:handoutMasterIdLst>
    <p:handoutMasterId r:id="rId17"/>
  </p:handoutMasterIdLst>
  <p:sldIdLst>
    <p:sldId id="256" r:id="rId7"/>
    <p:sldId id="1310" r:id="rId8"/>
    <p:sldId id="1313" r:id="rId9"/>
    <p:sldId id="1305" r:id="rId10"/>
    <p:sldId id="1308" r:id="rId11"/>
    <p:sldId id="1314" r:id="rId12"/>
    <p:sldId id="1311" r:id="rId13"/>
    <p:sldId id="1312" r:id="rId14"/>
    <p:sldId id="290"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A6A6A6"/>
    <a:srgbClr val="BFBFBF"/>
    <a:srgbClr val="66FF66"/>
    <a:srgbClr val="FFFA00"/>
    <a:srgbClr val="CCFFFF"/>
    <a:srgbClr val="EE906E"/>
    <a:srgbClr val="BDD6EE"/>
    <a:srgbClr val="FF00FF"/>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A36516-15A6-49B6-9886-6252B5D080DE}" v="4" dt="2024-06-13T12:49:40.03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54" autoAdjust="0"/>
  </p:normalViewPr>
  <p:slideViewPr>
    <p:cSldViewPr snapToGrid="0">
      <p:cViewPr varScale="1">
        <p:scale>
          <a:sx n="72" d="100"/>
          <a:sy n="72" d="100"/>
        </p:scale>
        <p:origin x="636" y="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2024/6/16</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2024/6/16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750372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2035108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2378903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4</a:t>
            </a:fld>
            <a:endParaRPr kumimoji="1" lang="ja-JP" altLang="en-US"/>
          </a:p>
        </p:txBody>
      </p:sp>
    </p:spTree>
    <p:extLst>
      <p:ext uri="{BB962C8B-B14F-4D97-AF65-F5344CB8AC3E}">
        <p14:creationId xmlns:p14="http://schemas.microsoft.com/office/powerpoint/2010/main" val="884396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7</a:t>
            </a:fld>
            <a:endParaRPr kumimoji="1" lang="ja-JP" altLang="en-US"/>
          </a:p>
        </p:txBody>
      </p:sp>
    </p:spTree>
    <p:extLst>
      <p:ext uri="{BB962C8B-B14F-4D97-AF65-F5344CB8AC3E}">
        <p14:creationId xmlns:p14="http://schemas.microsoft.com/office/powerpoint/2010/main" val="37853613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a:t>KDDI corporation</a:t>
            </a:r>
            <a:endParaRPr lang="ja-JP" altLang="en-US" sz="100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a:solidFill>
                  <a:schemeClr val="accent4"/>
                </a:solidFill>
              </a:rPr>
              <a:t>© 2022 KDDI</a:t>
            </a:r>
            <a:endParaRPr kumimoji="1" lang="ja-JP" altLang="en-US" sz="100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WG4_Radio/TSGR4_111/Docs/R4-2410558.zip"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4.png"/><Relationship Id="rId4" Type="http://schemas.openxmlformats.org/officeDocument/2006/relationships/hyperlink" Target="https://www.3gpp.org/ftp/tsg_ran/WG4_Radio/TSGR4_111/Docs/R4-2407945.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Discussion on introduction of PC2</a:t>
            </a:r>
            <a:r>
              <a:rPr lang="ja-JP" altLang="en-US" dirty="0"/>
              <a:t> </a:t>
            </a:r>
            <a:r>
              <a:rPr lang="en-US" altLang="ja-JP" dirty="0"/>
              <a:t>and new Channel Bandwidth for n28</a:t>
            </a:r>
            <a:endParaRPr kumimoji="1" lang="ja-JP" altLang="en-US" dirty="0"/>
          </a:p>
        </p:txBody>
      </p:sp>
      <p:sp>
        <p:nvSpPr>
          <p:cNvPr id="8" name="正方形/長方形 7"/>
          <p:cNvSpPr/>
          <p:nvPr/>
        </p:nvSpPr>
        <p:spPr>
          <a:xfrm>
            <a:off x="98517" y="4064"/>
            <a:ext cx="4572000" cy="586443"/>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a:latin typeface="Calibri" panose="020F0502020204030204" pitchFamily="34" charset="0"/>
                <a:cs typeface="Calibri" panose="020F0502020204030204" pitchFamily="34" charset="0"/>
              </a:rPr>
              <a:t>3GPP TSG RAN Meeting #104</a:t>
            </a:r>
          </a:p>
          <a:p>
            <a:pPr>
              <a:lnSpc>
                <a:spcPts val="1900"/>
              </a:lnSpc>
            </a:pPr>
            <a:r>
              <a:rPr lang="fr-FR" altLang="ja-JP" sz="2000">
                <a:latin typeface="Calibri" panose="020F0502020204030204" pitchFamily="34" charset="0"/>
                <a:cs typeface="Calibri" panose="020F0502020204030204" pitchFamily="34" charset="0"/>
              </a:rPr>
              <a:t>Shanghai, China, Jun. 17-21, 2024</a:t>
            </a:r>
            <a:endParaRPr lang="en-US" altLang="ja-JP" sz="2000">
              <a:latin typeface="Calibri" panose="020F0502020204030204" pitchFamily="34" charset="0"/>
              <a:cs typeface="Calibri" panose="020F0502020204030204" pitchFamily="34" charset="0"/>
            </a:endParaRPr>
          </a:p>
        </p:txBody>
      </p:sp>
      <p:sp>
        <p:nvSpPr>
          <p:cNvPr id="9" name="テキスト ボックス 5"/>
          <p:cNvSpPr txBox="1"/>
          <p:nvPr/>
        </p:nvSpPr>
        <p:spPr>
          <a:xfrm>
            <a:off x="8557509" y="-3505"/>
            <a:ext cx="3488071"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RP-241599 (Revision of RP-240931)</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000" dirty="0"/>
              <a:t>KDDI, Rakuten, NTT DOCOMO, Samsung, Nokia, Ericsson, Murata Manufacturing Co Ltd.,</a:t>
            </a:r>
            <a:r>
              <a:rPr lang="ja-JP" altLang="en-US" sz="2000" dirty="0"/>
              <a:t> </a:t>
            </a:r>
            <a:r>
              <a:rPr lang="en-US" altLang="ja-JP" sz="2000" dirty="0"/>
              <a:t>Qualcomm, </a:t>
            </a:r>
            <a:endParaRPr lang="ja-JP" altLang="en-US" sz="2000" dirty="0"/>
          </a:p>
        </p:txBody>
      </p:sp>
    </p:spTree>
    <p:extLst>
      <p:ext uri="{BB962C8B-B14F-4D97-AF65-F5344CB8AC3E}">
        <p14:creationId xmlns:p14="http://schemas.microsoft.com/office/powerpoint/2010/main" val="1568244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600" b="1" dirty="0">
                <a:latin typeface="Calibri" panose="020F0502020204030204" pitchFamily="34" charset="0"/>
                <a:cs typeface="Calibri" panose="020F0502020204030204" pitchFamily="34" charset="0"/>
              </a:rPr>
              <a:t>Background</a:t>
            </a:r>
            <a:endParaRPr kumimoji="1" lang="ja-JP" altLang="en-US" sz="3600" b="1" dirty="0">
              <a:cs typeface="Calibri" panose="020F0502020204030204" pitchFamily="34" charset="0"/>
            </a:endParaRPr>
          </a:p>
        </p:txBody>
      </p:sp>
      <p:sp>
        <p:nvSpPr>
          <p:cNvPr id="3" name="テキスト ボックス 2">
            <a:extLst>
              <a:ext uri="{FF2B5EF4-FFF2-40B4-BE49-F238E27FC236}">
                <a16:creationId xmlns:a16="http://schemas.microsoft.com/office/drawing/2014/main" id="{43845830-8295-6E32-D9F8-FEC3EB0083FE}"/>
              </a:ext>
            </a:extLst>
          </p:cNvPr>
          <p:cNvSpPr txBox="1"/>
          <p:nvPr/>
        </p:nvSpPr>
        <p:spPr>
          <a:xfrm>
            <a:off x="408213" y="899251"/>
            <a:ext cx="11625943" cy="3077766"/>
          </a:xfrm>
          <a:prstGeom prst="rect">
            <a:avLst/>
          </a:prstGeom>
          <a:noFill/>
        </p:spPr>
        <p:txBody>
          <a:bodyPr wrap="square" rtlCol="0">
            <a:spAutoFit/>
          </a:bodyPr>
          <a:lstStyle/>
          <a:p>
            <a:pPr marL="342900" indent="-342900">
              <a:buFont typeface="Arial" panose="020B0604020202020204" pitchFamily="34" charset="0"/>
              <a:buChar char="•"/>
            </a:pPr>
            <a:r>
              <a:rPr lang="en-US" altLang="ja-JP" sz="2100" b="1" kern="100" dirty="0">
                <a:latin typeface="Calibri" panose="020F0502020204030204" pitchFamily="34" charset="0"/>
                <a:ea typeface="游ゴシック" panose="020B0400000000000000" pitchFamily="50" charset="-128"/>
                <a:cs typeface="Calibri" panose="020F0502020204030204" pitchFamily="34" charset="0"/>
              </a:rPr>
              <a:t>PC2 n28 )</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 </a:t>
            </a:r>
            <a:r>
              <a:rPr lang="ja-JP" altLang="en-US" sz="2100" kern="100" dirty="0">
                <a:latin typeface="Calibri" panose="020F0502020204030204" pitchFamily="34" charset="0"/>
                <a:ea typeface="游ゴシック" panose="020B0400000000000000" pitchFamily="50" charset="-128"/>
                <a:cs typeface="Calibri" panose="020F0502020204030204" pitchFamily="34" charset="0"/>
              </a:rPr>
              <a:t>　</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hlinkClick r:id="rId3"/>
              </a:rPr>
              <a:t> R4-2410558</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 , Apple</a:t>
            </a:r>
            <a:endParaRPr lang="en-US" altLang="ja-JP" sz="2100" b="1" kern="100" dirty="0">
              <a:latin typeface="Calibri" panose="020F0502020204030204" pitchFamily="34" charset="0"/>
              <a:ea typeface="游ゴシック" panose="020B0400000000000000" pitchFamily="50" charset="-128"/>
              <a:cs typeface="Calibri" panose="020F0502020204030204" pitchFamily="34" charset="0"/>
            </a:endParaRPr>
          </a:p>
          <a:p>
            <a:pPr lvl="1">
              <a:spcAft>
                <a:spcPts val="600"/>
              </a:spcAft>
            </a:pP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For PC2 n28 discussion in RAN4, some companies assume only a full-band (single) duplexer, while the others assume dual duplexer. Proponents of dual duplexer insist that if single duplexer is assumed for PC2 requirements, then the current PC3 requirements should be relaxed, e.g. adding A-MPR&gt;0, since the current PC3 n28 requirements are based on the dual duplexer assumption.</a:t>
            </a:r>
          </a:p>
          <a:p>
            <a:pPr marL="342900" indent="-342900">
              <a:buFont typeface="Arial" panose="020B0604020202020204" pitchFamily="34" charset="0"/>
              <a:buChar char="•"/>
            </a:pPr>
            <a:r>
              <a:rPr lang="en-US" altLang="ja-JP" sz="2100" b="1" kern="100" dirty="0">
                <a:latin typeface="Calibri" panose="020F0502020204030204" pitchFamily="34" charset="0"/>
                <a:ea typeface="游ゴシック" panose="020B0400000000000000" pitchFamily="50" charset="-128"/>
                <a:cs typeface="Calibri" panose="020F0502020204030204" pitchFamily="34" charset="0"/>
              </a:rPr>
              <a:t>New NR CBWs )</a:t>
            </a:r>
            <a:r>
              <a:rPr lang="ja-JP" altLang="en-US" sz="2100" b="1" kern="100" dirty="0">
                <a:latin typeface="Calibri" panose="020F0502020204030204" pitchFamily="34" charset="0"/>
                <a:ea typeface="游ゴシック" panose="020B0400000000000000" pitchFamily="50" charset="-128"/>
                <a:cs typeface="Calibri" panose="020F0502020204030204" pitchFamily="34" charset="0"/>
              </a:rPr>
              <a:t>　</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hlinkClick r:id="rId4"/>
              </a:rPr>
              <a:t>R4-2407945</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 , CMCC/CBN</a:t>
            </a:r>
            <a:endParaRPr lang="en-US" altLang="ja-JP" sz="2100" b="1" kern="100" dirty="0">
              <a:effectLst/>
              <a:latin typeface="Calibri" panose="020F0502020204030204" pitchFamily="34" charset="0"/>
              <a:ea typeface="游ゴシック" panose="020B0400000000000000" pitchFamily="50" charset="-128"/>
              <a:cs typeface="Calibri" panose="020F0502020204030204" pitchFamily="34" charset="0"/>
            </a:endParaRPr>
          </a:p>
          <a:p>
            <a:pPr lvl="1">
              <a:spcAft>
                <a:spcPts val="600"/>
              </a:spcAft>
            </a:pPr>
            <a:r>
              <a:rPr lang="en-US" altLang="ja-JP" sz="2100" kern="100" dirty="0">
                <a:effectLst/>
                <a:latin typeface="Calibri" panose="020F0502020204030204" pitchFamily="34" charset="0"/>
                <a:ea typeface="游ゴシック" panose="020B0400000000000000" pitchFamily="50" charset="-128"/>
                <a:cs typeface="Calibri" panose="020F0502020204030204" pitchFamily="34" charset="0"/>
              </a:rPr>
              <a:t>Full-band single duplexer also brings another benefit, </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introducing</a:t>
            </a:r>
            <a:r>
              <a:rPr lang="en-US" altLang="ja-JP" sz="2100" kern="100" dirty="0">
                <a:effectLst/>
                <a:latin typeface="Calibri" panose="020F0502020204030204" pitchFamily="34" charset="0"/>
                <a:ea typeface="游ゴシック" panose="020B0400000000000000" pitchFamily="50" charset="-128"/>
                <a:cs typeface="Calibri" panose="020F0502020204030204" pitchFamily="34" charset="0"/>
              </a:rPr>
              <a:t> new wider NR CBWs for n28, e.g. 40MHz for UE, 35MHz and 45MHz for both UE and </a:t>
            </a:r>
            <a:r>
              <a:rPr lang="en-US" altLang="ja-JP" sz="2100" kern="100" dirty="0" err="1">
                <a:effectLst/>
                <a:latin typeface="Calibri" panose="020F0502020204030204" pitchFamily="34" charset="0"/>
                <a:ea typeface="游ゴシック" panose="020B0400000000000000" pitchFamily="50" charset="-128"/>
                <a:cs typeface="Calibri" panose="020F0502020204030204" pitchFamily="34" charset="0"/>
              </a:rPr>
              <a:t>gNB</a:t>
            </a:r>
            <a:r>
              <a:rPr lang="en-US" altLang="ja-JP" sz="2100" kern="100" dirty="0">
                <a:effectLst/>
                <a:latin typeface="Calibri" panose="020F0502020204030204" pitchFamily="34" charset="0"/>
                <a:ea typeface="游ゴシック" panose="020B0400000000000000" pitchFamily="50" charset="-128"/>
                <a:cs typeface="Calibri" panose="020F0502020204030204" pitchFamily="34" charset="0"/>
              </a:rPr>
              <a:t>, which is not achievable with the current n28 UE RF requirements. </a:t>
            </a:r>
          </a:p>
        </p:txBody>
      </p:sp>
      <p:pic>
        <p:nvPicPr>
          <p:cNvPr id="35" name="図 34">
            <a:extLst>
              <a:ext uri="{FF2B5EF4-FFF2-40B4-BE49-F238E27FC236}">
                <a16:creationId xmlns:a16="http://schemas.microsoft.com/office/drawing/2014/main" id="{27AC465F-1BA8-C374-7A96-3092148D9AF6}"/>
              </a:ext>
            </a:extLst>
          </p:cNvPr>
          <p:cNvPicPr>
            <a:picLocks noChangeAspect="1"/>
          </p:cNvPicPr>
          <p:nvPr/>
        </p:nvPicPr>
        <p:blipFill rotWithShape="1">
          <a:blip r:embed="rId5"/>
          <a:srcRect t="13506"/>
          <a:stretch/>
        </p:blipFill>
        <p:spPr>
          <a:xfrm>
            <a:off x="9169" y="3856425"/>
            <a:ext cx="11625943" cy="2853804"/>
          </a:xfrm>
          <a:prstGeom prst="rect">
            <a:avLst/>
          </a:prstGeom>
        </p:spPr>
      </p:pic>
    </p:spTree>
    <p:extLst>
      <p:ext uri="{BB962C8B-B14F-4D97-AF65-F5344CB8AC3E}">
        <p14:creationId xmlns:p14="http://schemas.microsoft.com/office/powerpoint/2010/main" val="1656964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600" b="1" dirty="0">
                <a:latin typeface="Calibri" panose="020F0502020204030204" pitchFamily="34" charset="0"/>
                <a:cs typeface="Calibri" panose="020F0502020204030204" pitchFamily="34" charset="0"/>
              </a:rPr>
              <a:t>Requirement Type and Candidate Solution</a:t>
            </a:r>
            <a:endParaRPr kumimoji="1" lang="ja-JP" altLang="en-US" sz="3600" b="1" strike="sngStrike" dirty="0">
              <a:solidFill>
                <a:srgbClr val="FF0000"/>
              </a:solidFill>
              <a:highlight>
                <a:srgbClr val="00FFFF"/>
              </a:highlight>
              <a:cs typeface="Calibri" panose="020F0502020204030204" pitchFamily="34" charset="0"/>
            </a:endParaRPr>
          </a:p>
        </p:txBody>
      </p:sp>
      <p:graphicFrame>
        <p:nvGraphicFramePr>
          <p:cNvPr id="3" name="表 2">
            <a:extLst>
              <a:ext uri="{FF2B5EF4-FFF2-40B4-BE49-F238E27FC236}">
                <a16:creationId xmlns:a16="http://schemas.microsoft.com/office/drawing/2014/main" id="{99187F38-0794-14E9-C566-50A7CEB408B7}"/>
              </a:ext>
            </a:extLst>
          </p:cNvPr>
          <p:cNvGraphicFramePr>
            <a:graphicFrameLocks noGrp="1"/>
          </p:cNvGraphicFramePr>
          <p:nvPr>
            <p:extLst>
              <p:ext uri="{D42A27DB-BD31-4B8C-83A1-F6EECF244321}">
                <p14:modId xmlns:p14="http://schemas.microsoft.com/office/powerpoint/2010/main" val="2833262949"/>
              </p:ext>
            </p:extLst>
          </p:nvPr>
        </p:nvGraphicFramePr>
        <p:xfrm>
          <a:off x="116541" y="1137841"/>
          <a:ext cx="11958917" cy="5002965"/>
        </p:xfrm>
        <a:graphic>
          <a:graphicData uri="http://schemas.openxmlformats.org/drawingml/2006/table">
            <a:tbl>
              <a:tblPr firstRow="1" firstCol="1" bandRow="1">
                <a:tableStyleId>{5C22544A-7EE6-4342-B048-85BDC9FD1C3A}</a:tableStyleId>
              </a:tblPr>
              <a:tblGrid>
                <a:gridCol w="1380565">
                  <a:extLst>
                    <a:ext uri="{9D8B030D-6E8A-4147-A177-3AD203B41FA5}">
                      <a16:colId xmlns:a16="http://schemas.microsoft.com/office/drawing/2014/main" val="68871254"/>
                    </a:ext>
                  </a:extLst>
                </a:gridCol>
                <a:gridCol w="1201270">
                  <a:extLst>
                    <a:ext uri="{9D8B030D-6E8A-4147-A177-3AD203B41FA5}">
                      <a16:colId xmlns:a16="http://schemas.microsoft.com/office/drawing/2014/main" val="2946934235"/>
                    </a:ext>
                  </a:extLst>
                </a:gridCol>
                <a:gridCol w="1398495">
                  <a:extLst>
                    <a:ext uri="{9D8B030D-6E8A-4147-A177-3AD203B41FA5}">
                      <a16:colId xmlns:a16="http://schemas.microsoft.com/office/drawing/2014/main" val="1822821980"/>
                    </a:ext>
                  </a:extLst>
                </a:gridCol>
                <a:gridCol w="1317811">
                  <a:extLst>
                    <a:ext uri="{9D8B030D-6E8A-4147-A177-3AD203B41FA5}">
                      <a16:colId xmlns:a16="http://schemas.microsoft.com/office/drawing/2014/main" val="1253852562"/>
                    </a:ext>
                  </a:extLst>
                </a:gridCol>
                <a:gridCol w="1183342">
                  <a:extLst>
                    <a:ext uri="{9D8B030D-6E8A-4147-A177-3AD203B41FA5}">
                      <a16:colId xmlns:a16="http://schemas.microsoft.com/office/drawing/2014/main" val="1450686109"/>
                    </a:ext>
                  </a:extLst>
                </a:gridCol>
                <a:gridCol w="2339788">
                  <a:extLst>
                    <a:ext uri="{9D8B030D-6E8A-4147-A177-3AD203B41FA5}">
                      <a16:colId xmlns:a16="http://schemas.microsoft.com/office/drawing/2014/main" val="3137515080"/>
                    </a:ext>
                  </a:extLst>
                </a:gridCol>
                <a:gridCol w="1990164">
                  <a:extLst>
                    <a:ext uri="{9D8B030D-6E8A-4147-A177-3AD203B41FA5}">
                      <a16:colId xmlns:a16="http://schemas.microsoft.com/office/drawing/2014/main" val="1805899249"/>
                    </a:ext>
                  </a:extLst>
                </a:gridCol>
                <a:gridCol w="1147482">
                  <a:extLst>
                    <a:ext uri="{9D8B030D-6E8A-4147-A177-3AD203B41FA5}">
                      <a16:colId xmlns:a16="http://schemas.microsoft.com/office/drawing/2014/main" val="1676997094"/>
                    </a:ext>
                  </a:extLst>
                </a:gridCol>
              </a:tblGrid>
              <a:tr h="589310">
                <a:tc>
                  <a:txBody>
                    <a:bodyPr/>
                    <a:lstStyle/>
                    <a:p>
                      <a:pPr algn="ctr"/>
                      <a:r>
                        <a:rPr lang="en-US" sz="1800" kern="100" dirty="0">
                          <a:effectLst/>
                          <a:latin typeface="Calibri" panose="020F0502020204030204" pitchFamily="34" charset="0"/>
                          <a:cs typeface="Calibri" panose="020F0502020204030204" pitchFamily="34" charset="0"/>
                        </a:rPr>
                        <a:t>Requirement Type</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PC3</a:t>
                      </a:r>
                      <a:endParaRPr lang="ja-JP" sz="1800" kern="100" dirty="0">
                        <a:effectLst/>
                        <a:latin typeface="Calibri" panose="020F0502020204030204" pitchFamily="34" charset="0"/>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PC2</a:t>
                      </a:r>
                      <a:endParaRPr lang="ja-JP" sz="1800" kern="100" dirty="0">
                        <a:effectLst/>
                        <a:latin typeface="Calibri" panose="020F0502020204030204" pitchFamily="34" charset="0"/>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New </a:t>
                      </a:r>
                      <a:r>
                        <a:rPr lang="en-US" altLang="ja-JP" sz="1800" kern="100" dirty="0">
                          <a:effectLst/>
                          <a:latin typeface="Calibri" panose="020F0502020204030204" pitchFamily="34" charset="0"/>
                          <a:cs typeface="Calibri" panose="020F0502020204030204" pitchFamily="34" charset="0"/>
                        </a:rPr>
                        <a:t>C</a:t>
                      </a:r>
                      <a:r>
                        <a:rPr lang="en-US" sz="1800" kern="100" dirty="0">
                          <a:effectLst/>
                          <a:latin typeface="Calibri" panose="020F0502020204030204" pitchFamily="34" charset="0"/>
                          <a:cs typeface="Calibri" panose="020F0502020204030204" pitchFamily="34" charset="0"/>
                        </a:rPr>
                        <a:t>BW</a:t>
                      </a:r>
                      <a:r>
                        <a:rPr lang="ja-JP" altLang="en-US" sz="1800" kern="100" dirty="0">
                          <a:effectLst/>
                          <a:latin typeface="Calibri" panose="020F0502020204030204" pitchFamily="34" charset="0"/>
                          <a:cs typeface="Calibri" panose="020F0502020204030204" pitchFamily="34" charset="0"/>
                        </a:rPr>
                        <a:t>　</a:t>
                      </a:r>
                      <a:endParaRPr lang="ja-JP" sz="1800" kern="100" dirty="0">
                        <a:effectLst/>
                        <a:latin typeface="Calibri" panose="020F0502020204030204" pitchFamily="34" charset="0"/>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Legacy NW impacts</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RF architecture</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gridSpan="2">
                  <a:txBody>
                    <a:bodyPr/>
                    <a:lstStyle/>
                    <a:p>
                      <a:pPr algn="ctr"/>
                      <a:r>
                        <a:rPr lang="en-US" sz="1800" kern="100" dirty="0">
                          <a:effectLst/>
                          <a:latin typeface="Calibri" panose="020F0502020204030204" pitchFamily="34" charset="0"/>
                          <a:cs typeface="Calibri" panose="020F0502020204030204" pitchFamily="34" charset="0"/>
                        </a:rPr>
                        <a:t> Candidate </a:t>
                      </a:r>
                      <a:r>
                        <a:rPr lang="en-US" altLang="ja-JP" sz="1800" kern="100" dirty="0">
                          <a:effectLst/>
                          <a:latin typeface="Calibri" panose="020F0502020204030204" pitchFamily="34" charset="0"/>
                          <a:cs typeface="Calibri" panose="020F0502020204030204" pitchFamily="34" charset="0"/>
                        </a:rPr>
                        <a:t>S</a:t>
                      </a:r>
                      <a:r>
                        <a:rPr lang="en-US" sz="1800" kern="100" dirty="0">
                          <a:effectLst/>
                          <a:latin typeface="Calibri" panose="020F0502020204030204" pitchFamily="34" charset="0"/>
                          <a:cs typeface="Calibri" panose="020F0502020204030204" pitchFamily="34" charset="0"/>
                        </a:rPr>
                        <a:t>olution</a:t>
                      </a:r>
                      <a:endParaRPr lang="ja-JP" altLang="en-US" sz="1800" strike="sngStrike" kern="100" dirty="0">
                        <a:solidFill>
                          <a:srgbClr val="FF0000"/>
                        </a:solidFill>
                        <a:effectLst/>
                        <a:highlight>
                          <a:srgbClr val="00FFFF"/>
                        </a:highligh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hMerge="1">
                  <a:txBody>
                    <a:bodyPr/>
                    <a:lstStyle/>
                    <a:p>
                      <a:pPr algn="just"/>
                      <a:r>
                        <a:rPr lang="en-US" sz="1800" kern="100">
                          <a:effectLst/>
                          <a:latin typeface="Calibri" panose="020F0502020204030204" pitchFamily="34" charset="0"/>
                          <a:cs typeface="Calibri" panose="020F0502020204030204" pitchFamily="34" charset="0"/>
                        </a:rPr>
                        <a:t>Solution</a:t>
                      </a:r>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1005330931"/>
                  </a:ext>
                </a:extLst>
              </a:tr>
              <a:tr h="383177">
                <a:tc>
                  <a:txBody>
                    <a:bodyPr/>
                    <a:lstStyle/>
                    <a:p>
                      <a:pPr algn="ctr"/>
                      <a:r>
                        <a:rPr lang="en-US" sz="1800" kern="100" dirty="0">
                          <a:effectLst/>
                          <a:latin typeface="Calibri" panose="020F0502020204030204" pitchFamily="34" charset="0"/>
                          <a:cs typeface="Calibri" panose="020F0502020204030204" pitchFamily="34" charset="0"/>
                        </a:rPr>
                        <a:t>Type 1</a:t>
                      </a:r>
                    </a:p>
                    <a:p>
                      <a:pPr algn="ct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(Legacy)</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No A-MPR</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No requirements</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Not  support</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 N/A</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l"/>
                      <a:r>
                        <a:rPr lang="en-US" sz="1800" kern="100" dirty="0">
                          <a:effectLst/>
                          <a:latin typeface="Calibri" panose="020F0502020204030204" pitchFamily="34" charset="0"/>
                          <a:cs typeface="Calibri" panose="020F0502020204030204" pitchFamily="34" charset="0"/>
                        </a:rPr>
                        <a:t>Dual duplexer</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gridSpan="2">
                  <a:txBody>
                    <a:bodyPr/>
                    <a:lstStyle/>
                    <a:p>
                      <a:pPr algn="ctr"/>
                      <a:r>
                        <a:rPr lang="en-US" sz="1800" kern="100" dirty="0">
                          <a:effectLst/>
                          <a:latin typeface="Calibri" panose="020F0502020204030204" pitchFamily="34" charset="0"/>
                          <a:cs typeface="Calibri" panose="020F0502020204030204" pitchFamily="34" charset="0"/>
                        </a:rPr>
                        <a:t> </a:t>
                      </a: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N/A</a:t>
                      </a:r>
                      <a:endParaRPr lang="ja-JP" altLang="en-US"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hMerge="1">
                  <a:txBody>
                    <a:bodyPr/>
                    <a:lstStyle/>
                    <a:p>
                      <a:pPr algn="just"/>
                      <a:r>
                        <a:rPr lang="en-US" sz="1800" kern="100" dirty="0">
                          <a:effectLst/>
                          <a:latin typeface="Calibri" panose="020F0502020204030204" pitchFamily="34" charset="0"/>
                          <a:cs typeface="Calibri" panose="020F0502020204030204" pitchFamily="34" charset="0"/>
                        </a:rPr>
                        <a:t> </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2775069121"/>
                  </a:ext>
                </a:extLst>
              </a:tr>
              <a:tr h="798140">
                <a:tc rowSpan="3">
                  <a:txBody>
                    <a:bodyPr/>
                    <a:lstStyle/>
                    <a:p>
                      <a:pPr algn="ctr"/>
                      <a:r>
                        <a:rPr lang="en-US" sz="1800" kern="100" dirty="0">
                          <a:effectLst/>
                          <a:latin typeface="Calibri" panose="020F0502020204030204" pitchFamily="34" charset="0"/>
                          <a:cs typeface="Calibri" panose="020F0502020204030204" pitchFamily="34" charset="0"/>
                        </a:rPr>
                        <a:t>Type 2</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3">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No A-MPR</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3">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A-MPR&gt;0</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3">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Support</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3">
                  <a:txBody>
                    <a:bodyPr/>
                    <a:lstStyle/>
                    <a:p>
                      <a:pPr algn="ctr"/>
                      <a:r>
                        <a:rPr lang="en-US" alt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rPr>
                        <a:t>No</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2">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Full-band duplexer with maintained performance</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l"/>
                      <a:r>
                        <a:rPr lang="en-US" sz="1800" kern="100">
                          <a:solidFill>
                            <a:schemeClr val="tx1"/>
                          </a:solidFill>
                          <a:effectLst/>
                          <a:latin typeface="Calibri" panose="020F0502020204030204" pitchFamily="34" charset="0"/>
                          <a:cs typeface="Calibri" panose="020F0502020204030204" pitchFamily="34" charset="0"/>
                        </a:rPr>
                        <a:t>Maintained simulation assumptions</a:t>
                      </a:r>
                      <a:endParaRPr lang="ja-JP" sz="1800" kern="10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2-1</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2392696348"/>
                  </a:ext>
                </a:extLst>
              </a:tr>
              <a:tr h="514027">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Modified simulation assumptions</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2-2</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2834902608"/>
                  </a:ext>
                </a:extLst>
              </a:tr>
              <a:tr h="80352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New UE RF architecture</a:t>
                      </a:r>
                      <a:endParaRPr lang="ja-JP" sz="1800" kern="100" dirty="0">
                        <a:solidFill>
                          <a:schemeClr val="tx1"/>
                        </a:solidFill>
                        <a:effectLst/>
                        <a:latin typeface="Calibri" panose="020F0502020204030204" pitchFamily="34" charset="0"/>
                        <a:cs typeface="Calibri" panose="020F0502020204030204" pitchFamily="34" charset="0"/>
                      </a:endParaRPr>
                    </a:p>
                    <a:p>
                      <a:pPr algn="l"/>
                      <a:r>
                        <a:rPr lang="en-US" sz="1800" kern="100" dirty="0">
                          <a:solidFill>
                            <a:schemeClr val="tx1"/>
                          </a:solidFill>
                          <a:effectLst/>
                          <a:latin typeface="Calibri" panose="020F0502020204030204" pitchFamily="34" charset="0"/>
                          <a:cs typeface="Calibri" panose="020F0502020204030204" pitchFamily="34" charset="0"/>
                        </a:rPr>
                        <a:t>(Full-band duplex+</a:t>
                      </a:r>
                      <a:r>
                        <a:rPr lang="en-US" altLang="ja-JP" sz="1800" kern="100" dirty="0">
                          <a:solidFill>
                            <a:schemeClr val="tx1"/>
                          </a:solidFill>
                          <a:effectLst/>
                          <a:latin typeface="Calibri" panose="020F0502020204030204" pitchFamily="34" charset="0"/>
                          <a:cs typeface="Calibri" panose="020F0502020204030204" pitchFamily="34" charset="0"/>
                        </a:rPr>
                        <a:t>α,</a:t>
                      </a:r>
                      <a:r>
                        <a:rPr lang="en-US" sz="1800" kern="100" dirty="0">
                          <a:solidFill>
                            <a:schemeClr val="tx1"/>
                          </a:solidFill>
                          <a:effectLst/>
                          <a:latin typeface="Calibri" panose="020F0502020204030204" pitchFamily="34" charset="0"/>
                          <a:cs typeface="Calibri" panose="020F0502020204030204" pitchFamily="34" charset="0"/>
                        </a:rPr>
                        <a:t> </a:t>
                      </a:r>
                      <a:br>
                        <a:rPr lang="en-US" sz="1800" kern="100" dirty="0">
                          <a:solidFill>
                            <a:schemeClr val="tx1"/>
                          </a:solidFill>
                          <a:effectLst/>
                          <a:latin typeface="Calibri" panose="020F0502020204030204" pitchFamily="34" charset="0"/>
                          <a:cs typeface="Calibri" panose="020F0502020204030204" pitchFamily="34" charset="0"/>
                        </a:rPr>
                      </a:br>
                      <a:r>
                        <a:rPr lang="en-US" sz="1800" kern="100" dirty="0">
                          <a:solidFill>
                            <a:schemeClr val="tx1"/>
                          </a:solidFill>
                          <a:effectLst/>
                          <a:latin typeface="Calibri" panose="020F0502020204030204" pitchFamily="34" charset="0"/>
                          <a:cs typeface="Calibri" panose="020F0502020204030204" pitchFamily="34" charset="0"/>
                        </a:rPr>
                        <a:t> i.e. multi duplexers)</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 </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2-3</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1777401930"/>
                  </a:ext>
                </a:extLst>
              </a:tr>
              <a:tr h="298855">
                <a:tc rowSpan="4">
                  <a:txBody>
                    <a:bodyPr/>
                    <a:lstStyle/>
                    <a:p>
                      <a:pPr algn="ctr"/>
                      <a:r>
                        <a:rPr lang="en-US" sz="1800" kern="100" dirty="0">
                          <a:effectLst/>
                          <a:latin typeface="Calibri" panose="020F0502020204030204" pitchFamily="34" charset="0"/>
                          <a:cs typeface="Calibri" panose="020F0502020204030204" pitchFamily="34" charset="0"/>
                        </a:rPr>
                        <a:t>Type 3</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A-MPR&gt;0</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A-MPR&gt;0</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Support</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Yes</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l"/>
                      <a:r>
                        <a:rPr lang="en-US" altLang="ja-JP" sz="1800" kern="100" dirty="0">
                          <a:solidFill>
                            <a:schemeClr val="tx1"/>
                          </a:solidFill>
                          <a:effectLst/>
                          <a:latin typeface="Calibri" panose="020F0502020204030204" pitchFamily="34" charset="0"/>
                          <a:cs typeface="Calibri" panose="020F0502020204030204" pitchFamily="34" charset="0"/>
                        </a:rPr>
                        <a:t>Full-band </a:t>
                      </a:r>
                      <a:r>
                        <a:rPr lang="en-US" sz="1800" kern="100" dirty="0">
                          <a:solidFill>
                            <a:schemeClr val="tx1"/>
                          </a:solidFill>
                          <a:effectLst/>
                          <a:latin typeface="Calibri" panose="020F0502020204030204" pitchFamily="34" charset="0"/>
                          <a:cs typeface="Calibri" panose="020F0502020204030204" pitchFamily="34" charset="0"/>
                        </a:rPr>
                        <a:t>duplexer with reduced/relaxed performance</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l"/>
                      <a:r>
                        <a:rPr lang="en-US" alt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rPr>
                        <a:t>Modified n28 A-MPR</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3-1</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3763110854"/>
                  </a:ext>
                </a:extLst>
              </a:tr>
              <a:tr h="298855">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a:r>
                        <a:rPr lang="en-US" alt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rPr>
                        <a:t>RB restriction to avoid A-MPR impacts </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800" kern="100" dirty="0">
                          <a:solidFill>
                            <a:schemeClr val="tx1"/>
                          </a:solidFill>
                          <a:effectLst/>
                          <a:latin typeface="Calibri" panose="020F0502020204030204" pitchFamily="34" charset="0"/>
                          <a:cs typeface="Calibri" panose="020F0502020204030204" pitchFamily="34" charset="0"/>
                        </a:rPr>
                        <a:t>Solution 3-2</a:t>
                      </a:r>
                      <a:endParaRPr lang="ja-JP" alt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1339566849"/>
                  </a:ext>
                </a:extLst>
              </a:tr>
              <a:tr h="266047">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New band</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3-3</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862590269"/>
                  </a:ext>
                </a:extLst>
              </a:tr>
              <a:tr h="121362">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New NS</a:t>
                      </a:r>
                      <a:r>
                        <a:rPr lang="ja-JP" altLang="en-US" sz="1800" kern="100" dirty="0">
                          <a:solidFill>
                            <a:schemeClr val="tx1"/>
                          </a:solidFill>
                          <a:effectLst/>
                          <a:latin typeface="Calibri" panose="020F0502020204030204" pitchFamily="34" charset="0"/>
                          <a:cs typeface="Calibri" panose="020F0502020204030204" pitchFamily="34" charset="0"/>
                        </a:rPr>
                        <a:t> </a:t>
                      </a:r>
                      <a:r>
                        <a:rPr lang="en-US" altLang="ja-JP" sz="1800" kern="100" dirty="0">
                          <a:solidFill>
                            <a:schemeClr val="tx1"/>
                          </a:solidFill>
                          <a:effectLst/>
                          <a:latin typeface="Calibri" panose="020F0502020204030204" pitchFamily="34" charset="0"/>
                          <a:cs typeface="Calibri" panose="020F0502020204030204" pitchFamily="34" charset="0"/>
                        </a:rPr>
                        <a:t>for</a:t>
                      </a:r>
                      <a:r>
                        <a:rPr lang="ja-JP" altLang="en-US" sz="1800" kern="100" dirty="0">
                          <a:solidFill>
                            <a:schemeClr val="tx1"/>
                          </a:solidFill>
                          <a:effectLst/>
                          <a:latin typeface="Calibri" panose="020F0502020204030204" pitchFamily="34" charset="0"/>
                          <a:cs typeface="Calibri" panose="020F0502020204030204" pitchFamily="34" charset="0"/>
                        </a:rPr>
                        <a:t> </a:t>
                      </a:r>
                      <a:r>
                        <a:rPr lang="en-US" altLang="ja-JP" sz="1800" kern="100" dirty="0">
                          <a:solidFill>
                            <a:schemeClr val="tx1"/>
                          </a:solidFill>
                          <a:effectLst/>
                          <a:latin typeface="Calibri" panose="020F0502020204030204" pitchFamily="34" charset="0"/>
                          <a:cs typeface="Calibri" panose="020F0502020204030204" pitchFamily="34" charset="0"/>
                        </a:rPr>
                        <a:t>the</a:t>
                      </a:r>
                      <a:r>
                        <a:rPr lang="ja-JP" altLang="en-US" sz="1800" kern="100" dirty="0">
                          <a:solidFill>
                            <a:schemeClr val="tx1"/>
                          </a:solidFill>
                          <a:effectLst/>
                          <a:latin typeface="Calibri" panose="020F0502020204030204" pitchFamily="34" charset="0"/>
                          <a:cs typeface="Calibri" panose="020F0502020204030204" pitchFamily="34" charset="0"/>
                        </a:rPr>
                        <a:t> </a:t>
                      </a:r>
                      <a:r>
                        <a:rPr lang="en-US" altLang="ja-JP" sz="1800" kern="100" dirty="0">
                          <a:solidFill>
                            <a:schemeClr val="tx1"/>
                          </a:solidFill>
                          <a:effectLst/>
                          <a:latin typeface="Calibri" panose="020F0502020204030204" pitchFamily="34" charset="0"/>
                          <a:cs typeface="Calibri" panose="020F0502020204030204" pitchFamily="34" charset="0"/>
                        </a:rPr>
                        <a:t>existing</a:t>
                      </a:r>
                      <a:r>
                        <a:rPr lang="ja-JP" altLang="en-US" sz="1800" kern="100" dirty="0">
                          <a:solidFill>
                            <a:schemeClr val="tx1"/>
                          </a:solidFill>
                          <a:effectLst/>
                          <a:latin typeface="Calibri" panose="020F0502020204030204" pitchFamily="34" charset="0"/>
                          <a:cs typeface="Calibri" panose="020F0502020204030204" pitchFamily="34" charset="0"/>
                        </a:rPr>
                        <a:t> </a:t>
                      </a:r>
                      <a:r>
                        <a:rPr lang="en-US" altLang="ja-JP" sz="1800" kern="100" dirty="0">
                          <a:solidFill>
                            <a:schemeClr val="tx1"/>
                          </a:solidFill>
                          <a:effectLst/>
                          <a:latin typeface="Calibri" panose="020F0502020204030204" pitchFamily="34" charset="0"/>
                          <a:cs typeface="Calibri" panose="020F0502020204030204" pitchFamily="34" charset="0"/>
                        </a:rPr>
                        <a:t>CBW</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3-4</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181335004"/>
                  </a:ext>
                </a:extLst>
              </a:tr>
            </a:tbl>
          </a:graphicData>
        </a:graphic>
      </p:graphicFrame>
    </p:spTree>
    <p:extLst>
      <p:ext uri="{BB962C8B-B14F-4D97-AF65-F5344CB8AC3E}">
        <p14:creationId xmlns:p14="http://schemas.microsoft.com/office/powerpoint/2010/main" val="450562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600" b="1">
                <a:latin typeface="Calibri" panose="020F0502020204030204" pitchFamily="34" charset="0"/>
                <a:cs typeface="Calibri" panose="020F0502020204030204" pitchFamily="34" charset="0"/>
              </a:rPr>
              <a:t>Observations</a:t>
            </a:r>
            <a:endParaRPr kumimoji="1" lang="ja-JP" altLang="en-US" sz="3600" b="1">
              <a:cs typeface="Calibri" panose="020F0502020204030204" pitchFamily="34" charset="0"/>
            </a:endParaRPr>
          </a:p>
        </p:txBody>
      </p:sp>
      <p:sp>
        <p:nvSpPr>
          <p:cNvPr id="3" name="テキスト ボックス 2">
            <a:extLst>
              <a:ext uri="{FF2B5EF4-FFF2-40B4-BE49-F238E27FC236}">
                <a16:creationId xmlns:a16="http://schemas.microsoft.com/office/drawing/2014/main" id="{43845830-8295-6E32-D9F8-FEC3EB0083FE}"/>
              </a:ext>
            </a:extLst>
          </p:cNvPr>
          <p:cNvSpPr txBox="1"/>
          <p:nvPr/>
        </p:nvSpPr>
        <p:spPr>
          <a:xfrm>
            <a:off x="142241" y="959016"/>
            <a:ext cx="11673839" cy="5863144"/>
          </a:xfrm>
          <a:prstGeom prst="rect">
            <a:avLst/>
          </a:prstGeom>
          <a:noFill/>
        </p:spPr>
        <p:txBody>
          <a:bodyPr wrap="square" rtlCol="0">
            <a:spAutoFit/>
          </a:bodyPr>
          <a:lstStyle/>
          <a:p>
            <a:pPr marL="342900" indent="-342900">
              <a:buFont typeface="Arial" panose="020B0604020202020204" pitchFamily="34" charset="0"/>
              <a:buChar char="•"/>
            </a:pPr>
            <a:r>
              <a:rPr lang="en-US" altLang="ja-JP" sz="2000" b="1" kern="100" dirty="0">
                <a:latin typeface="Calibri" panose="020F0502020204030204" pitchFamily="34" charset="0"/>
                <a:ea typeface="游ゴシック" panose="020B0400000000000000" pitchFamily="50" charset="-128"/>
                <a:cs typeface="Calibri" panose="020F0502020204030204" pitchFamily="34" charset="0"/>
              </a:rPr>
              <a:t>Observation 1 )</a:t>
            </a:r>
          </a:p>
          <a:p>
            <a:pPr lvl="1">
              <a:spcAft>
                <a:spcPts val="600"/>
              </a:spcAft>
            </a:pP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Existing Japanese operators have already deployed their n28 NW based on their link-budget with no A-MPR for PC3.</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2 )</a:t>
            </a:r>
          </a:p>
          <a:p>
            <a:pPr lvl="1">
              <a:spcAft>
                <a:spcPts val="600"/>
              </a:spcAft>
            </a:pP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From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legacy NW</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 deployment perspective on coverage/performance, introducing a new set of PC3 A-MPR&gt;0 requirements for n28 full-band duplexer (Type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3</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 brings critical issues to legacy NW.</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3 )</a:t>
            </a:r>
          </a:p>
          <a:p>
            <a:pPr lvl="1">
              <a:spcAft>
                <a:spcPts val="600"/>
              </a:spcAft>
            </a:pP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Introducing a new set of PC3 A-MPR&gt;0 requirements for B28/n28 (Type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3</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 in later stage is an unprecedent change for 3GPP and not acceptable to n28 operators, non-backward compatible change in terms of deployment impacts (Relaxation is not acceptable).</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4 )</a:t>
            </a:r>
          </a:p>
          <a:p>
            <a:pPr lvl="1"/>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Having two sets of requirements (Type 2 and Type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3</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 causes market fragmentation, thus not acceptable either.</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5 )</a:t>
            </a:r>
          </a:p>
          <a:p>
            <a:pPr lvl="1"/>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Type 4 requirements (no A-MPR impacts but still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requires </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RB restriction) are not acceptable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e</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ither, since it brings loss of valuable RBs and capacity and huge impacts on legacy NW.</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 </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(Relaxation is not acceptable).</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6 )</a:t>
            </a:r>
          </a:p>
          <a:p>
            <a:pPr lvl="1"/>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There was a discussion on NS_17 (</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PC3 no A-MPR) in RAN4 May meeting but</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 no discussion for NS_18</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a:t>
            </a:r>
          </a:p>
        </p:txBody>
      </p:sp>
    </p:spTree>
    <p:extLst>
      <p:ext uri="{BB962C8B-B14F-4D97-AF65-F5344CB8AC3E}">
        <p14:creationId xmlns:p14="http://schemas.microsoft.com/office/powerpoint/2010/main" val="3648018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600" b="1" dirty="0">
                <a:latin typeface="Calibri" panose="020F0502020204030204" pitchFamily="34" charset="0"/>
                <a:cs typeface="Calibri" panose="020F0502020204030204" pitchFamily="34" charset="0"/>
              </a:rPr>
              <a:t>Proposals</a:t>
            </a:r>
            <a:endParaRPr kumimoji="1" lang="ja-JP" altLang="en-US" sz="3600" b="1" dirty="0">
              <a:cs typeface="Calibri" panose="020F0502020204030204" pitchFamily="34" charset="0"/>
            </a:endParaRPr>
          </a:p>
        </p:txBody>
      </p:sp>
      <p:sp>
        <p:nvSpPr>
          <p:cNvPr id="3" name="テキスト ボックス 2">
            <a:extLst>
              <a:ext uri="{FF2B5EF4-FFF2-40B4-BE49-F238E27FC236}">
                <a16:creationId xmlns:a16="http://schemas.microsoft.com/office/drawing/2014/main" id="{43845830-8295-6E32-D9F8-FEC3EB0083FE}"/>
              </a:ext>
            </a:extLst>
          </p:cNvPr>
          <p:cNvSpPr txBox="1"/>
          <p:nvPr/>
        </p:nvSpPr>
        <p:spPr>
          <a:xfrm>
            <a:off x="408213" y="1060616"/>
            <a:ext cx="11418027" cy="4016484"/>
          </a:xfrm>
          <a:prstGeom prst="rect">
            <a:avLst/>
          </a:prstGeom>
          <a:noFill/>
        </p:spPr>
        <p:txBody>
          <a:bodyPr wrap="square" rtlCol="0">
            <a:spAutoFit/>
          </a:bodyPr>
          <a:lstStyle/>
          <a:p>
            <a:pPr marL="342900" indent="-342900">
              <a:buFont typeface="Arial" panose="020B0604020202020204" pitchFamily="34" charset="0"/>
              <a:buChar char="•"/>
            </a:pP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Proposal 1 )</a:t>
            </a:r>
          </a:p>
          <a:p>
            <a:pPr lvl="1">
              <a:spcAft>
                <a:spcPts val="600"/>
              </a:spcAft>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RAN agree to specify RAN4 requirements which enables PC2 in n28.</a:t>
            </a:r>
          </a:p>
          <a:p>
            <a:pPr marL="342900" indent="-342900">
              <a:buFont typeface="Arial" panose="020B0604020202020204" pitchFamily="34" charset="0"/>
              <a:buChar char="•"/>
            </a:pP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Proposal 2 )</a:t>
            </a:r>
          </a:p>
          <a:p>
            <a:pPr lvl="1">
              <a:spcAft>
                <a:spcPts val="600"/>
              </a:spcAft>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RAN agree to specify RAN4 requirements which enables wider CBW in n28.</a:t>
            </a:r>
            <a:endParaRPr lang="en-US" altLang="ja-JP" sz="2400" b="1" kern="100" dirty="0">
              <a:latin typeface="Calibri" panose="020F0502020204030204" pitchFamily="34" charset="0"/>
              <a:ea typeface="游ゴシック" panose="020B0400000000000000" pitchFamily="50" charset="-128"/>
              <a:cs typeface="Calibri" panose="020F0502020204030204" pitchFamily="34" charset="0"/>
            </a:endParaRPr>
          </a:p>
          <a:p>
            <a:pPr marL="342900" indent="-342900">
              <a:buFont typeface="Arial" panose="020B0604020202020204" pitchFamily="34" charset="0"/>
              <a:buChar char="•"/>
            </a:pP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Proposal</a:t>
            </a:r>
            <a:r>
              <a:rPr lang="en-US" altLang="ja-JP" sz="2400" b="1" kern="100" dirty="0">
                <a:effectLst/>
                <a:latin typeface="Calibri" panose="020F0502020204030204" pitchFamily="34" charset="0"/>
                <a:ea typeface="游ゴシック" panose="020B0400000000000000" pitchFamily="50" charset="-128"/>
                <a:cs typeface="Calibri" panose="020F0502020204030204" pitchFamily="34" charset="0"/>
              </a:rPr>
              <a:t> </a:t>
            </a: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3</a:t>
            </a:r>
            <a:r>
              <a:rPr lang="en-US" altLang="ja-JP" sz="2400" b="1" kern="100" dirty="0">
                <a:effectLst/>
                <a:latin typeface="Calibri" panose="020F0502020204030204" pitchFamily="34" charset="0"/>
                <a:ea typeface="游ゴシック" panose="020B0400000000000000" pitchFamily="50" charset="-128"/>
                <a:cs typeface="Calibri" panose="020F0502020204030204" pitchFamily="34" charset="0"/>
              </a:rPr>
              <a:t> )</a:t>
            </a:r>
          </a:p>
          <a:p>
            <a:pPr lvl="1">
              <a:spcAft>
                <a:spcPts val="600"/>
              </a:spcAft>
            </a:pP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RAN agree not to allow any relaxations for PC3 in n28. RAN4 will only consider solutions/requirements without any relaxations. (i.e. RAN agrees to allow only Type2 requirements)</a:t>
            </a:r>
          </a:p>
          <a:p>
            <a:pPr marL="342900" indent="-342900">
              <a:buFont typeface="Arial" panose="020B0604020202020204" pitchFamily="34" charset="0"/>
              <a:buChar char="•"/>
            </a:pP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Proposal</a:t>
            </a:r>
            <a:r>
              <a:rPr lang="en-US" altLang="ja-JP" sz="2400" b="1" kern="100" dirty="0">
                <a:effectLst/>
                <a:latin typeface="Calibri" panose="020F0502020204030204" pitchFamily="34" charset="0"/>
                <a:ea typeface="游ゴシック" panose="020B0400000000000000" pitchFamily="50" charset="-128"/>
                <a:cs typeface="Calibri" panose="020F0502020204030204" pitchFamily="34" charset="0"/>
              </a:rPr>
              <a:t> 4 )</a:t>
            </a:r>
          </a:p>
          <a:p>
            <a:pPr lvl="1">
              <a:spcAft>
                <a:spcPts val="600"/>
              </a:spcAft>
            </a:pP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RAN agree the text proposal for a new WID in the next slide.</a:t>
            </a:r>
          </a:p>
        </p:txBody>
      </p:sp>
    </p:spTree>
    <p:extLst>
      <p:ext uri="{BB962C8B-B14F-4D97-AF65-F5344CB8AC3E}">
        <p14:creationId xmlns:p14="http://schemas.microsoft.com/office/powerpoint/2010/main" val="1733846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AB980AE-A761-D584-125D-02CAF025D04A}"/>
              </a:ext>
            </a:extLst>
          </p:cNvPr>
          <p:cNvSpPr txBox="1"/>
          <p:nvPr/>
        </p:nvSpPr>
        <p:spPr>
          <a:xfrm>
            <a:off x="213361" y="1149068"/>
            <a:ext cx="11790316" cy="5486117"/>
          </a:xfrm>
          <a:prstGeom prst="rect">
            <a:avLst/>
          </a:prstGeom>
          <a:noFill/>
        </p:spPr>
        <p:txBody>
          <a:bodyPr wrap="square" rtlCol="0">
            <a:spAutoFit/>
          </a:bodyPr>
          <a:lstStyle/>
          <a:p>
            <a:pPr hangingPunct="0">
              <a:spcBef>
                <a:spcPts val="600"/>
              </a:spcBef>
              <a:spcAft>
                <a:spcPts val="900"/>
              </a:spcAft>
            </a:pPr>
            <a:r>
              <a:rPr lang="en-GB" altLang="ja-JP" b="1" dirty="0">
                <a:solidFill>
                  <a:srgbClr val="0000FF"/>
                </a:solidFill>
                <a:latin typeface="Arial" panose="020B0604020202020204" pitchFamily="34" charset="0"/>
                <a:cs typeface="Times New Roman" panose="02020603050405020304" pitchFamily="18" charset="0"/>
              </a:rPr>
              <a:t>4.1	Objective of SI or Core part WI or Testing part WI</a:t>
            </a:r>
            <a:endParaRPr lang="ja-JP" altLang="ja-JP" b="1" dirty="0">
              <a:latin typeface="Arial" panose="020B0604020202020204" pitchFamily="34" charset="0"/>
              <a:cs typeface="Times New Roman" panose="02020603050405020304" pitchFamily="18" charset="0"/>
            </a:endParaRPr>
          </a:p>
          <a:p>
            <a:pPr algn="just" hangingPunct="0">
              <a:spcAft>
                <a:spcPts val="600"/>
              </a:spcAft>
            </a:pPr>
            <a:r>
              <a:rPr lang="en-GB" altLang="ja-JP" dirty="0">
                <a:latin typeface="Times New Roman" panose="02020603050405020304" pitchFamily="18" charset="0"/>
                <a:ea typeface="DengXian" panose="02010600030101010101" pitchFamily="2" charset="-122"/>
              </a:rPr>
              <a:t>The objectives of this WI are to introduce requirements for UE Power Class 2 and 40MHz Channel Bandwidth for NR band n28, including the following aspects:</a:t>
            </a:r>
            <a:endParaRPr lang="ja-JP" altLang="ja-JP" dirty="0">
              <a:latin typeface="Times New Roman" panose="02020603050405020304" pitchFamily="18" charset="0"/>
              <a:ea typeface="DengXian" panose="02010600030101010101" pitchFamily="2" charset="-122"/>
            </a:endParaRPr>
          </a:p>
          <a:p>
            <a:pPr marL="342900" lvl="0" indent="-342900" algn="just" hangingPunct="0">
              <a:spcAft>
                <a:spcPts val="600"/>
              </a:spcAft>
              <a:buFont typeface="Symbol" panose="05050102010706020507" pitchFamily="18" charset="2"/>
              <a:buChar char=""/>
            </a:pPr>
            <a:r>
              <a:rPr lang="en-GB" altLang="ja-JP" dirty="0">
                <a:latin typeface="Times New Roman" panose="02020603050405020304" pitchFamily="18" charset="0"/>
                <a:ea typeface="DengXian" panose="02010600030101010101" pitchFamily="2" charset="-122"/>
              </a:rPr>
              <a:t>Introduce requirements for PC2 and those associated with following bullets</a:t>
            </a:r>
            <a:endParaRPr lang="ja-JP" altLang="ja-JP" dirty="0">
              <a:latin typeface="Times New Roman" panose="02020603050405020304" pitchFamily="18" charset="0"/>
              <a:ea typeface="DengXian" panose="02010600030101010101" pitchFamily="2" charset="-122"/>
            </a:endParaRPr>
          </a:p>
          <a:p>
            <a:pPr marL="742950" lvl="1" indent="-285750" algn="just" hangingPunct="0">
              <a:spcAft>
                <a:spcPts val="600"/>
              </a:spcAft>
              <a:buFont typeface="Wingdings" panose="05000000000000000000" pitchFamily="2" charset="2"/>
              <a:buChar char=""/>
            </a:pPr>
            <a:r>
              <a:rPr lang="en-US" altLang="ja-JP" dirty="0">
                <a:latin typeface="Times New Roman" panose="02020603050405020304" pitchFamily="18" charset="0"/>
                <a:ea typeface="DengXian" panose="02010600030101010101" pitchFamily="2" charset="-122"/>
              </a:rPr>
              <a:t>Both 1Tx and 2Tx PC2 are supported</a:t>
            </a:r>
            <a:endParaRPr lang="ja-JP" altLang="ja-JP" dirty="0">
              <a:latin typeface="Times New Roman" panose="02020603050405020304" pitchFamily="18" charset="0"/>
              <a:ea typeface="DengXian" panose="02010600030101010101" pitchFamily="2" charset="-122"/>
            </a:endParaRPr>
          </a:p>
          <a:p>
            <a:pPr marL="742950" lvl="1" indent="-285750" algn="just" hangingPunct="0">
              <a:spcAft>
                <a:spcPts val="600"/>
              </a:spcAft>
              <a:buFont typeface="Wingdings" panose="05000000000000000000" pitchFamily="2" charset="2"/>
              <a:buChar char=""/>
            </a:pPr>
            <a:r>
              <a:rPr lang="en-US" altLang="ja-JP" dirty="0">
                <a:latin typeface="Times New Roman" panose="02020603050405020304" pitchFamily="18" charset="0"/>
                <a:ea typeface="DengXian" panose="02010600030101010101" pitchFamily="2" charset="-122"/>
              </a:rPr>
              <a:t>UL-MIMO is supported.</a:t>
            </a:r>
            <a:endParaRPr lang="ja-JP" altLang="ja-JP" dirty="0">
              <a:latin typeface="Times New Roman" panose="02020603050405020304" pitchFamily="18" charset="0"/>
              <a:ea typeface="DengXian" panose="02010600030101010101" pitchFamily="2" charset="-122"/>
            </a:endParaRPr>
          </a:p>
          <a:p>
            <a:pPr marL="742950" lvl="1" indent="-285750" algn="just" hangingPunct="0">
              <a:spcAft>
                <a:spcPts val="600"/>
              </a:spcAft>
              <a:buFont typeface="Wingdings" panose="05000000000000000000" pitchFamily="2" charset="2"/>
              <a:buChar char=""/>
            </a:pPr>
            <a:r>
              <a:rPr lang="en-US" altLang="ja-JP" dirty="0">
                <a:latin typeface="Times New Roman" panose="02020603050405020304" pitchFamily="18" charset="0"/>
                <a:ea typeface="游明朝" panose="02020400000000000000" pitchFamily="18" charset="-128"/>
              </a:rPr>
              <a:t>Specify A-MPR requirements for PC2</a:t>
            </a:r>
            <a:endParaRPr lang="ja-JP" altLang="ja-JP" dirty="0">
              <a:latin typeface="Times New Roman" panose="02020603050405020304" pitchFamily="18" charset="0"/>
              <a:ea typeface="DengXian" panose="02010600030101010101" pitchFamily="2" charset="-122"/>
            </a:endParaRPr>
          </a:p>
          <a:p>
            <a:pPr marL="342900" lvl="0" indent="-342900" algn="just" hangingPunct="0">
              <a:spcAft>
                <a:spcPts val="600"/>
              </a:spcAft>
              <a:buFont typeface="Symbol" panose="05050102010706020507" pitchFamily="18" charset="2"/>
              <a:buChar char=""/>
            </a:pPr>
            <a:r>
              <a:rPr lang="en-GB" altLang="ja-JP" dirty="0">
                <a:latin typeface="Times New Roman" panose="02020603050405020304" pitchFamily="18" charset="0"/>
                <a:ea typeface="DengXian" panose="02010600030101010101" pitchFamily="2" charset="-122"/>
              </a:rPr>
              <a:t>Introduce 40MHz Channel bandwidth located in UL: 703 - 743MHz and DL: 758 - 798MHz for band n28 supporting PC3 and PC2.</a:t>
            </a:r>
            <a:endParaRPr lang="ja-JP" altLang="ja-JP" dirty="0">
              <a:latin typeface="Times New Roman" panose="02020603050405020304" pitchFamily="18" charset="0"/>
              <a:ea typeface="DengXian" panose="02010600030101010101" pitchFamily="2" charset="-122"/>
            </a:endParaRPr>
          </a:p>
          <a:p>
            <a:pPr marL="742950" lvl="1" indent="-285750" algn="just" hangingPunct="0">
              <a:spcAft>
                <a:spcPts val="600"/>
              </a:spcAft>
              <a:buFont typeface="Wingdings" panose="05000000000000000000" pitchFamily="2" charset="2"/>
              <a:buChar char=""/>
            </a:pPr>
            <a:r>
              <a:rPr lang="en-GB" altLang="ja-JP" dirty="0">
                <a:latin typeface="Times New Roman" panose="02020603050405020304" pitchFamily="18" charset="0"/>
                <a:ea typeface="DengXian" panose="02010600030101010101" pitchFamily="2" charset="-122"/>
              </a:rPr>
              <a:t>Allow flexible channel allocations within the frequency range (UL: 703 - 743MHz and DL: 758 - 798MHz) for BW&lt;40MHz.</a:t>
            </a:r>
            <a:endParaRPr lang="ja-JP" altLang="ja-JP" dirty="0">
              <a:latin typeface="Times New Roman" panose="02020603050405020304" pitchFamily="18" charset="0"/>
              <a:ea typeface="DengXian" panose="02010600030101010101" pitchFamily="2" charset="-122"/>
            </a:endParaRPr>
          </a:p>
          <a:p>
            <a:pPr marL="342900" lvl="0" indent="-342900" algn="just" hangingPunct="0">
              <a:spcAft>
                <a:spcPts val="600"/>
              </a:spcAft>
              <a:buFont typeface="Symbol" panose="05050102010706020507" pitchFamily="18" charset="2"/>
              <a:buChar char=""/>
            </a:pPr>
            <a:r>
              <a:rPr lang="en-US" altLang="ja-JP" dirty="0">
                <a:latin typeface="Times New Roman" panose="02020603050405020304" pitchFamily="18" charset="0"/>
                <a:ea typeface="DengXian" panose="02010600030101010101" pitchFamily="2" charset="-122"/>
              </a:rPr>
              <a:t>Release independence of UE 40MHz Channel bandwidth to Rel-15 is anticipated unless new UE capability is introduced.</a:t>
            </a:r>
            <a:endParaRPr lang="ja-JP" altLang="ja-JP" dirty="0">
              <a:latin typeface="Times New Roman" panose="02020603050405020304" pitchFamily="18" charset="0"/>
              <a:ea typeface="DengXian" panose="02010600030101010101" pitchFamily="2" charset="-122"/>
            </a:endParaRPr>
          </a:p>
          <a:p>
            <a:pPr marL="342900" lvl="0" indent="-342900" algn="just" hangingPunct="0">
              <a:spcAft>
                <a:spcPts val="600"/>
              </a:spcAft>
              <a:buFont typeface="Symbol" panose="05050102010706020507" pitchFamily="18" charset="2"/>
              <a:buChar char=""/>
            </a:pPr>
            <a:r>
              <a:rPr lang="en-US" altLang="ja-JP" dirty="0">
                <a:solidFill>
                  <a:srgbClr val="FF0000"/>
                </a:solidFill>
                <a:latin typeface="Times New Roman" panose="02020603050405020304" pitchFamily="18" charset="0"/>
                <a:ea typeface="游明朝" panose="02020400000000000000" pitchFamily="18" charset="-128"/>
              </a:rPr>
              <a:t>Maintain the current A-MPR requirements for NS_17 and any other applicable NS or emissions limits (i.e. no A-MPR for PC3) and avoid any impacts of legacy network (e.g. RB restriction)</a:t>
            </a:r>
          </a:p>
          <a:p>
            <a:pPr marL="342900" lvl="0" indent="-342900" algn="just" hangingPunct="0">
              <a:spcAft>
                <a:spcPts val="600"/>
              </a:spcAft>
              <a:buFont typeface="Symbol" panose="05050102010706020507" pitchFamily="18" charset="2"/>
              <a:buChar char=""/>
            </a:pPr>
            <a:r>
              <a:rPr lang="en-US" altLang="ja-JP" strike="sngStrike" dirty="0">
                <a:solidFill>
                  <a:srgbClr val="FF0000"/>
                </a:solidFill>
                <a:latin typeface="Times New Roman" panose="02020603050405020304" pitchFamily="18" charset="0"/>
                <a:ea typeface="游明朝" panose="02020400000000000000" pitchFamily="18" charset="-128"/>
              </a:rPr>
              <a:t>NOTE: No new NS_17 A-MPR</a:t>
            </a:r>
            <a:r>
              <a:rPr lang="en-US" altLang="ja-JP" strike="sngStrike" dirty="0">
                <a:solidFill>
                  <a:srgbClr val="FF0000"/>
                </a:solidFill>
                <a:latin typeface="Times New Roman" panose="02020603050405020304" pitchFamily="18" charset="0"/>
                <a:ea typeface="DengXian" panose="02010600030101010101" pitchFamily="2" charset="-122"/>
              </a:rPr>
              <a:t> and RB restriction </a:t>
            </a:r>
            <a:r>
              <a:rPr lang="en-US" altLang="ja-JP" strike="sngStrike" dirty="0">
                <a:solidFill>
                  <a:srgbClr val="FF0000"/>
                </a:solidFill>
                <a:latin typeface="Times New Roman" panose="02020603050405020304" pitchFamily="18" charset="0"/>
                <a:ea typeface="游明朝" panose="02020400000000000000" pitchFamily="18" charset="-128"/>
              </a:rPr>
              <a:t>for PC3 to avoid the impacts on existing network operating with PC3.</a:t>
            </a:r>
            <a:endParaRPr lang="ja-JP" altLang="ja-JP" strike="sngStrike" dirty="0">
              <a:solidFill>
                <a:srgbClr val="FF0000"/>
              </a:solidFill>
              <a:latin typeface="Times New Roman" panose="02020603050405020304" pitchFamily="18" charset="0"/>
              <a:ea typeface="DengXian" panose="02010600030101010101" pitchFamily="2" charset="-122"/>
            </a:endParaRPr>
          </a:p>
          <a:p>
            <a:pPr hangingPunct="0">
              <a:spcBef>
                <a:spcPts val="600"/>
              </a:spcBef>
              <a:spcAft>
                <a:spcPts val="900"/>
              </a:spcAft>
            </a:pPr>
            <a:endParaRPr lang="ja-JP" altLang="ja-JP" dirty="0">
              <a:effectLst/>
              <a:latin typeface="Times New Roman" panose="02020603050405020304" pitchFamily="18" charset="0"/>
              <a:ea typeface="DengXian" panose="02010600030101010101" pitchFamily="2" charset="-122"/>
            </a:endParaRPr>
          </a:p>
        </p:txBody>
      </p:sp>
      <p:sp>
        <p:nvSpPr>
          <p:cNvPr id="5" name="タイトル 1">
            <a:extLst>
              <a:ext uri="{FF2B5EF4-FFF2-40B4-BE49-F238E27FC236}">
                <a16:creationId xmlns:a16="http://schemas.microsoft.com/office/drawing/2014/main" id="{B92EE850-201B-A9FF-57A3-7844B9C1B3E1}"/>
              </a:ext>
            </a:extLst>
          </p:cNvPr>
          <p:cNvSpPr>
            <a:spLocks noGrp="1"/>
          </p:cNvSpPr>
          <p:nvPr>
            <p:ph type="title"/>
          </p:nvPr>
        </p:nvSpPr>
        <p:spPr>
          <a:xfrm>
            <a:off x="1045696" y="226559"/>
            <a:ext cx="11146303" cy="456000"/>
          </a:xfrm>
        </p:spPr>
        <p:txBody>
          <a:bodyPr>
            <a:noAutofit/>
          </a:bodyPr>
          <a:lstStyle/>
          <a:p>
            <a:r>
              <a:rPr lang="en-US" altLang="ja-JP" sz="3600" b="1" dirty="0">
                <a:latin typeface="Calibri" panose="020F0502020204030204" pitchFamily="34" charset="0"/>
                <a:cs typeface="Calibri" panose="020F0502020204030204" pitchFamily="34" charset="0"/>
              </a:rPr>
              <a:t>Text Proposal</a:t>
            </a:r>
            <a:r>
              <a:rPr kumimoji="1" lang="en-US" altLang="ja-JP" sz="3600" b="1" dirty="0">
                <a:latin typeface="Calibri" panose="020F0502020204030204" pitchFamily="34" charset="0"/>
                <a:cs typeface="Calibri" panose="020F0502020204030204" pitchFamily="34" charset="0"/>
              </a:rPr>
              <a:t> for Rel-19</a:t>
            </a:r>
            <a:r>
              <a:rPr lang="ja-JP" altLang="en-US" sz="3600" b="1" dirty="0">
                <a:latin typeface="Calibri" panose="020F0502020204030204" pitchFamily="34" charset="0"/>
                <a:cs typeface="Calibri" panose="020F0502020204030204" pitchFamily="34" charset="0"/>
              </a:rPr>
              <a:t> </a:t>
            </a:r>
            <a:r>
              <a:rPr lang="en-US" altLang="ja-JP" sz="3600" b="1" dirty="0">
                <a:latin typeface="Calibri" panose="020F0502020204030204" pitchFamily="34" charset="0"/>
                <a:cs typeface="Calibri" panose="020F0502020204030204" pitchFamily="34" charset="0"/>
              </a:rPr>
              <a:t>new</a:t>
            </a:r>
            <a:r>
              <a:rPr kumimoji="1" lang="en-US" altLang="ja-JP" sz="3600" b="1" dirty="0">
                <a:latin typeface="Calibri" panose="020F0502020204030204" pitchFamily="34" charset="0"/>
                <a:cs typeface="Calibri" panose="020F0502020204030204" pitchFamily="34" charset="0"/>
              </a:rPr>
              <a:t> WID </a:t>
            </a:r>
            <a:r>
              <a:rPr kumimoji="1" lang="en-US" altLang="ja-JP" sz="1800" b="1" dirty="0">
                <a:latin typeface="Calibri" panose="020F0502020204030204" pitchFamily="34" charset="0"/>
                <a:cs typeface="Calibri" panose="020F0502020204030204" pitchFamily="34" charset="0"/>
              </a:rPr>
              <a:t>(</a:t>
            </a:r>
            <a:r>
              <a:rPr lang="en-US" altLang="ja-JP" sz="1800" b="1" dirty="0">
                <a:latin typeface="Calibri" panose="020F0502020204030204" pitchFamily="34" charset="0"/>
                <a:cs typeface="Calibri" panose="020F0502020204030204" pitchFamily="34" charset="0"/>
              </a:rPr>
              <a:t>modification from RP-241205/CMCC and CBN)</a:t>
            </a:r>
            <a:endParaRPr kumimoji="1" lang="ja-JP" altLang="en-US" sz="3600" b="1" dirty="0">
              <a:cs typeface="Calibri" panose="020F0502020204030204" pitchFamily="34" charset="0"/>
            </a:endParaRPr>
          </a:p>
        </p:txBody>
      </p:sp>
    </p:spTree>
    <p:extLst>
      <p:ext uri="{BB962C8B-B14F-4D97-AF65-F5344CB8AC3E}">
        <p14:creationId xmlns:p14="http://schemas.microsoft.com/office/powerpoint/2010/main" val="3748872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2697019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500" b="1" dirty="0">
                <a:cs typeface="Calibri" panose="020F0502020204030204" pitchFamily="34" charset="0"/>
              </a:rPr>
              <a:t>Cost impacts form KDDI’s business perspective</a:t>
            </a:r>
            <a:endParaRPr kumimoji="1" lang="ja-JP" altLang="en-US" sz="3500" b="1" dirty="0">
              <a:cs typeface="Calibri" panose="020F0502020204030204" pitchFamily="34" charset="0"/>
            </a:endParaRPr>
          </a:p>
        </p:txBody>
      </p:sp>
      <p:sp>
        <p:nvSpPr>
          <p:cNvPr id="3" name="テキスト ボックス 2">
            <a:extLst>
              <a:ext uri="{FF2B5EF4-FFF2-40B4-BE49-F238E27FC236}">
                <a16:creationId xmlns:a16="http://schemas.microsoft.com/office/drawing/2014/main" id="{43845830-8295-6E32-D9F8-FEC3EB0083FE}"/>
              </a:ext>
            </a:extLst>
          </p:cNvPr>
          <p:cNvSpPr txBox="1"/>
          <p:nvPr/>
        </p:nvSpPr>
        <p:spPr>
          <a:xfrm>
            <a:off x="408213" y="1060616"/>
            <a:ext cx="11625943" cy="4893647"/>
          </a:xfrm>
          <a:prstGeom prst="rect">
            <a:avLst/>
          </a:prstGeom>
          <a:noFill/>
        </p:spPr>
        <p:txBody>
          <a:bodyPr wrap="square" rtlCol="0">
            <a:spAutoFit/>
          </a:bodyPr>
          <a:lstStyle/>
          <a:p>
            <a:pPr marL="342900" indent="-342900">
              <a:buFont typeface="Arial" panose="020B0604020202020204" pitchFamily="34" charset="0"/>
              <a:buChar char="•"/>
            </a:pP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Still under internal estimation of KDDI’s cost impacts, but also, t</a:t>
            </a: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otally the worst case will cost + $1 billion (US).</a:t>
            </a:r>
            <a:endPar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endParaRP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The number of already deployed BSs for B28/n28 </a:t>
            </a: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(as of 2023/Mar.).</a:t>
            </a:r>
            <a:endParaRPr lang="en-US" altLang="ja-JP" sz="2400" kern="100" dirty="0">
              <a:latin typeface="Calibri" panose="020F0502020204030204" pitchFamily="34" charset="0"/>
              <a:ea typeface="游ゴシック" panose="020B0400000000000000" pitchFamily="50" charset="-128"/>
              <a:cs typeface="Calibri" panose="020F0502020204030204" pitchFamily="34" charset="0"/>
            </a:endParaRPr>
          </a:p>
          <a:p>
            <a:pPr marL="800100" lvl="1" indent="-342900">
              <a:buFont typeface="Arial" panose="020B0604020202020204" pitchFamily="34" charset="0"/>
              <a:buChar char="•"/>
            </a:pP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+ 40,000  antenna sites</a:t>
            </a: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If PC3 A-MPR is added, our coverage area will be </a:t>
            </a:r>
            <a:r>
              <a:rPr lang="ja-JP" altLang="en-US" sz="2400" kern="100" dirty="0">
                <a:latin typeface="Calibri" panose="020F0502020204030204" pitchFamily="34" charset="0"/>
                <a:ea typeface="游ゴシック" panose="020B0400000000000000" pitchFamily="50" charset="-128"/>
                <a:cs typeface="Calibri" panose="020F0502020204030204" pitchFamily="34" charset="0"/>
              </a:rPr>
              <a:t>↓</a:t>
            </a: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14.9% based on our link-budget.</a:t>
            </a: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To avoid coverage shrink, the half of legacy antenna sites will be needed to replace from legacy BSs to new BSs for supporting PC3 A-MPR/RB restrictions. The other half of them will also be needed to develop those new features.</a:t>
            </a: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We’ve paid frequency migration cost to domestic broadcast companies depending on Tx power. Among domestic MNOs, our payment is highest due to the number of our antenna sites.</a:t>
            </a: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Note:  The above cost estimation is only done by KDDI and not verified by co-sourcing companies.</a:t>
            </a:r>
          </a:p>
        </p:txBody>
      </p:sp>
    </p:spTree>
    <p:extLst>
      <p:ext uri="{BB962C8B-B14F-4D97-AF65-F5344CB8AC3E}">
        <p14:creationId xmlns:p14="http://schemas.microsoft.com/office/powerpoint/2010/main" val="257198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a:t>EOF</a:t>
            </a:r>
            <a:endParaRPr kumimoji="1" lang="ja-JP" altLang="en-US" sz="600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82647A3F562584F839750AC49345E99" ma:contentTypeVersion="11" ma:contentTypeDescription="新しいドキュメントを作成します。" ma:contentTypeScope="" ma:versionID="069cdc5c2095f99e772f950ed49967fb">
  <xsd:schema xmlns:xsd="http://www.w3.org/2001/XMLSchema" xmlns:xs="http://www.w3.org/2001/XMLSchema" xmlns:p="http://schemas.microsoft.com/office/2006/metadata/properties" xmlns:ns2="bc2d0168-0007-40f8-8847-24c2087f64c6" xmlns:ns3="d21297d9-8f46-4fec-93bc-d60fcf48095c" targetNamespace="http://schemas.microsoft.com/office/2006/metadata/properties" ma:root="true" ma:fieldsID="13fa3cb6745e85e12a254065730e4a22" ns2:_="" ns3:_="">
    <xsd:import namespace="bc2d0168-0007-40f8-8847-24c2087f64c6"/>
    <xsd:import namespace="d21297d9-8f46-4fec-93bc-d60fcf48095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2d0168-0007-40f8-8847-24c2087f64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9339dfd0-b53b-470a-a1af-2eb893bacac6"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21297d9-8f46-4fec-93bc-d60fcf48095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e0a4a5a-65c9-418e-b717-810760a73e29}" ma:internalName="TaxCatchAll" ma:showField="CatchAllData" ma:web="d21297d9-8f46-4fec-93bc-d60fcf4809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c2d0168-0007-40f8-8847-24c2087f64c6">
      <Terms xmlns="http://schemas.microsoft.com/office/infopath/2007/PartnerControls"/>
    </lcf76f155ced4ddcb4097134ff3c332f>
    <TaxCatchAll xmlns="d21297d9-8f46-4fec-93bc-d60fcf48095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FCA9F2-83D4-4A07-8B3E-A68BDDFCC099}">
  <ds:schemaRefs>
    <ds:schemaRef ds:uri="bc2d0168-0007-40f8-8847-24c2087f64c6"/>
    <ds:schemaRef ds:uri="d21297d9-8f46-4fec-93bc-d60fcf48095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514A500-7CC5-435D-A1FC-F821B5319146}">
  <ds:schemaRefs>
    <ds:schemaRef ds:uri="http://schemas.microsoft.com/office/2006/documentManagement/types"/>
    <ds:schemaRef ds:uri="http://schemas.microsoft.com/office/infopath/2007/PartnerControls"/>
    <ds:schemaRef ds:uri="http://purl.org/dc/elements/1.1/"/>
    <ds:schemaRef ds:uri="http://purl.org/dc/terms/"/>
    <ds:schemaRef ds:uri="bc2d0168-0007-40f8-8847-24c2087f64c6"/>
    <ds:schemaRef ds:uri="http://schemas.microsoft.com/office/2006/metadata/properties"/>
    <ds:schemaRef ds:uri="http://schemas.openxmlformats.org/package/2006/metadata/core-properties"/>
    <ds:schemaRef ds:uri="d21297d9-8f46-4fec-93bc-d60fcf48095c"/>
    <ds:schemaRef ds:uri="http://www.w3.org/XML/1998/namespace"/>
    <ds:schemaRef ds:uri="http://purl.org/dc/dcmitype/"/>
  </ds:schemaRefs>
</ds:datastoreItem>
</file>

<file path=customXml/itemProps3.xml><?xml version="1.0" encoding="utf-8"?>
<ds:datastoreItem xmlns:ds="http://schemas.openxmlformats.org/officeDocument/2006/customXml" ds:itemID="{431341CC-6B8C-4186-9AA5-57B18BB639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501</TotalTime>
  <Words>1002</Words>
  <Application>Microsoft Office PowerPoint</Application>
  <PresentationFormat>ワイド画面</PresentationFormat>
  <Paragraphs>104</Paragraphs>
  <Slides>9</Slides>
  <Notes>6</Notes>
  <HiddenSlides>0</HiddenSlides>
  <MMClips>0</MMClips>
  <ScaleCrop>false</ScaleCrop>
  <HeadingPairs>
    <vt:vector size="6" baseType="variant">
      <vt:variant>
        <vt:lpstr>使用されているフォント</vt:lpstr>
      </vt:variant>
      <vt:variant>
        <vt:i4>10</vt:i4>
      </vt:variant>
      <vt:variant>
        <vt:lpstr>テーマ</vt:lpstr>
      </vt:variant>
      <vt:variant>
        <vt:i4>3</vt:i4>
      </vt:variant>
      <vt:variant>
        <vt:lpstr>スライド タイトル</vt:lpstr>
      </vt:variant>
      <vt:variant>
        <vt:i4>9</vt:i4>
      </vt:variant>
    </vt:vector>
  </HeadingPairs>
  <TitlesOfParts>
    <vt:vector size="22" baseType="lpstr">
      <vt:lpstr>DengXian</vt:lpstr>
      <vt:lpstr>Yu Gothic UI</vt:lpstr>
      <vt:lpstr>メイリオ</vt:lpstr>
      <vt:lpstr>游ゴシック</vt:lpstr>
      <vt:lpstr>游明朝</vt:lpstr>
      <vt:lpstr>Arial</vt:lpstr>
      <vt:lpstr>Calibri</vt:lpstr>
      <vt:lpstr>Symbol</vt:lpstr>
      <vt:lpstr>Times New Roman</vt:lpstr>
      <vt:lpstr>Wingdings</vt:lpstr>
      <vt:lpstr>社内用</vt:lpstr>
      <vt:lpstr>社外用</vt:lpstr>
      <vt:lpstr>99_back</vt:lpstr>
      <vt:lpstr>Discussion on introduction of PC2 and new Channel Bandwidth for n28</vt:lpstr>
      <vt:lpstr>Background</vt:lpstr>
      <vt:lpstr>Requirement Type and Candidate Solution</vt:lpstr>
      <vt:lpstr>Observations</vt:lpstr>
      <vt:lpstr>Proposals</vt:lpstr>
      <vt:lpstr>Text Proposal for Rel-19 new WID (modification from RP-241205/CMCC and CBN)</vt:lpstr>
      <vt:lpstr>PowerPoint プレゼンテーション</vt:lpstr>
      <vt:lpstr>Cost impacts form KDDI’s business perspective</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takeda2</cp:lastModifiedBy>
  <cp:revision>7</cp:revision>
  <dcterms:created xsi:type="dcterms:W3CDTF">2022-04-28T01:12:53Z</dcterms:created>
  <dcterms:modified xsi:type="dcterms:W3CDTF">2024-06-16T10:04:54Z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0x010100E82647A3F562584F839750AC49345E99</vt:lpwstr>
  </property>
  <property fmtid="{D5CDD505-2E9C-101B-9397-08002B2CF9AE}" pid="3" name="MediaServiceImageTags">
    <vt:lpwstr/>
  </property>
</Properties>
</file>