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0"/>
  </p:notesMasterIdLst>
  <p:sldIdLst>
    <p:sldId id="256" r:id="rId7"/>
    <p:sldId id="257" r:id="rId8"/>
    <p:sldId id="25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82CE39B-09F4-A08D-DFF6-54D7F3B67BDC}" name="Axel Mueller" initials="AM" userId="S::axel.mueller@nokia.com::6b065ed8-40bf-4bd7-b1e4-242bb2fb76f9" providerId="AD"/>
  <p188:author id="{65004DC6-5D6F-92CB-6A40-6FAE5B109B19}" name="Nokia" initials="AH" userId="Nokia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CEAA4-BCEC-41A0-8FB0-7142A769CC1D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3CF6A-7C46-4DF0-9B0B-D692A0448E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717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53CF6A-7C46-4DF0-9B0B-D692A0448E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10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E386-E60C-241B-1523-47AD6FAF39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5A846A-5853-1B76-7DE2-E7C35CFD0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7A050-654F-99CE-C5B3-C3BA486B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8AD4B-EEBF-1DB4-A993-F66D9DC30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710D-BD9A-1D5A-B541-9DF7D28C3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6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671B0-0FCD-7206-5C03-11E3125D7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948-2623-F8B8-FF28-5F2B767814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706B0-F9C3-8EFC-7D41-7651E36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642C5-A477-69A4-CA75-9BB04EA3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1DA23-EDAD-3929-CB8C-E2365B75E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2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25EF9B-55AA-F7B4-CAAF-AFFE2BDCA1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7945E3-FD96-847E-C81B-FFF901E6A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57451-A6CC-5218-76A8-3876AEABA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14AFE-F94D-5B9C-47BE-8FB08E964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34533C-5B8E-54B5-2AF8-A038E936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1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9E56B4-E600-460F-4044-BB61E1294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162E1-1F2D-EFFD-B48F-6624A88D8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E0ABA-1C41-33A1-259F-F457A8CC9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CE5BD-C740-1173-69B8-060C06FA4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A283B-8717-E49D-F66E-791BC2D3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41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096ED-98A7-FBA9-8C80-88DCA96A8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6526C-A2F9-7C15-500E-CAFEBE4A2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268DE-B396-514E-48D1-B6FF37027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AA20D-75A1-691A-6BF7-CE58484A5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1C9C4-2384-C922-244C-4B73521A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80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DAE4-B6DC-3005-A174-97F269692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D2087-599C-2EFA-8B91-5577C60B0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66F44-9C4C-5B0F-F39C-1C71F778F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DEC09-69A1-40F4-2661-196B8D401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4CE260-0AAA-3C7E-38C7-F42B5905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065F6-6A63-3821-7295-451E59437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99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0B9A2-AF37-F5F1-A5BD-B33707C92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75178-DFC4-51C0-BE21-1114C81CB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B995A-33E8-8AE4-13C2-E8687FBC7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287C90-4D30-D26C-23BF-624E6F86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7BC418-E2C5-0F74-800F-C27B16415F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CB4E0E-DDD0-DC1C-CAF5-C541DEBC8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33ED44-4F18-55C9-5050-F8F78B47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7AF51-BB02-369A-E320-813D01402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781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857BB-2624-09C2-4B44-9BC5F5CB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9BA819-8C5E-7DF3-F0F2-42F552F18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5AC5CA-C186-F5FA-8E07-65169C743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0C9873-A9B7-B610-D4CE-2D449E22D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074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6E3607-AD27-7F38-BA6D-D3A332F74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B2877-087F-FE8A-CA33-594C8FA3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8E7E6-B719-35BC-A645-BF53991F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09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F0E4-7848-1FA1-0D76-FE99C3223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D116C-08F0-CE40-12C3-036536B1E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B25FCD-22A4-0991-DB36-FC49102AE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9D650-2D1F-0254-D4AD-5EB5E7135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FE94E-E886-987F-060D-35C796732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A97E3-8BED-8F33-B374-87055209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54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A978D-D02B-30D8-F94B-42457FB84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86A8A1-D0F3-88B8-2248-F1843B2CC2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8768FF-7876-60E8-AC91-A25FC17CE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7DB8A-5D7A-2386-CEC8-ECEF6E2A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E17E2-BEDF-C0AA-9967-233596500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47E1BC-82D0-A15B-44A3-11676217D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49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CA6B1C-D188-0694-B311-67AF439CF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76051-1F3B-4C4D-9E3F-8F704D828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BFCCE-843B-DA8D-AE3B-AEA0A66A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4627B-12BE-453E-B5A4-FF83EA9D1B5E}" type="datetimeFigureOut">
              <a:rPr lang="en-GB" smtClean="0"/>
              <a:t>10/06/2024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84CF1-6A40-6526-FB99-9561A343B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35088-0035-D8D6-3496-08A18D7C1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40627-A400-4D3C-9035-7CDBC43D2424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8C0949-296B-8689-4C03-CDA48D5E48D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xmlns="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91209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47F34-C6EE-3EFD-2CC1-C66688806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086" y="1122363"/>
            <a:ext cx="1014984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Rx switched n</a:t>
            </a:r>
            <a:r>
              <a:rPr lang="en-US" dirty="0" smtClean="0"/>
              <a:t>X-n29 low-low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carrier aggregation 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D8916-6EA1-50FB-E291-44A278EF0ACA}"/>
              </a:ext>
            </a:extLst>
          </p:cNvPr>
          <p:cNvSpPr txBox="1">
            <a:spLocks/>
          </p:cNvSpPr>
          <p:nvPr/>
        </p:nvSpPr>
        <p:spPr>
          <a:xfrm>
            <a:off x="650288" y="433895"/>
            <a:ext cx="6572784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</a:rPr>
              <a:t>RP-241537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70464B3-6800-451F-B0C4-68FC0CE39F5D}"/>
              </a:ext>
            </a:extLst>
          </p:cNvPr>
          <p:cNvSpPr txBox="1">
            <a:spLocks/>
          </p:cNvSpPr>
          <p:nvPr/>
        </p:nvSpPr>
        <p:spPr>
          <a:xfrm>
            <a:off x="650287" y="4155147"/>
            <a:ext cx="10837902" cy="2295530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3GPP TSG RAN Meeting #</a:t>
            </a:r>
            <a:r>
              <a:rPr lang="en-US" dirty="0" smtClean="0">
                <a:solidFill>
                  <a:schemeClr val="tx1"/>
                </a:solidFill>
              </a:rPr>
              <a:t>104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Shanghai, China, 17</a:t>
            </a:r>
            <a:r>
              <a:rPr lang="en-US" baseline="30000" dirty="0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– </a:t>
            </a:r>
            <a:r>
              <a:rPr lang="en-US" dirty="0" smtClean="0">
                <a:solidFill>
                  <a:schemeClr val="tx1"/>
                </a:solidFill>
              </a:rPr>
              <a:t>20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June, </a:t>
            </a:r>
            <a:r>
              <a:rPr lang="en-US" dirty="0">
                <a:solidFill>
                  <a:schemeClr val="tx1"/>
                </a:solidFill>
              </a:rPr>
              <a:t>2024</a:t>
            </a:r>
          </a:p>
          <a:p>
            <a:r>
              <a:rPr lang="en-US" dirty="0">
                <a:solidFill>
                  <a:schemeClr val="tx1"/>
                </a:solidFill>
              </a:rPr>
              <a:t>Agenda Item </a:t>
            </a:r>
            <a:r>
              <a:rPr lang="en-US" dirty="0" smtClean="0">
                <a:solidFill>
                  <a:schemeClr val="tx1"/>
                </a:solidFill>
              </a:rPr>
              <a:t>9.1.5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Source: TELUS, Bell </a:t>
            </a:r>
            <a:r>
              <a:rPr lang="it-IT" dirty="0" smtClean="0">
                <a:solidFill>
                  <a:schemeClr val="tx1"/>
                </a:solidFill>
              </a:rPr>
              <a:t>Mobility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3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388" y="277007"/>
            <a:ext cx="10515600" cy="461547"/>
          </a:xfrm>
        </p:spPr>
        <p:txBody>
          <a:bodyPr>
            <a:normAutofit fontScale="90000"/>
          </a:bodyPr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470388" y="5414943"/>
            <a:ext cx="11251223" cy="1090023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CA" sz="1800" dirty="0" smtClean="0"/>
              <a:t>Low-bands carry </a:t>
            </a:r>
            <a:r>
              <a:rPr lang="en-CA" sz="1800" dirty="0"/>
              <a:t>significant traffic volumes in Bell and </a:t>
            </a:r>
            <a:r>
              <a:rPr lang="en-CA" sz="1800" dirty="0" smtClean="0"/>
              <a:t>TELUS </a:t>
            </a:r>
            <a:r>
              <a:rPr lang="en-CA" sz="1800" dirty="0"/>
              <a:t>urban and rural markets. </a:t>
            </a:r>
          </a:p>
          <a:p>
            <a:pPr>
              <a:spcBef>
                <a:spcPts val="600"/>
              </a:spcBef>
            </a:pPr>
            <a:r>
              <a:rPr lang="en-CA" sz="1800" dirty="0"/>
              <a:t>Considering n29 is DL only band, n29 capacity </a:t>
            </a:r>
            <a:r>
              <a:rPr lang="en-CA" sz="1800" dirty="0" smtClean="0"/>
              <a:t>is completely lost in low-bands only coverage areas</a:t>
            </a:r>
            <a:endParaRPr lang="en-CA" sz="1800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E24CD7-6490-9DD1-C5E4-CAA7063C8905}"/>
              </a:ext>
            </a:extLst>
          </p:cNvPr>
          <p:cNvSpPr txBox="1">
            <a:spLocks/>
          </p:cNvSpPr>
          <p:nvPr/>
        </p:nvSpPr>
        <p:spPr>
          <a:xfrm>
            <a:off x="527049" y="1117672"/>
            <a:ext cx="5996360" cy="4225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sz="1400" b="1" dirty="0" smtClean="0">
                <a:solidFill>
                  <a:schemeClr val="tx2"/>
                </a:solidFill>
              </a:rPr>
              <a:t>Today’s low band challenge:</a:t>
            </a:r>
          </a:p>
          <a:p>
            <a:r>
              <a:rPr lang="en-CA" sz="1200" dirty="0" smtClean="0"/>
              <a:t>We are rich in mid-band spectrum (~300 MHz) which is effective closer to sites, however we have limited low-band spectrum (15 MHz) which propagates farther</a:t>
            </a:r>
          </a:p>
          <a:p>
            <a:r>
              <a:rPr lang="en-CA" sz="1200" dirty="0" smtClean="0"/>
              <a:t>As our customers move between sites (urban and rural), they’re spending more time in low-band coverage.</a:t>
            </a:r>
          </a:p>
          <a:p>
            <a:r>
              <a:rPr lang="en-CA" sz="1200" dirty="0" smtClean="0"/>
              <a:t>Low-band carries significant traffic volumes in urban and rural</a:t>
            </a:r>
          </a:p>
          <a:p>
            <a:pPr lvl="1"/>
            <a:r>
              <a:rPr lang="en-CA" sz="1050" dirty="0" smtClean="0"/>
              <a:t>Our customers spend 15% of their day on average in urban low-bands, and 50% in rural low-bands</a:t>
            </a:r>
          </a:p>
          <a:p>
            <a:r>
              <a:rPr lang="en-CA" sz="1200" dirty="0" smtClean="0"/>
              <a:t>Low-band capacity challenge has a huge impact on customer experience. Users will experience poor data speeds due to low-band congestion.</a:t>
            </a:r>
          </a:p>
          <a:p>
            <a:pPr>
              <a:spcBef>
                <a:spcPts val="600"/>
              </a:spcBef>
            </a:pPr>
            <a:r>
              <a:rPr lang="en-CA" sz="1200" dirty="0" smtClean="0"/>
              <a:t>Low-Low band CA is one way of solving this problem, however OEM’s have challenges to support low-low band CA and this ecosystem does not exist </a:t>
            </a:r>
          </a:p>
          <a:p>
            <a:r>
              <a:rPr lang="en-CA" sz="1200" dirty="0" smtClean="0"/>
              <a:t>B29 is widely deployed in our network and is underutilized</a:t>
            </a:r>
          </a:p>
          <a:p>
            <a:pPr lvl="1">
              <a:spcBef>
                <a:spcPts val="600"/>
              </a:spcBef>
            </a:pPr>
            <a:r>
              <a:rPr lang="en-CA" sz="1050" dirty="0" smtClean="0"/>
              <a:t>Bell and TELUS together has nationwide access to 10 MHz of MBS – DL only (n29) in 700MHz spectrum.</a:t>
            </a:r>
          </a:p>
          <a:p>
            <a:pPr lvl="1">
              <a:spcBef>
                <a:spcPts val="600"/>
              </a:spcBef>
            </a:pPr>
            <a:r>
              <a:rPr lang="en-CA" sz="1050" dirty="0" smtClean="0"/>
              <a:t>Band 29 reaches 83% of Canada’s pop.</a:t>
            </a:r>
          </a:p>
          <a:p>
            <a:pPr>
              <a:spcBef>
                <a:spcPts val="600"/>
              </a:spcBef>
            </a:pPr>
            <a:r>
              <a:rPr lang="en-CA" sz="1200" dirty="0" smtClean="0"/>
              <a:t>We would like to propose a solution that enables low-low CA solution with minimal impact to the devices (next slide)</a:t>
            </a:r>
            <a:endParaRPr lang="en-CA" sz="1200" dirty="0" smtClean="0"/>
          </a:p>
        </p:txBody>
      </p:sp>
      <p:sp>
        <p:nvSpPr>
          <p:cNvPr id="8" name="Rounded Rectangle 186">
            <a:extLst>
              <a:ext uri="{FF2B5EF4-FFF2-40B4-BE49-F238E27FC236}">
                <a16:creationId xmlns:a16="http://schemas.microsoft.com/office/drawing/2014/main" id="{23D3A65A-ADF4-6C2E-87ED-B1DA7B2DF7D9}"/>
              </a:ext>
            </a:extLst>
          </p:cNvPr>
          <p:cNvSpPr/>
          <p:nvPr/>
        </p:nvSpPr>
        <p:spPr>
          <a:xfrm>
            <a:off x="7704723" y="3200287"/>
            <a:ext cx="1726844" cy="336768"/>
          </a:xfrm>
          <a:prstGeom prst="roundRect">
            <a:avLst>
              <a:gd name="adj" fmla="val 17162"/>
            </a:avLst>
          </a:prstGeom>
          <a:solidFill>
            <a:schemeClr val="bg1"/>
          </a:solidFill>
          <a:ln w="12700" cap="flat">
            <a:noFill/>
            <a:miter lim="400000"/>
          </a:ln>
          <a:effectLst>
            <a:glow rad="63500">
              <a:schemeClr val="tx1">
                <a:alpha val="40000"/>
              </a:schemeClr>
            </a:glo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sym typeface="Helvetica Light"/>
              </a:rPr>
              <a:t>85% of traffic in urban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  <a:sym typeface="Helvetica Light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sym typeface="Helvetica Light"/>
              </a:rPr>
              <a:t>50% of traffic in rural</a:t>
            </a:r>
          </a:p>
        </p:txBody>
      </p:sp>
      <p:sp>
        <p:nvSpPr>
          <p:cNvPr id="9" name="Rounded Rectangle 188">
            <a:extLst>
              <a:ext uri="{FF2B5EF4-FFF2-40B4-BE49-F238E27FC236}">
                <a16:creationId xmlns:a16="http://schemas.microsoft.com/office/drawing/2014/main" id="{49283962-FDB4-E186-4915-9FE82B1A784B}"/>
              </a:ext>
            </a:extLst>
          </p:cNvPr>
          <p:cNvSpPr/>
          <p:nvPr/>
        </p:nvSpPr>
        <p:spPr>
          <a:xfrm>
            <a:off x="9793588" y="3213694"/>
            <a:ext cx="1657078" cy="323361"/>
          </a:xfrm>
          <a:prstGeom prst="roundRect">
            <a:avLst>
              <a:gd name="adj" fmla="val 18864"/>
            </a:avLst>
          </a:prstGeom>
          <a:solidFill>
            <a:schemeClr val="bg1"/>
          </a:solidFill>
          <a:ln w="12700" cap="flat">
            <a:noFill/>
            <a:miter lim="400000"/>
          </a:ln>
          <a:effectLst>
            <a:glow rad="63500">
              <a:schemeClr val="tx1">
                <a:alpha val="40000"/>
              </a:schemeClr>
            </a:glo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sym typeface="Helvetica Light"/>
              </a:rPr>
              <a:t>15% of traffic in urban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  <a:sym typeface="Helvetica Light"/>
            </a:endParaRPr>
          </a:p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sym typeface="Helvetica Light"/>
              </a:rPr>
              <a:t>50% of traffic in rural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6FC4F977-A48A-60E2-71FE-58AA0EB299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425" r="1161"/>
          <a:stretch/>
        </p:blipFill>
        <p:spPr>
          <a:xfrm>
            <a:off x="6738202" y="1882533"/>
            <a:ext cx="5051901" cy="1386248"/>
          </a:xfrm>
          <a:prstGeom prst="rect">
            <a:avLst/>
          </a:prstGeom>
        </p:spPr>
      </p:pic>
      <p:sp>
        <p:nvSpPr>
          <p:cNvPr id="11" name="Left-Right Arrow 1">
            <a:extLst>
              <a:ext uri="{FF2B5EF4-FFF2-40B4-BE49-F238E27FC236}">
                <a16:creationId xmlns:a16="http://schemas.microsoft.com/office/drawing/2014/main" id="{97F6E778-9741-5E78-961F-DCB306712D7E}"/>
              </a:ext>
            </a:extLst>
          </p:cNvPr>
          <p:cNvSpPr/>
          <p:nvPr/>
        </p:nvSpPr>
        <p:spPr>
          <a:xfrm>
            <a:off x="7289680" y="3040110"/>
            <a:ext cx="2436852" cy="264455"/>
          </a:xfrm>
          <a:prstGeom prst="leftRightArrow">
            <a:avLst>
              <a:gd name="adj1" fmla="val 65186"/>
              <a:gd name="adj2" fmla="val 50000"/>
            </a:avLst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Mid-bands</a:t>
            </a:r>
            <a:endParaRPr kumimoji="0" lang="en-CA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2" name="Left-Right Arrow 6">
            <a:extLst>
              <a:ext uri="{FF2B5EF4-FFF2-40B4-BE49-F238E27FC236}">
                <a16:creationId xmlns:a16="http://schemas.microsoft.com/office/drawing/2014/main" id="{3A835EE0-4C62-15A2-CE8B-F5BF3A80DC33}"/>
              </a:ext>
            </a:extLst>
          </p:cNvPr>
          <p:cNvSpPr/>
          <p:nvPr/>
        </p:nvSpPr>
        <p:spPr>
          <a:xfrm>
            <a:off x="9726532" y="3040111"/>
            <a:ext cx="1791190" cy="264455"/>
          </a:xfrm>
          <a:prstGeom prst="leftRightArrow">
            <a:avLst>
              <a:gd name="adj1" fmla="val 65186"/>
              <a:gd name="adj2" fmla="val 50000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Low-bands</a:t>
            </a:r>
            <a:endParaRPr kumimoji="0" lang="en-CA" sz="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3" name="Rectangle: Rounded Corners 11">
            <a:extLst>
              <a:ext uri="{FF2B5EF4-FFF2-40B4-BE49-F238E27FC236}">
                <a16:creationId xmlns:a16="http://schemas.microsoft.com/office/drawing/2014/main" id="{AAA2B7B0-D9EA-3966-0D9E-909E92CDCE3C}"/>
              </a:ext>
            </a:extLst>
          </p:cNvPr>
          <p:cNvSpPr/>
          <p:nvPr/>
        </p:nvSpPr>
        <p:spPr bwMode="auto">
          <a:xfrm>
            <a:off x="6738201" y="1489964"/>
            <a:ext cx="4864609" cy="2311328"/>
          </a:xfrm>
          <a:prstGeom prst="roundRect">
            <a:avLst>
              <a:gd name="adj" fmla="val 4233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0949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00" b="1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FD1E1-322B-7F0B-7732-3BE06013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3046"/>
            <a:ext cx="10515600" cy="53188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Potential low-low CA solution</a:t>
            </a:r>
            <a:endParaRPr lang="en-GB" dirty="0"/>
          </a:p>
        </p:txBody>
      </p:sp>
      <p:sp>
        <p:nvSpPr>
          <p:cNvPr id="6" name="Google Shape;556;p12"/>
          <p:cNvSpPr txBox="1"/>
          <p:nvPr/>
        </p:nvSpPr>
        <p:spPr>
          <a:xfrm>
            <a:off x="515983" y="1133203"/>
            <a:ext cx="10837817" cy="8309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200" i="0" u="none" strike="noStrike" cap="none" dirty="0" smtClean="0">
                <a:sym typeface="Arial"/>
              </a:rPr>
              <a:t>Device needs to support inter-carrier scheduling: UE monitors n12 DL PDCCH DCI, which has both n29 and n12 scheduling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200" dirty="0" smtClean="0"/>
              <a:t>Device needs to support TTI level SOI switching; when n29 is scheduled, UE needs to switch to n29 filter, and during that slot there is no simultaneous n12 UL transmission / DL reception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urier New" panose="02070309020205020404" pitchFamily="49" charset="0"/>
              <a:buChar char="o"/>
            </a:pPr>
            <a:r>
              <a:rPr lang="en-CA" sz="1200" dirty="0" smtClean="0"/>
              <a:t>Device switches back to n12 duplexer after n29 scheduled slot is finished</a:t>
            </a:r>
            <a:endParaRPr sz="1100" dirty="0"/>
          </a:p>
        </p:txBody>
      </p:sp>
      <p:pic>
        <p:nvPicPr>
          <p:cNvPr id="7" name="Google Shape;557;p12" descr="Smartphone - Free technology icon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0160" y="3244825"/>
            <a:ext cx="507423" cy="43236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Google Shape;558;p12"/>
              <p:cNvSpPr txBox="1"/>
              <p:nvPr/>
            </p:nvSpPr>
            <p:spPr>
              <a:xfrm>
                <a:off x="2509210" y="2823800"/>
                <a:ext cx="106845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8" name="Google Shape;558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9210" y="2823800"/>
                <a:ext cx="1068457" cy="338554"/>
              </a:xfrm>
              <a:prstGeom prst="rect">
                <a:avLst/>
              </a:prstGeom>
              <a:blipFill>
                <a:blip r:embed="rId3"/>
                <a:stretch>
                  <a:fillRect t="-5357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Google Shape;559;p12"/>
              <p:cNvSpPr txBox="1"/>
              <p:nvPr/>
            </p:nvSpPr>
            <p:spPr>
              <a:xfrm>
                <a:off x="5437650" y="2830806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9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7650" y="2830806"/>
                <a:ext cx="887599" cy="338514"/>
              </a:xfrm>
              <a:prstGeom prst="rect">
                <a:avLst/>
              </a:prstGeom>
              <a:blipFill>
                <a:blip r:embed="rId4"/>
                <a:stretch>
                  <a:fillRect l="-2055" t="-5357" r="-2055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oogle Shape;560;p12"/>
          <p:cNvGrpSpPr/>
          <p:nvPr/>
        </p:nvGrpSpPr>
        <p:grpSpPr>
          <a:xfrm>
            <a:off x="1972643" y="3358698"/>
            <a:ext cx="2149336" cy="2018068"/>
            <a:chOff x="864028" y="2438582"/>
            <a:chExt cx="2261297" cy="2292827"/>
          </a:xfrm>
        </p:grpSpPr>
        <p:grpSp>
          <p:nvGrpSpPr>
            <p:cNvPr id="11" name="Google Shape;561;p12"/>
            <p:cNvGrpSpPr/>
            <p:nvPr/>
          </p:nvGrpSpPr>
          <p:grpSpPr>
            <a:xfrm>
              <a:off x="864028" y="3400517"/>
              <a:ext cx="2261297" cy="534634"/>
              <a:chOff x="798469" y="2669256"/>
              <a:chExt cx="2261297" cy="534634"/>
            </a:xfrm>
          </p:grpSpPr>
          <p:sp>
            <p:nvSpPr>
              <p:cNvPr id="22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" name="Google Shape;565;p12"/>
              <p:cNvSpPr txBox="1"/>
              <p:nvPr/>
            </p:nvSpPr>
            <p:spPr>
              <a:xfrm>
                <a:off x="1174566" y="2680699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12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570;p12"/>
              <p:cNvSpPr txBox="1"/>
              <p:nvPr/>
            </p:nvSpPr>
            <p:spPr>
              <a:xfrm>
                <a:off x="2374161" y="2669256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29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18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20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1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19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3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" name="Google Shape;578;p12"/>
            <p:cNvCxnSpPr>
              <a:stCxn id="13" idx="2"/>
              <a:endCxn id="25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" name="Google Shape;580;p12"/>
            <p:cNvCxnSpPr>
              <a:stCxn id="17" idx="1"/>
              <a:endCxn id="22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Google Shape;559;p12"/>
              <p:cNvSpPr txBox="1"/>
              <p:nvPr/>
            </p:nvSpPr>
            <p:spPr>
              <a:xfrm>
                <a:off x="8209333" y="2823800"/>
                <a:ext cx="887599" cy="33851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</m:ctrlPr>
                      </m:sSubPr>
                      <m:e>
                        <m:r>
                          <a:rPr lang="en-US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𝑵</m:t>
                        </m:r>
                      </m:e>
                      <m:sub>
                        <m:r>
                          <a:rPr lang="en-CA" sz="1600" b="1" i="1" strike="noStrike" cap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rial"/>
                            <a:cs typeface="Arial"/>
                            <a:sym typeface="Arial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sz="1600" b="1" i="0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:</a:t>
                </a:r>
                <a:endParaRPr sz="1600" b="1" i="0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32" name="Google Shape;559;p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333" y="2823800"/>
                <a:ext cx="887599" cy="338514"/>
              </a:xfrm>
              <a:prstGeom prst="rect">
                <a:avLst/>
              </a:prstGeom>
              <a:blipFill>
                <a:blip r:embed="rId5"/>
                <a:stretch>
                  <a:fillRect l="-2759" t="-5357" r="-2069" b="-214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oogle Shape;560;p12"/>
          <p:cNvGrpSpPr/>
          <p:nvPr/>
        </p:nvGrpSpPr>
        <p:grpSpPr>
          <a:xfrm>
            <a:off x="4746462" y="3358698"/>
            <a:ext cx="2149336" cy="2018068"/>
            <a:chOff x="864028" y="2438582"/>
            <a:chExt cx="2261297" cy="2292827"/>
          </a:xfrm>
        </p:grpSpPr>
        <p:grpSp>
          <p:nvGrpSpPr>
            <p:cNvPr id="34" name="Google Shape;561;p12"/>
            <p:cNvGrpSpPr/>
            <p:nvPr/>
          </p:nvGrpSpPr>
          <p:grpSpPr>
            <a:xfrm>
              <a:off x="864028" y="3400517"/>
              <a:ext cx="2261297" cy="534634"/>
              <a:chOff x="798469" y="2669256"/>
              <a:chExt cx="2261297" cy="534634"/>
            </a:xfrm>
          </p:grpSpPr>
          <p:sp>
            <p:nvSpPr>
              <p:cNvPr id="45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565;p12"/>
              <p:cNvSpPr txBox="1"/>
              <p:nvPr/>
            </p:nvSpPr>
            <p:spPr>
              <a:xfrm>
                <a:off x="1174566" y="2680699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12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570;p12"/>
              <p:cNvSpPr txBox="1"/>
              <p:nvPr/>
            </p:nvSpPr>
            <p:spPr>
              <a:xfrm>
                <a:off x="2374161" y="2669256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29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41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43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42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36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" name="Google Shape;578;p12"/>
            <p:cNvCxnSpPr>
              <a:stCxn id="36" idx="6"/>
              <a:endCxn id="53" idx="0"/>
            </p:cNvCxnSpPr>
            <p:nvPr/>
          </p:nvCxnSpPr>
          <p:spPr>
            <a:xfrm>
              <a:off x="2136866" y="3118248"/>
              <a:ext cx="554688" cy="282268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" name="Google Shape;580;p12"/>
            <p:cNvCxnSpPr>
              <a:stCxn id="40" idx="1"/>
              <a:endCxn id="54" idx="2"/>
            </p:cNvCxnSpPr>
            <p:nvPr/>
          </p:nvCxnSpPr>
          <p:spPr>
            <a:xfrm flipV="1">
              <a:off x="2011854" y="3927215"/>
              <a:ext cx="513203" cy="36848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" name="Google Shape;560;p12"/>
          <p:cNvGrpSpPr/>
          <p:nvPr/>
        </p:nvGrpSpPr>
        <p:grpSpPr>
          <a:xfrm>
            <a:off x="7520281" y="3358698"/>
            <a:ext cx="2149336" cy="2018068"/>
            <a:chOff x="864028" y="2438582"/>
            <a:chExt cx="2261297" cy="2292827"/>
          </a:xfrm>
        </p:grpSpPr>
        <p:grpSp>
          <p:nvGrpSpPr>
            <p:cNvPr id="56" name="Google Shape;561;p12"/>
            <p:cNvGrpSpPr/>
            <p:nvPr/>
          </p:nvGrpSpPr>
          <p:grpSpPr>
            <a:xfrm>
              <a:off x="864028" y="3400517"/>
              <a:ext cx="2261297" cy="534634"/>
              <a:chOff x="798469" y="2669256"/>
              <a:chExt cx="2261297" cy="534634"/>
            </a:xfrm>
          </p:grpSpPr>
          <p:sp>
            <p:nvSpPr>
              <p:cNvPr id="67" name="Google Shape;562;p12"/>
              <p:cNvSpPr/>
              <p:nvPr/>
            </p:nvSpPr>
            <p:spPr>
              <a:xfrm>
                <a:off x="798469" y="2750179"/>
                <a:ext cx="1211815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563;p12"/>
              <p:cNvSpPr/>
              <p:nvPr/>
            </p:nvSpPr>
            <p:spPr>
              <a:xfrm>
                <a:off x="798469" y="2918997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564;p12"/>
              <p:cNvSpPr/>
              <p:nvPr/>
            </p:nvSpPr>
            <p:spPr>
              <a:xfrm>
                <a:off x="1474380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565;p12"/>
              <p:cNvSpPr txBox="1"/>
              <p:nvPr/>
            </p:nvSpPr>
            <p:spPr>
              <a:xfrm>
                <a:off x="1174566" y="2680699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12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566;p12"/>
              <p:cNvSpPr txBox="1"/>
              <p:nvPr/>
            </p:nvSpPr>
            <p:spPr>
              <a:xfrm>
                <a:off x="875822" y="2918996"/>
                <a:ext cx="38343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Tx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567;p12"/>
              <p:cNvSpPr txBox="1"/>
              <p:nvPr/>
            </p:nvSpPr>
            <p:spPr>
              <a:xfrm>
                <a:off x="15427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568;p12"/>
              <p:cNvSpPr/>
              <p:nvPr/>
            </p:nvSpPr>
            <p:spPr>
              <a:xfrm>
                <a:off x="2070155" y="2750178"/>
                <a:ext cx="989611" cy="453711"/>
              </a:xfrm>
              <a:prstGeom prst="rect">
                <a:avLst/>
              </a:prstGeom>
              <a:solidFill>
                <a:srgbClr val="E8E8E8"/>
              </a:solidFill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569;p12"/>
              <p:cNvSpPr/>
              <p:nvPr/>
            </p:nvSpPr>
            <p:spPr>
              <a:xfrm>
                <a:off x="2180005" y="2918996"/>
                <a:ext cx="481631" cy="284893"/>
              </a:xfrm>
              <a:custGeom>
                <a:avLst/>
                <a:gdLst/>
                <a:ahLst/>
                <a:cxnLst/>
                <a:rect l="l" t="t" r="r" b="b"/>
                <a:pathLst>
                  <a:path w="481631" h="284893" extrusionOk="0">
                    <a:moveTo>
                      <a:pt x="0" y="284893"/>
                    </a:moveTo>
                    <a:cubicBezTo>
                      <a:pt x="36646" y="174374"/>
                      <a:pt x="73292" y="63855"/>
                      <a:pt x="97722" y="19648"/>
                    </a:cubicBezTo>
                    <a:cubicBezTo>
                      <a:pt x="122153" y="-24560"/>
                      <a:pt x="146583" y="19648"/>
                      <a:pt x="146583" y="19648"/>
                    </a:cubicBezTo>
                    <a:cubicBezTo>
                      <a:pt x="198934" y="18485"/>
                      <a:pt x="368785" y="11504"/>
                      <a:pt x="411829" y="12667"/>
                    </a:cubicBezTo>
                    <a:cubicBezTo>
                      <a:pt x="454873" y="13830"/>
                      <a:pt x="393215" y="-17580"/>
                      <a:pt x="404849" y="26628"/>
                    </a:cubicBezTo>
                    <a:cubicBezTo>
                      <a:pt x="416483" y="70836"/>
                      <a:pt x="449057" y="174374"/>
                      <a:pt x="481631" y="277913"/>
                    </a:cubicBezTo>
                  </a:path>
                </a:pathLst>
              </a:custGeom>
              <a:noFill/>
              <a:ln w="25400" cap="flat" cmpd="sng">
                <a:solidFill>
                  <a:srgbClr val="3061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570;p12"/>
              <p:cNvSpPr txBox="1"/>
              <p:nvPr/>
            </p:nvSpPr>
            <p:spPr>
              <a:xfrm>
                <a:off x="2374161" y="2669256"/>
                <a:ext cx="503664" cy="3146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n</a:t>
                </a:r>
                <a:r>
                  <a:rPr lang="en-US" sz="1200" b="0" i="0" u="none" strike="noStrike" cap="none" dirty="0" smtClean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29</a:t>
                </a:r>
                <a:endParaRPr sz="12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571;p12"/>
              <p:cNvSpPr txBox="1"/>
              <p:nvPr/>
            </p:nvSpPr>
            <p:spPr>
              <a:xfrm>
                <a:off x="2257358" y="2918995"/>
                <a:ext cx="404278" cy="27695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Rx</a:t>
                </a:r>
                <a:endParaRPr sz="12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" name="Google Shape;572;p12"/>
            <p:cNvGrpSpPr/>
            <p:nvPr/>
          </p:nvGrpSpPr>
          <p:grpSpPr>
            <a:xfrm>
              <a:off x="1926196" y="2438582"/>
              <a:ext cx="284377" cy="621944"/>
              <a:chOff x="1174566" y="2511258"/>
              <a:chExt cx="284377" cy="621944"/>
            </a:xfrm>
          </p:grpSpPr>
          <p:grpSp>
            <p:nvGrpSpPr>
              <p:cNvPr id="63" name="Google Shape;573;p12"/>
              <p:cNvGrpSpPr/>
              <p:nvPr/>
            </p:nvGrpSpPr>
            <p:grpSpPr>
              <a:xfrm>
                <a:off x="1174566" y="2511258"/>
                <a:ext cx="284377" cy="152400"/>
                <a:chOff x="1174566" y="2511258"/>
                <a:chExt cx="284377" cy="152400"/>
              </a:xfrm>
            </p:grpSpPr>
            <p:cxnSp>
              <p:nvCxnSpPr>
                <p:cNvPr id="65" name="Google Shape;574;p12"/>
                <p:cNvCxnSpPr/>
                <p:nvPr/>
              </p:nvCxnSpPr>
              <p:spPr>
                <a:xfrm>
                  <a:off x="1174566" y="2517978"/>
                  <a:ext cx="136963" cy="143095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66" name="Google Shape;575;p12"/>
                <p:cNvCxnSpPr/>
                <p:nvPr/>
              </p:nvCxnSpPr>
              <p:spPr>
                <a:xfrm rot="10800000" flipH="1">
                  <a:off x="1311529" y="2511258"/>
                  <a:ext cx="147414" cy="152400"/>
                </a:xfrm>
                <a:prstGeom prst="straightConnector1">
                  <a:avLst/>
                </a:prstGeom>
                <a:noFill/>
                <a:ln w="31750" cap="flat" cmpd="sng">
                  <a:solidFill>
                    <a:srgbClr val="3B7FF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cxnSp>
            <p:nvCxnSpPr>
              <p:cNvPr id="64" name="Google Shape;576;p12"/>
              <p:cNvCxnSpPr/>
              <p:nvPr/>
            </p:nvCxnSpPr>
            <p:spPr>
              <a:xfrm>
                <a:off x="1311529" y="2661073"/>
                <a:ext cx="0" cy="472129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C5ADB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58" name="Google Shape;577;p12"/>
            <p:cNvSpPr/>
            <p:nvPr/>
          </p:nvSpPr>
          <p:spPr>
            <a:xfrm>
              <a:off x="1991755" y="3060526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" name="Google Shape;578;p12"/>
            <p:cNvCxnSpPr>
              <a:stCxn id="58" idx="2"/>
              <a:endCxn id="70" idx="0"/>
            </p:cNvCxnSpPr>
            <p:nvPr/>
          </p:nvCxnSpPr>
          <p:spPr>
            <a:xfrm flipH="1">
              <a:off x="1491958" y="3118248"/>
              <a:ext cx="499797" cy="293712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" name="Google Shape;579;p12"/>
            <p:cNvSpPr/>
            <p:nvPr/>
          </p:nvSpPr>
          <p:spPr>
            <a:xfrm>
              <a:off x="1129950" y="4375421"/>
              <a:ext cx="1838541" cy="3559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Transceiver </a:t>
              </a: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" name="Google Shape;580;p12"/>
            <p:cNvCxnSpPr>
              <a:stCxn id="62" idx="1"/>
              <a:endCxn id="67" idx="2"/>
            </p:cNvCxnSpPr>
            <p:nvPr/>
          </p:nvCxnSpPr>
          <p:spPr>
            <a:xfrm rot="10800000">
              <a:off x="1470054" y="3935097"/>
              <a:ext cx="541800" cy="360600"/>
            </a:xfrm>
            <a:prstGeom prst="straightConnector1">
              <a:avLst/>
            </a:prstGeom>
            <a:noFill/>
            <a:ln w="38100" cap="flat" cmpd="sng">
              <a:solidFill>
                <a:srgbClr val="0C5ADB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" name="Google Shape;581;p12"/>
            <p:cNvSpPr/>
            <p:nvPr/>
          </p:nvSpPr>
          <p:spPr>
            <a:xfrm>
              <a:off x="1990603" y="4278791"/>
              <a:ext cx="145111" cy="115443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rgbClr val="3061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7" name="Content Placeholder 2">
            <a:extLst>
              <a:ext uri="{FF2B5EF4-FFF2-40B4-BE49-F238E27FC236}">
                <a16:creationId xmlns:a16="http://schemas.microsoft.com/office/drawing/2014/main" id="{D3AEF577-AB5D-FA5A-3B5F-C41F21919638}"/>
              </a:ext>
            </a:extLst>
          </p:cNvPr>
          <p:cNvSpPr txBox="1">
            <a:spLocks/>
          </p:cNvSpPr>
          <p:nvPr/>
        </p:nvSpPr>
        <p:spPr>
          <a:xfrm>
            <a:off x="470388" y="5928467"/>
            <a:ext cx="11251223" cy="576499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None/>
            </a:pPr>
            <a:r>
              <a:rPr lang="en-CA" sz="1800" dirty="0" smtClean="0"/>
              <a:t>This solution calls out specifically n29, but could apply to any DL only low band (e.g., n67)</a:t>
            </a:r>
            <a:endParaRPr lang="en-CA" sz="1800" dirty="0"/>
          </a:p>
        </p:txBody>
      </p:sp>
    </p:spTree>
    <p:extLst>
      <p:ext uri="{BB962C8B-B14F-4D97-AF65-F5344CB8AC3E}">
        <p14:creationId xmlns:p14="http://schemas.microsoft.com/office/powerpoint/2010/main" val="22567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RBI5PAMIO524-485775681-53</_dlc_DocId>
    <_dlc_DocIdUrl xmlns="71c5aaf6-e6ce-465b-b873-5148d2a4c105">
      <Url>https://nokia.sharepoint.com/sites/gxp/_layouts/15/DocIdRedir.aspx?ID=RBI5PAMIO524-485775681-53</Url>
      <Description>RBI5PAMIO524-485775681-53</Description>
    </_dlc_DocIdUrl>
  </documentManagement>
</p:properties>
</file>

<file path=customXml/itemProps1.xml><?xml version="1.0" encoding="utf-8"?>
<ds:datastoreItem xmlns:ds="http://schemas.openxmlformats.org/officeDocument/2006/customXml" ds:itemID="{DD4EBBEE-3F53-4977-9238-309F5C2B10B9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F3BA0BE1-0E3A-4A9A-BA9E-58C2B2C7864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20591888-3E8A-4373-A483-7DD81EBC1859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1130959-D173-4A97-A88F-0CAE803063CD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EE5D6A6-E605-4B8E-8DE1-E8B53B7DE4E0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7275bb01-7583-478d-bc14-e839a2dd5989"/>
    <ds:schemaRef ds:uri="http://purl.org/dc/elements/1.1/"/>
    <ds:schemaRef ds:uri="fd29e756-1e88-48a1-974b-d7d8a56481f3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419</Words>
  <Application>Microsoft Office PowerPoint</Application>
  <PresentationFormat>Widescreen</PresentationFormat>
  <Paragraphs>53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Courier New</vt:lpstr>
      <vt:lpstr>Helvetica Light</vt:lpstr>
      <vt:lpstr>Nokia Pure Text Light</vt:lpstr>
      <vt:lpstr>Office Theme</vt:lpstr>
      <vt:lpstr>Rx switched nX-n29 low-low  carrier aggregation </vt:lpstr>
      <vt:lpstr>Motivation</vt:lpstr>
      <vt:lpstr>Potential low-low CA solution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RAN4 Rel-19 Demod topics</dc:title>
  <dc:creator>Matthew Baker</dc:creator>
  <cp:lastModifiedBy>Ivo Maljevic</cp:lastModifiedBy>
  <cp:revision>58</cp:revision>
  <dcterms:created xsi:type="dcterms:W3CDTF">2024-03-01T14:58:02Z</dcterms:created>
  <dcterms:modified xsi:type="dcterms:W3CDTF">2024-06-10T13:49:04Z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0x01010085B424B673583543B6F776E103F2A363</vt:lpwstr>
  </property>
  <property fmtid="{D5CDD505-2E9C-101B-9397-08002B2CF9AE}" pid="3" name="_dlc_DocIdItemGuid">
    <vt:lpwstr>5aa860de-31f6-4b74-bc27-30a000d2dcfc</vt:lpwstr>
  </property>
  <property fmtid="{D5CDD505-2E9C-101B-9397-08002B2CF9AE}" pid="4" name="ClassificationContentMarkingFooterLocations">
    <vt:lpwstr>Office Theme:8</vt:lpwstr>
  </property>
  <property fmtid="{D5CDD505-2E9C-101B-9397-08002B2CF9AE}" pid="5" name="ClassificationContentMarkingFooterText">
    <vt:lpwstr>General</vt:lpwstr>
  </property>
</Properties>
</file>